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7"/>
  </p:sldMasterIdLst>
  <p:notesMasterIdLst>
    <p:notesMasterId r:id="rId142"/>
  </p:notesMasterIdLst>
  <p:handoutMasterIdLst>
    <p:handoutMasterId r:id="rId143"/>
  </p:handoutMasterIdLst>
  <p:sldIdLst>
    <p:sldId id="256" r:id="rId38"/>
    <p:sldId id="258" r:id="rId39"/>
    <p:sldId id="488" r:id="rId40"/>
    <p:sldId id="483" r:id="rId41"/>
    <p:sldId id="487" r:id="rId42"/>
    <p:sldId id="490" r:id="rId43"/>
    <p:sldId id="492" r:id="rId44"/>
    <p:sldId id="484" r:id="rId45"/>
    <p:sldId id="485" r:id="rId46"/>
    <p:sldId id="498" r:id="rId47"/>
    <p:sldId id="486" r:id="rId48"/>
    <p:sldId id="496" r:id="rId49"/>
    <p:sldId id="497" r:id="rId50"/>
    <p:sldId id="500" r:id="rId51"/>
    <p:sldId id="501" r:id="rId52"/>
    <p:sldId id="503" r:id="rId53"/>
    <p:sldId id="502" r:id="rId54"/>
    <p:sldId id="504" r:id="rId55"/>
    <p:sldId id="505" r:id="rId56"/>
    <p:sldId id="489" r:id="rId57"/>
    <p:sldId id="506" r:id="rId58"/>
    <p:sldId id="507" r:id="rId59"/>
    <p:sldId id="481" r:id="rId60"/>
    <p:sldId id="508" r:id="rId61"/>
    <p:sldId id="509" r:id="rId62"/>
    <p:sldId id="510" r:id="rId63"/>
    <p:sldId id="263" r:id="rId64"/>
    <p:sldId id="264" r:id="rId65"/>
    <p:sldId id="265" r:id="rId66"/>
    <p:sldId id="266" r:id="rId67"/>
    <p:sldId id="267" r:id="rId68"/>
    <p:sldId id="268" r:id="rId69"/>
    <p:sldId id="269" r:id="rId70"/>
    <p:sldId id="480" r:id="rId71"/>
    <p:sldId id="271" r:id="rId72"/>
    <p:sldId id="272" r:id="rId73"/>
    <p:sldId id="520" r:id="rId74"/>
    <p:sldId id="274" r:id="rId75"/>
    <p:sldId id="275" r:id="rId76"/>
    <p:sldId id="521" r:id="rId77"/>
    <p:sldId id="522" r:id="rId78"/>
    <p:sldId id="517" r:id="rId79"/>
    <p:sldId id="519" r:id="rId80"/>
    <p:sldId id="533" r:id="rId81"/>
    <p:sldId id="276" r:id="rId82"/>
    <p:sldId id="277" r:id="rId83"/>
    <p:sldId id="279" r:id="rId84"/>
    <p:sldId id="280" r:id="rId85"/>
    <p:sldId id="282" r:id="rId86"/>
    <p:sldId id="283" r:id="rId87"/>
    <p:sldId id="286" r:id="rId88"/>
    <p:sldId id="287" r:id="rId89"/>
    <p:sldId id="288" r:id="rId90"/>
    <p:sldId id="523" r:id="rId91"/>
    <p:sldId id="524" r:id="rId92"/>
    <p:sldId id="525" r:id="rId93"/>
    <p:sldId id="526" r:id="rId94"/>
    <p:sldId id="528" r:id="rId95"/>
    <p:sldId id="461" r:id="rId96"/>
    <p:sldId id="462" r:id="rId97"/>
    <p:sldId id="463" r:id="rId98"/>
    <p:sldId id="464" r:id="rId99"/>
    <p:sldId id="465" r:id="rId100"/>
    <p:sldId id="467" r:id="rId101"/>
    <p:sldId id="422" r:id="rId102"/>
    <p:sldId id="548" r:id="rId103"/>
    <p:sldId id="423" r:id="rId104"/>
    <p:sldId id="469" r:id="rId105"/>
    <p:sldId id="531" r:id="rId106"/>
    <p:sldId id="468" r:id="rId107"/>
    <p:sldId id="549" r:id="rId108"/>
    <p:sldId id="559" r:id="rId109"/>
    <p:sldId id="563" r:id="rId110"/>
    <p:sldId id="424" r:id="rId111"/>
    <p:sldId id="425" r:id="rId112"/>
    <p:sldId id="426" r:id="rId113"/>
    <p:sldId id="472" r:id="rId114"/>
    <p:sldId id="474" r:id="rId115"/>
    <p:sldId id="558" r:id="rId116"/>
    <p:sldId id="428" r:id="rId117"/>
    <p:sldId id="471" r:id="rId118"/>
    <p:sldId id="433" r:id="rId119"/>
    <p:sldId id="437" r:id="rId120"/>
    <p:sldId id="555" r:id="rId121"/>
    <p:sldId id="557" r:id="rId122"/>
    <p:sldId id="553" r:id="rId123"/>
    <p:sldId id="532" r:id="rId124"/>
    <p:sldId id="350" r:id="rId125"/>
    <p:sldId id="476" r:id="rId126"/>
    <p:sldId id="477" r:id="rId127"/>
    <p:sldId id="554" r:id="rId128"/>
    <p:sldId id="530" r:id="rId129"/>
    <p:sldId id="353" r:id="rId130"/>
    <p:sldId id="355" r:id="rId131"/>
    <p:sldId id="478" r:id="rId132"/>
    <p:sldId id="479" r:id="rId133"/>
    <p:sldId id="366" r:id="rId134"/>
    <p:sldId id="560" r:id="rId135"/>
    <p:sldId id="561" r:id="rId136"/>
    <p:sldId id="562" r:id="rId137"/>
    <p:sldId id="375" r:id="rId138"/>
    <p:sldId id="357" r:id="rId139"/>
    <p:sldId id="361" r:id="rId140"/>
    <p:sldId id="382" r:id="rId14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313"/>
    <a:srgbClr val="091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p:cViewPr varScale="1">
        <p:scale>
          <a:sx n="108" d="100"/>
          <a:sy n="108" d="100"/>
        </p:scale>
        <p:origin x="203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12869"/>
    </p:cViewPr>
  </p:sorterViewPr>
  <p:notesViewPr>
    <p:cSldViewPr>
      <p:cViewPr varScale="1">
        <p:scale>
          <a:sx n="52" d="100"/>
          <a:sy n="52" d="100"/>
        </p:scale>
        <p:origin x="-2892" y="-108"/>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0.xml"/><Relationship Id="rId21" Type="http://schemas.openxmlformats.org/officeDocument/2006/relationships/customXml" Target="../customXml/item21.xml"/><Relationship Id="rId42" Type="http://schemas.openxmlformats.org/officeDocument/2006/relationships/slide" Target="slides/slide5.xml"/><Relationship Id="rId63" Type="http://schemas.openxmlformats.org/officeDocument/2006/relationships/slide" Target="slides/slide26.xml"/><Relationship Id="rId84" Type="http://schemas.openxmlformats.org/officeDocument/2006/relationships/slide" Target="slides/slide47.xml"/><Relationship Id="rId138" Type="http://schemas.openxmlformats.org/officeDocument/2006/relationships/slide" Target="slides/slide101.xml"/><Relationship Id="rId107" Type="http://schemas.openxmlformats.org/officeDocument/2006/relationships/slide" Target="slides/slide70.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slide" Target="slides/slide16.xml"/><Relationship Id="rId74" Type="http://schemas.openxmlformats.org/officeDocument/2006/relationships/slide" Target="slides/slide37.xml"/><Relationship Id="rId128" Type="http://schemas.openxmlformats.org/officeDocument/2006/relationships/slide" Target="slides/slide91.xml"/><Relationship Id="rId5" Type="http://schemas.openxmlformats.org/officeDocument/2006/relationships/customXml" Target="../customXml/item5.xml"/><Relationship Id="rId90" Type="http://schemas.openxmlformats.org/officeDocument/2006/relationships/slide" Target="slides/slide53.xml"/><Relationship Id="rId95" Type="http://schemas.openxmlformats.org/officeDocument/2006/relationships/slide" Target="slides/slide5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slide" Target="slides/slide6.xml"/><Relationship Id="rId48" Type="http://schemas.openxmlformats.org/officeDocument/2006/relationships/slide" Target="slides/slide11.xml"/><Relationship Id="rId64" Type="http://schemas.openxmlformats.org/officeDocument/2006/relationships/slide" Target="slides/slide27.xml"/><Relationship Id="rId69" Type="http://schemas.openxmlformats.org/officeDocument/2006/relationships/slide" Target="slides/slide32.xml"/><Relationship Id="rId113" Type="http://schemas.openxmlformats.org/officeDocument/2006/relationships/slide" Target="slides/slide76.xml"/><Relationship Id="rId118" Type="http://schemas.openxmlformats.org/officeDocument/2006/relationships/slide" Target="slides/slide81.xml"/><Relationship Id="rId134" Type="http://schemas.openxmlformats.org/officeDocument/2006/relationships/slide" Target="slides/slide97.xml"/><Relationship Id="rId139" Type="http://schemas.openxmlformats.org/officeDocument/2006/relationships/slide" Target="slides/slide102.xml"/><Relationship Id="rId80" Type="http://schemas.openxmlformats.org/officeDocument/2006/relationships/slide" Target="slides/slide43.xml"/><Relationship Id="rId85" Type="http://schemas.openxmlformats.org/officeDocument/2006/relationships/slide" Target="slides/slide4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slide" Target="slides/slide1.xml"/><Relationship Id="rId59" Type="http://schemas.openxmlformats.org/officeDocument/2006/relationships/slide" Target="slides/slide22.xml"/><Relationship Id="rId103" Type="http://schemas.openxmlformats.org/officeDocument/2006/relationships/slide" Target="slides/slide66.xml"/><Relationship Id="rId108" Type="http://schemas.openxmlformats.org/officeDocument/2006/relationships/slide" Target="slides/slide71.xml"/><Relationship Id="rId124" Type="http://schemas.openxmlformats.org/officeDocument/2006/relationships/slide" Target="slides/slide87.xml"/><Relationship Id="rId129" Type="http://schemas.openxmlformats.org/officeDocument/2006/relationships/slide" Target="slides/slide92.xml"/><Relationship Id="rId54" Type="http://schemas.openxmlformats.org/officeDocument/2006/relationships/slide" Target="slides/slide17.xml"/><Relationship Id="rId70" Type="http://schemas.openxmlformats.org/officeDocument/2006/relationships/slide" Target="slides/slide33.xml"/><Relationship Id="rId75" Type="http://schemas.openxmlformats.org/officeDocument/2006/relationships/slide" Target="slides/slide38.xml"/><Relationship Id="rId91" Type="http://schemas.openxmlformats.org/officeDocument/2006/relationships/slide" Target="slides/slide54.xml"/><Relationship Id="rId96" Type="http://schemas.openxmlformats.org/officeDocument/2006/relationships/slide" Target="slides/slide59.xml"/><Relationship Id="rId140" Type="http://schemas.openxmlformats.org/officeDocument/2006/relationships/slide" Target="slides/slide103.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slide" Target="slides/slide12.xml"/><Relationship Id="rId114" Type="http://schemas.openxmlformats.org/officeDocument/2006/relationships/slide" Target="slides/slide77.xml"/><Relationship Id="rId119" Type="http://schemas.openxmlformats.org/officeDocument/2006/relationships/slide" Target="slides/slide82.xml"/><Relationship Id="rId44" Type="http://schemas.openxmlformats.org/officeDocument/2006/relationships/slide" Target="slides/slide7.xml"/><Relationship Id="rId60" Type="http://schemas.openxmlformats.org/officeDocument/2006/relationships/slide" Target="slides/slide23.xml"/><Relationship Id="rId65" Type="http://schemas.openxmlformats.org/officeDocument/2006/relationships/slide" Target="slides/slide28.xml"/><Relationship Id="rId81" Type="http://schemas.openxmlformats.org/officeDocument/2006/relationships/slide" Target="slides/slide44.xml"/><Relationship Id="rId86" Type="http://schemas.openxmlformats.org/officeDocument/2006/relationships/slide" Target="slides/slide49.xml"/><Relationship Id="rId130" Type="http://schemas.openxmlformats.org/officeDocument/2006/relationships/slide" Target="slides/slide93.xml"/><Relationship Id="rId135" Type="http://schemas.openxmlformats.org/officeDocument/2006/relationships/slide" Target="slides/slide98.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2.xml"/><Relationship Id="rId109" Type="http://schemas.openxmlformats.org/officeDocument/2006/relationships/slide" Target="slides/slide72.xml"/><Relationship Id="rId34" Type="http://schemas.openxmlformats.org/officeDocument/2006/relationships/customXml" Target="../customXml/item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slide" Target="slides/slide67.xml"/><Relationship Id="rId120" Type="http://schemas.openxmlformats.org/officeDocument/2006/relationships/slide" Target="slides/slide83.xml"/><Relationship Id="rId125" Type="http://schemas.openxmlformats.org/officeDocument/2006/relationships/slide" Target="slides/slide88.xml"/><Relationship Id="rId141" Type="http://schemas.openxmlformats.org/officeDocument/2006/relationships/slide" Target="slides/slide104.xml"/><Relationship Id="rId14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34.xml"/><Relationship Id="rId92" Type="http://schemas.openxmlformats.org/officeDocument/2006/relationships/slide" Target="slides/slide5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 Target="slides/slide3.xml"/><Relationship Id="rId45" Type="http://schemas.openxmlformats.org/officeDocument/2006/relationships/slide" Target="slides/slide8.xml"/><Relationship Id="rId66" Type="http://schemas.openxmlformats.org/officeDocument/2006/relationships/slide" Target="slides/slide29.xml"/><Relationship Id="rId87" Type="http://schemas.openxmlformats.org/officeDocument/2006/relationships/slide" Target="slides/slide50.xml"/><Relationship Id="rId110" Type="http://schemas.openxmlformats.org/officeDocument/2006/relationships/slide" Target="slides/slide73.xml"/><Relationship Id="rId115" Type="http://schemas.openxmlformats.org/officeDocument/2006/relationships/slide" Target="slides/slide78.xml"/><Relationship Id="rId131" Type="http://schemas.openxmlformats.org/officeDocument/2006/relationships/slide" Target="slides/slide94.xml"/><Relationship Id="rId136" Type="http://schemas.openxmlformats.org/officeDocument/2006/relationships/slide" Target="slides/slide99.xml"/><Relationship Id="rId61" Type="http://schemas.openxmlformats.org/officeDocument/2006/relationships/slide" Target="slides/slide24.xml"/><Relationship Id="rId82" Type="http://schemas.openxmlformats.org/officeDocument/2006/relationships/slide" Target="slides/slide4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9.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slide" Target="slides/slide68.xml"/><Relationship Id="rId126" Type="http://schemas.openxmlformats.org/officeDocument/2006/relationships/slide" Target="slides/slide89.xml"/><Relationship Id="rId14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4.xml"/><Relationship Id="rId72" Type="http://schemas.openxmlformats.org/officeDocument/2006/relationships/slide" Target="slides/slide35.xml"/><Relationship Id="rId93" Type="http://schemas.openxmlformats.org/officeDocument/2006/relationships/slide" Target="slides/slide56.xml"/><Relationship Id="rId98" Type="http://schemas.openxmlformats.org/officeDocument/2006/relationships/slide" Target="slides/slide61.xml"/><Relationship Id="rId121" Type="http://schemas.openxmlformats.org/officeDocument/2006/relationships/slide" Target="slides/slide84.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slide" Target="slides/slide9.xml"/><Relationship Id="rId67" Type="http://schemas.openxmlformats.org/officeDocument/2006/relationships/slide" Target="slides/slide30.xml"/><Relationship Id="rId116" Type="http://schemas.openxmlformats.org/officeDocument/2006/relationships/slide" Target="slides/slide79.xml"/><Relationship Id="rId137" Type="http://schemas.openxmlformats.org/officeDocument/2006/relationships/slide" Target="slides/slide100.xml"/><Relationship Id="rId20" Type="http://schemas.openxmlformats.org/officeDocument/2006/relationships/customXml" Target="../customXml/item20.xml"/><Relationship Id="rId41" Type="http://schemas.openxmlformats.org/officeDocument/2006/relationships/slide" Target="slides/slide4.xml"/><Relationship Id="rId62" Type="http://schemas.openxmlformats.org/officeDocument/2006/relationships/slide" Target="slides/slide25.xml"/><Relationship Id="rId83" Type="http://schemas.openxmlformats.org/officeDocument/2006/relationships/slide" Target="slides/slide46.xml"/><Relationship Id="rId88" Type="http://schemas.openxmlformats.org/officeDocument/2006/relationships/slide" Target="slides/slide51.xml"/><Relationship Id="rId111" Type="http://schemas.openxmlformats.org/officeDocument/2006/relationships/slide" Target="slides/slide74.xml"/><Relationship Id="rId132" Type="http://schemas.openxmlformats.org/officeDocument/2006/relationships/slide" Target="slides/slide95.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slide" Target="slides/slide20.xml"/><Relationship Id="rId106" Type="http://schemas.openxmlformats.org/officeDocument/2006/relationships/slide" Target="slides/slide69.xml"/><Relationship Id="rId127" Type="http://schemas.openxmlformats.org/officeDocument/2006/relationships/slide" Target="slides/slide90.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slide" Target="slides/slide15.xml"/><Relationship Id="rId73" Type="http://schemas.openxmlformats.org/officeDocument/2006/relationships/slide" Target="slides/slide36.xml"/><Relationship Id="rId78" Type="http://schemas.openxmlformats.org/officeDocument/2006/relationships/slide" Target="slides/slide41.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122" Type="http://schemas.openxmlformats.org/officeDocument/2006/relationships/slide" Target="slides/slide85.xml"/><Relationship Id="rId143" Type="http://schemas.openxmlformats.org/officeDocument/2006/relationships/handoutMaster" Target="handoutMasters/handoutMaster1.xml"/><Relationship Id="rId14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slide" Target="slides/slide10.xml"/><Relationship Id="rId68" Type="http://schemas.openxmlformats.org/officeDocument/2006/relationships/slide" Target="slides/slide31.xml"/><Relationship Id="rId89" Type="http://schemas.openxmlformats.org/officeDocument/2006/relationships/slide" Target="slides/slide52.xml"/><Relationship Id="rId112" Type="http://schemas.openxmlformats.org/officeDocument/2006/relationships/slide" Target="slides/slide75.xml"/><Relationship Id="rId133" Type="http://schemas.openxmlformats.org/officeDocument/2006/relationships/slide" Target="slides/slide96.xml"/><Relationship Id="rId16" Type="http://schemas.openxmlformats.org/officeDocument/2006/relationships/customXml" Target="../customXml/item16.xml"/><Relationship Id="rId37" Type="http://schemas.openxmlformats.org/officeDocument/2006/relationships/slideMaster" Target="slideMasters/slideMaster1.xml"/><Relationship Id="rId58" Type="http://schemas.openxmlformats.org/officeDocument/2006/relationships/slide" Target="slides/slide21.xml"/><Relationship Id="rId79" Type="http://schemas.openxmlformats.org/officeDocument/2006/relationships/slide" Target="slides/slide42.xml"/><Relationship Id="rId102" Type="http://schemas.openxmlformats.org/officeDocument/2006/relationships/slide" Target="slides/slide65.xml"/><Relationship Id="rId123" Type="http://schemas.openxmlformats.org/officeDocument/2006/relationships/slide" Target="slides/slide86.xml"/><Relationship Id="rId14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7FE464AB-AA43-4006-8626-9B0556D0A861}" type="slidenum">
              <a:rPr lang="en-US" smtClean="0"/>
              <a:t>‹#›</a:t>
            </a:fld>
            <a:endParaRPr lang="en-US"/>
          </a:p>
        </p:txBody>
      </p:sp>
    </p:spTree>
    <p:extLst>
      <p:ext uri="{BB962C8B-B14F-4D97-AF65-F5344CB8AC3E}">
        <p14:creationId xmlns:p14="http://schemas.microsoft.com/office/powerpoint/2010/main" val="32861559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30494874-71E9-40C6-9213-9A4746788B3C}" type="slidenum">
              <a:rPr lang="en-US" smtClean="0"/>
              <a:pPr/>
              <a:t>‹#›</a:t>
            </a:fld>
            <a:endParaRPr lang="en-US"/>
          </a:p>
        </p:txBody>
      </p:sp>
    </p:spTree>
    <p:extLst>
      <p:ext uri="{BB962C8B-B14F-4D97-AF65-F5344CB8AC3E}">
        <p14:creationId xmlns:p14="http://schemas.microsoft.com/office/powerpoint/2010/main" val="36885066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0494874-71E9-40C6-9213-9A4746788B3C}" type="slidenum">
              <a:rPr lang="en-US" smtClean="0"/>
              <a:pPr/>
              <a:t>1</a:t>
            </a:fld>
            <a:endParaRPr lang="en-US"/>
          </a:p>
        </p:txBody>
      </p:sp>
    </p:spTree>
    <p:extLst>
      <p:ext uri="{BB962C8B-B14F-4D97-AF65-F5344CB8AC3E}">
        <p14:creationId xmlns:p14="http://schemas.microsoft.com/office/powerpoint/2010/main" val="178819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EA42397-62D7-4A71-A254-28265DD0B7FC}" type="slidenum">
              <a:rPr lang="en-US" altLang="zh-TW" smtClean="0"/>
              <a:pPr/>
              <a:t>88</a:t>
            </a:fld>
            <a:endParaRPr lang="en-US" altLang="zh-TW"/>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48133"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21B957FC-2595-4E6A-9A45-9C422109F72B}" type="slidenum">
              <a:rPr kumimoji="0" lang="en-GB" altLang="zh-TW" sz="1200">
                <a:latin typeface="Calibri" pitchFamily="34" charset="0"/>
              </a:rPr>
              <a:pPr algn="r"/>
              <a:t>88</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9198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F975E29-E041-42AF-B56B-063E573ABC68}" type="slidenum">
              <a:rPr lang="en-US" altLang="zh-TW" smtClean="0"/>
              <a:pPr/>
              <a:t>93</a:t>
            </a:fld>
            <a:endParaRPr lang="en-US" altLang="zh-TW"/>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51205"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E5A73085-A574-474E-BCDC-BAA9446EC7D7}" type="slidenum">
              <a:rPr kumimoji="0" lang="en-GB" altLang="zh-TW" sz="1200">
                <a:latin typeface="Calibri" pitchFamily="34" charset="0"/>
              </a:rPr>
              <a:pPr algn="r"/>
              <a:t>93</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0284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BF3D6B8-2B3E-4F5D-82DE-B8799296261A}" type="slidenum">
              <a:rPr lang="en-US" altLang="zh-TW" smtClean="0"/>
              <a:pPr/>
              <a:t>94</a:t>
            </a:fld>
            <a:endParaRPr lang="en-US" altLang="zh-TW"/>
          </a:p>
        </p:txBody>
      </p:sp>
      <p:sp>
        <p:nvSpPr>
          <p:cNvPr id="53251" name="Slide Image Placeholder 1"/>
          <p:cNvSpPr>
            <a:spLocks noGrp="1" noRot="1" noChangeAspect="1" noTextEdit="1"/>
          </p:cNvSpPr>
          <p:nvPr>
            <p:ph type="sldImg"/>
          </p:nvPr>
        </p:nvSpPr>
        <p:spPr>
          <a:ln/>
        </p:spPr>
      </p:sp>
      <p:sp>
        <p:nvSpPr>
          <p:cNvPr id="53252"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53253"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72899B58-63DA-4DE4-B196-A58FD5BEAA24}" type="slidenum">
              <a:rPr kumimoji="0" lang="en-GB" altLang="zh-TW" sz="1200">
                <a:latin typeface="Calibri" pitchFamily="34" charset="0"/>
              </a:rPr>
              <a:pPr algn="r"/>
              <a:t>94</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1743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EA42397-62D7-4A71-A254-28265DD0B7FC}" type="slidenum">
              <a:rPr lang="en-US" altLang="zh-TW" smtClean="0"/>
              <a:pPr/>
              <a:t>96</a:t>
            </a:fld>
            <a:endParaRPr lang="en-US" altLang="zh-TW"/>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48133"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21B957FC-2595-4E6A-9A45-9C422109F72B}" type="slidenum">
              <a:rPr kumimoji="0" lang="en-GB" altLang="zh-TW" sz="1200">
                <a:latin typeface="Calibri" pitchFamily="34" charset="0"/>
              </a:rPr>
              <a:pPr algn="r"/>
              <a:t>96</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21085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A74842F-D0DA-433D-87EF-D7FE1843B05F}" type="slidenum">
              <a:rPr lang="en-US" altLang="zh-TW" smtClean="0"/>
              <a:pPr/>
              <a:t>97</a:t>
            </a:fld>
            <a:endParaRPr lang="en-US" altLang="zh-TW"/>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64517"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CC642481-FE15-4527-A361-0ECC8411194D}" type="slidenum">
              <a:rPr kumimoji="0" lang="en-GB" altLang="zh-TW" sz="1200">
                <a:latin typeface="Calibri" pitchFamily="34" charset="0"/>
              </a:rPr>
              <a:pPr algn="r"/>
              <a:t>97</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4562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088B32A-34A9-485D-869A-E93F59057193}" type="slidenum">
              <a:rPr lang="en-US" altLang="zh-TW" smtClean="0"/>
              <a:pPr/>
              <a:t>101</a:t>
            </a:fld>
            <a:endParaRPr lang="en-US" altLang="zh-TW"/>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73733"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471BC465-5390-4424-AA75-55A4C7E1206F}" type="slidenum">
              <a:rPr kumimoji="0" lang="en-GB" altLang="zh-TW" sz="1200">
                <a:latin typeface="Calibri" pitchFamily="34" charset="0"/>
              </a:rPr>
              <a:pPr algn="r"/>
              <a:t>101</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3995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BD3DE4D-F036-42FF-947F-32B873FBAB4D}" type="slidenum">
              <a:rPr lang="en-US" altLang="zh-TW" smtClean="0"/>
              <a:pPr/>
              <a:t>102</a:t>
            </a:fld>
            <a:endParaRPr lang="en-US" altLang="zh-TW"/>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55301"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4F4F2A2C-AF35-4F1B-A498-01BAF0448269}" type="slidenum">
              <a:rPr kumimoji="0" lang="en-GB" altLang="zh-TW" sz="1200">
                <a:latin typeface="Calibri" pitchFamily="34" charset="0"/>
              </a:rPr>
              <a:pPr algn="r"/>
              <a:t>102</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0800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FA78EA7-7D94-421C-BC5F-7E25608295B1}" type="slidenum">
              <a:rPr lang="en-US" altLang="zh-TW" smtClean="0"/>
              <a:pPr/>
              <a:t>103</a:t>
            </a:fld>
            <a:endParaRPr lang="en-US" altLang="zh-TW"/>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59397"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AEFF0FE9-A053-488C-9782-5F600ED6097C}" type="slidenum">
              <a:rPr kumimoji="0" lang="en-GB" altLang="zh-TW" sz="1200">
                <a:latin typeface="Calibri" pitchFamily="34" charset="0"/>
              </a:rPr>
              <a:pPr algn="r"/>
              <a:t>103</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9190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CE85AF9-A453-4F12-9054-02DAFE5AF5F1}" type="slidenum">
              <a:rPr lang="en-US" altLang="zh-TW" smtClean="0"/>
              <a:pPr/>
              <a:t>104</a:t>
            </a:fld>
            <a:endParaRPr lang="en-US" altLang="zh-TW"/>
          </a:p>
        </p:txBody>
      </p:sp>
      <p:sp>
        <p:nvSpPr>
          <p:cNvPr id="80899" name="Slide Image Placeholder 1"/>
          <p:cNvSpPr>
            <a:spLocks noGrp="1" noRot="1" noChangeAspect="1" noTextEdit="1"/>
          </p:cNvSpPr>
          <p:nvPr>
            <p:ph type="sldImg"/>
          </p:nvPr>
        </p:nvSpPr>
        <p:spPr>
          <a:ln/>
        </p:spPr>
      </p:sp>
      <p:sp>
        <p:nvSpPr>
          <p:cNvPr id="80900" name="Notes Placeholder 2"/>
          <p:cNvSpPr>
            <a:spLocks noGrp="1"/>
          </p:cNvSpPr>
          <p:nvPr>
            <p:ph type="body" idx="1"/>
          </p:nvPr>
        </p:nvSpPr>
        <p:spPr>
          <a:noFill/>
          <a:ln/>
        </p:spPr>
        <p:txBody>
          <a:bodyPr/>
          <a:lstStyle/>
          <a:p>
            <a:pPr eaLnBrk="1" hangingPunct="1">
              <a:spcBef>
                <a:spcPct val="0"/>
              </a:spcBef>
            </a:pPr>
            <a:endParaRPr lang="en-GB" altLang="zh-TW"/>
          </a:p>
        </p:txBody>
      </p:sp>
      <p:sp>
        <p:nvSpPr>
          <p:cNvPr id="80901" name="Slide Number Placeholder 3"/>
          <p:cNvSpPr txBox="1">
            <a:spLocks noGrp="1"/>
          </p:cNvSpPr>
          <p:nvPr/>
        </p:nvSpPr>
        <p:spPr bwMode="auto">
          <a:xfrm>
            <a:off x="3884613" y="9448185"/>
            <a:ext cx="2971800" cy="497364"/>
          </a:xfrm>
          <a:prstGeom prst="rect">
            <a:avLst/>
          </a:prstGeom>
          <a:noFill/>
          <a:ln w="9525">
            <a:noFill/>
            <a:miter lim="800000"/>
            <a:headEnd/>
            <a:tailEnd/>
          </a:ln>
        </p:spPr>
        <p:txBody>
          <a:bodyPr anchor="b"/>
          <a:lstStyle/>
          <a:p>
            <a:pPr algn="r"/>
            <a:fld id="{504E0584-75D7-4E42-B34A-48EBA65A13F2}" type="slidenum">
              <a:rPr kumimoji="0" lang="en-GB" altLang="zh-TW" sz="1200">
                <a:latin typeface="Calibri" pitchFamily="34" charset="0"/>
              </a:rPr>
              <a:pPr algn="r"/>
              <a:t>104</a:t>
            </a:fld>
            <a:endParaRPr kumimoji="0" lang="en-GB" altLang="zh-TW" sz="1200">
              <a:latin typeface="Calibri"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5053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a:t>
            </a:r>
            <a:r>
              <a:rPr lang="en-US" dirty="0"/>
              <a:t> CO</a:t>
            </a:r>
            <a:r>
              <a:rPr lang="en-US" baseline="0" dirty="0"/>
              <a:t> and CO2,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0494874-71E9-40C6-9213-9A4746788B3C}" type="slidenum">
              <a:rPr lang="en-US" smtClean="0"/>
              <a:pPr/>
              <a:t>14</a:t>
            </a:fld>
            <a:endParaRPr lang="en-US"/>
          </a:p>
        </p:txBody>
      </p:sp>
    </p:spTree>
    <p:extLst>
      <p:ext uri="{BB962C8B-B14F-4D97-AF65-F5344CB8AC3E}">
        <p14:creationId xmlns:p14="http://schemas.microsoft.com/office/powerpoint/2010/main" val="5284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AF17E54-B22D-41E1-9378-F1EE3B126BDA}" type="slidenum">
              <a:rPr lang="en-US" altLang="zh-TW" smtClean="0"/>
              <a:pPr/>
              <a:t>42</a:t>
            </a:fld>
            <a:endParaRPr lang="en-US" altLang="zh-TW"/>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70678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0EBA56F-BCF9-4B9F-86E1-EA19B0D218DB}" type="slidenum">
              <a:rPr lang="en-US" altLang="zh-TW" smtClean="0"/>
              <a:pPr/>
              <a:t>43</a:t>
            </a:fld>
            <a:endParaRPr lang="en-US" altLang="zh-TW"/>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41437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D4D3F7F-84C5-44F9-B28B-D809B4A0B096}" type="slidenum">
              <a:rPr lang="en-US" altLang="zh-TW" smtClean="0"/>
              <a:pPr/>
              <a:t>48</a:t>
            </a:fld>
            <a:endParaRPr lang="en-US" altLang="zh-TW"/>
          </a:p>
        </p:txBody>
      </p:sp>
      <p:sp>
        <p:nvSpPr>
          <p:cNvPr id="33795" name="Rectangle 2"/>
          <p:cNvSpPr>
            <a:spLocks noGrp="1" noRot="1" noChangeAspect="1" noChangeArrowheads="1" noTextEdit="1"/>
          </p:cNvSpPr>
          <p:nvPr>
            <p:ph type="sldImg"/>
          </p:nvPr>
        </p:nvSpPr>
        <p:spPr>
          <a:xfrm>
            <a:off x="954088" y="754063"/>
            <a:ext cx="4949825" cy="3713162"/>
          </a:xfrm>
          <a:ln w="12700" cap="flat">
            <a:solidFill>
              <a:schemeClr val="tx1"/>
            </a:solidFill>
          </a:ln>
        </p:spPr>
      </p:sp>
      <p:sp>
        <p:nvSpPr>
          <p:cNvPr id="33796" name="Rectangle 3"/>
          <p:cNvSpPr>
            <a:spLocks noGrp="1" noChangeArrowheads="1"/>
          </p:cNvSpPr>
          <p:nvPr>
            <p:ph type="body" idx="1"/>
          </p:nvPr>
        </p:nvSpPr>
        <p:spPr>
          <a:xfrm>
            <a:off x="914400" y="4724956"/>
            <a:ext cx="5029200" cy="4476274"/>
          </a:xfrm>
          <a:noFill/>
          <a:ln/>
        </p:spPr>
        <p:txBody>
          <a:bodyPr lIns="92075" tIns="46038" rIns="92075" bIns="46038"/>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8705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9CF31A1-2B52-404C-A095-3ED98946292F}" type="slidenum">
              <a:rPr lang="en-US" altLang="zh-TW" smtClean="0"/>
              <a:pPr/>
              <a:t>49</a:t>
            </a:fld>
            <a:endParaRPr lang="en-US" altLang="zh-TW"/>
          </a:p>
        </p:txBody>
      </p:sp>
      <p:sp>
        <p:nvSpPr>
          <p:cNvPr id="35843" name="Rectangle 2"/>
          <p:cNvSpPr>
            <a:spLocks noGrp="1" noRot="1" noChangeAspect="1" noChangeArrowheads="1" noTextEdit="1"/>
          </p:cNvSpPr>
          <p:nvPr>
            <p:ph type="sldImg"/>
          </p:nvPr>
        </p:nvSpPr>
        <p:spPr>
          <a:xfrm>
            <a:off x="954088" y="754063"/>
            <a:ext cx="4949825" cy="3713162"/>
          </a:xfrm>
          <a:ln w="12700" cap="flat">
            <a:solidFill>
              <a:schemeClr val="tx1"/>
            </a:solidFill>
          </a:ln>
        </p:spPr>
      </p:sp>
      <p:sp>
        <p:nvSpPr>
          <p:cNvPr id="35844" name="Rectangle 3"/>
          <p:cNvSpPr>
            <a:spLocks noGrp="1" noChangeArrowheads="1"/>
          </p:cNvSpPr>
          <p:nvPr>
            <p:ph type="body" idx="1"/>
          </p:nvPr>
        </p:nvSpPr>
        <p:spPr>
          <a:xfrm>
            <a:off x="914400" y="4724956"/>
            <a:ext cx="5029200" cy="4476274"/>
          </a:xfrm>
          <a:noFill/>
          <a:ln/>
        </p:spPr>
        <p:txBody>
          <a:bodyPr lIns="92075" tIns="46038" rIns="92075" bIns="46038"/>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6171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0CCE75A-9ABC-42A8-ABF4-B75DB91070FC}" type="slidenum">
              <a:rPr lang="en-US" altLang="zh-TW" smtClean="0"/>
              <a:pPr/>
              <a:t>51</a:t>
            </a:fld>
            <a:endParaRPr lang="en-US" altLang="zh-TW"/>
          </a:p>
        </p:txBody>
      </p:sp>
      <p:sp>
        <p:nvSpPr>
          <p:cNvPr id="37891" name="Rectangle 2"/>
          <p:cNvSpPr>
            <a:spLocks noGrp="1" noRot="1" noChangeAspect="1" noChangeArrowheads="1" noTextEdit="1"/>
          </p:cNvSpPr>
          <p:nvPr>
            <p:ph type="sldImg"/>
          </p:nvPr>
        </p:nvSpPr>
        <p:spPr>
          <a:xfrm>
            <a:off x="954088" y="754063"/>
            <a:ext cx="4949825" cy="3713162"/>
          </a:xfrm>
          <a:ln w="12700" cap="flat">
            <a:solidFill>
              <a:schemeClr val="tx1"/>
            </a:solidFill>
          </a:ln>
        </p:spPr>
      </p:sp>
      <p:sp>
        <p:nvSpPr>
          <p:cNvPr id="37892" name="Rectangle 3"/>
          <p:cNvSpPr>
            <a:spLocks noGrp="1" noChangeArrowheads="1"/>
          </p:cNvSpPr>
          <p:nvPr>
            <p:ph type="body" idx="1"/>
          </p:nvPr>
        </p:nvSpPr>
        <p:spPr>
          <a:xfrm>
            <a:off x="914400" y="4724956"/>
            <a:ext cx="5029200" cy="4476274"/>
          </a:xfrm>
          <a:noFill/>
          <a:ln/>
        </p:spPr>
        <p:txBody>
          <a:bodyPr lIns="92075" tIns="46038" rIns="92075" bIns="46038"/>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74967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4BA388C-37C0-4C06-B8F5-C98F9F032AED}" type="slidenum">
              <a:rPr lang="en-US" altLang="zh-TW" smtClean="0"/>
              <a:pPr/>
              <a:t>52</a:t>
            </a:fld>
            <a:endParaRPr lang="en-US" altLang="zh-TW"/>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6101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967966-E6B1-41AB-9BF5-269E9B7F03BC}" type="slidenum">
              <a:rPr lang="en-US" altLang="zh-TW" smtClean="0"/>
              <a:pPr/>
              <a:t>53</a:t>
            </a:fld>
            <a:endParaRPr lang="en-US" altLang="zh-TW"/>
          </a:p>
        </p:txBody>
      </p:sp>
      <p:sp>
        <p:nvSpPr>
          <p:cNvPr id="39939" name="Rectangle 2"/>
          <p:cNvSpPr>
            <a:spLocks noGrp="1" noRot="1" noChangeAspect="1" noChangeArrowheads="1" noTextEdit="1"/>
          </p:cNvSpPr>
          <p:nvPr>
            <p:ph type="sldImg"/>
          </p:nvPr>
        </p:nvSpPr>
        <p:spPr>
          <a:xfrm>
            <a:off x="954088" y="754063"/>
            <a:ext cx="4949825" cy="3713162"/>
          </a:xfrm>
          <a:ln w="12700" cap="flat">
            <a:solidFill>
              <a:schemeClr val="tx1"/>
            </a:solidFill>
          </a:ln>
        </p:spPr>
      </p:sp>
      <p:sp>
        <p:nvSpPr>
          <p:cNvPr id="39940" name="Rectangle 3"/>
          <p:cNvSpPr>
            <a:spLocks noGrp="1" noChangeArrowheads="1"/>
          </p:cNvSpPr>
          <p:nvPr>
            <p:ph type="body" idx="1"/>
          </p:nvPr>
        </p:nvSpPr>
        <p:spPr>
          <a:xfrm>
            <a:off x="914400" y="4724956"/>
            <a:ext cx="5029200" cy="4476274"/>
          </a:xfrm>
          <a:noFill/>
          <a:ln/>
        </p:spPr>
        <p:txBody>
          <a:bodyPr lIns="92075" tIns="46038" rIns="92075" bIns="46038"/>
          <a:lstStyle/>
          <a:p>
            <a:pPr eaLnBrk="1" hangingPunct="1"/>
            <a:endParaRPr lang="en-GB" altLang="zh-TW"/>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042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685800" y="1981200"/>
            <a:ext cx="3810000" cy="41148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zh-TW" alt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TW"/>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TW"/>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E43628B-027F-4141-986D-C99D8991885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2854A1-5205-40E2-9C0D-0348DBDC8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rgbClr val="091BC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1%20The%20nature%20of%20matter/states%20summary.sw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2057400"/>
            <a:ext cx="8762999" cy="1543050"/>
          </a:xfrm>
        </p:spPr>
        <p:txBody>
          <a:bodyPr/>
          <a:lstStyle/>
          <a:p>
            <a:r>
              <a:rPr lang="en-US" dirty="0"/>
              <a:t>Topic 1 Stoichiometric relationships</a:t>
            </a:r>
          </a:p>
        </p:txBody>
      </p:sp>
      <p:pic>
        <p:nvPicPr>
          <p:cNvPr id="4" name="Picture 3"/>
          <p:cNvPicPr>
            <a:picLocks noChangeAspect="1"/>
          </p:cNvPicPr>
          <p:nvPr/>
        </p:nvPicPr>
        <p:blipFill>
          <a:blip r:embed="rId3"/>
          <a:stretch>
            <a:fillRect/>
          </a:stretch>
        </p:blipFill>
        <p:spPr>
          <a:xfrm>
            <a:off x="985720" y="3600450"/>
            <a:ext cx="7248760" cy="1566424"/>
          </a:xfrm>
          <a:prstGeom prst="rect">
            <a:avLst/>
          </a:prstGeom>
        </p:spPr>
      </p:pic>
      <p:sp>
        <p:nvSpPr>
          <p:cNvPr id="5" name="Subtitle 4"/>
          <p:cNvSpPr>
            <a:spLocks noGrp="1"/>
          </p:cNvSpPr>
          <p:nvPr>
            <p:ph type="subTitle" idx="1"/>
          </p:nvPr>
        </p:nvSpPr>
        <p:spPr/>
        <p:txBody>
          <a:bodyPr/>
          <a:lstStyle/>
          <a:p>
            <a:endParaRPr lang="en-US" dirty="0"/>
          </a:p>
        </p:txBody>
      </p:sp>
      <p:sp>
        <p:nvSpPr>
          <p:cNvPr id="7" name="Title 1"/>
          <p:cNvSpPr txBox="1">
            <a:spLocks/>
          </p:cNvSpPr>
          <p:nvPr/>
        </p:nvSpPr>
        <p:spPr>
          <a:xfrm>
            <a:off x="261595" y="213674"/>
            <a:ext cx="8762999" cy="15430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91BC3"/>
                </a:solidFill>
                <a:latin typeface="+mj-lt"/>
                <a:ea typeface="+mj-ea"/>
                <a:cs typeface="+mj-cs"/>
              </a:defRPr>
            </a:lvl1pPr>
          </a:lstStyle>
          <a:p>
            <a:r>
              <a:rPr lang="en-US" dirty="0"/>
              <a:t>IB 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States of matter</a:t>
            </a:r>
            <a:endParaRPr lang="en-AU" dirty="0"/>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25021" y="1143000"/>
            <a:ext cx="8949354" cy="4983163"/>
          </a:xfrm>
          <a:prstGeom prst="rect">
            <a:avLst/>
          </a:prstGeom>
        </p:spPr>
      </p:pic>
    </p:spTree>
    <p:extLst>
      <p:ext uri="{BB962C8B-B14F-4D97-AF65-F5344CB8AC3E}">
        <p14:creationId xmlns:p14="http://schemas.microsoft.com/office/powerpoint/2010/main" val="1301403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710" y="76200"/>
            <a:ext cx="8229600" cy="1143000"/>
          </a:xfrm>
        </p:spPr>
        <p:txBody>
          <a:bodyPr>
            <a:normAutofit/>
          </a:bodyPr>
          <a:lstStyle/>
          <a:p>
            <a:r>
              <a:rPr lang="en-US" altLang="zh-TW" dirty="0"/>
              <a:t>Using glassware </a:t>
            </a:r>
            <a:r>
              <a:rPr lang="en-US" altLang="zh-TW" sz="2700" dirty="0"/>
              <a:t>– volumetric flask</a:t>
            </a:r>
            <a:endParaRPr lang="en-US" sz="2700" dirty="0"/>
          </a:p>
        </p:txBody>
      </p:sp>
      <p:sp>
        <p:nvSpPr>
          <p:cNvPr id="5" name="Rectangle 3"/>
          <p:cNvSpPr txBox="1">
            <a:spLocks noChangeArrowheads="1"/>
          </p:cNvSpPr>
          <p:nvPr/>
        </p:nvSpPr>
        <p:spPr>
          <a:xfrm>
            <a:off x="381000" y="1219200"/>
            <a:ext cx="8305800" cy="4906963"/>
          </a:xfrm>
          <a:prstGeom prst="rect">
            <a:avLst/>
          </a:prstGeom>
        </p:spPr>
        <p:txBody>
          <a:bodyPr vert="horz" lIns="91440" tIns="45720" rIns="91440" bIns="45720" rtlCol="0">
            <a:normAutofit/>
          </a:bodyPr>
          <a:lstStyle/>
          <a:p>
            <a:pPr marL="342900" indent="-342900">
              <a:spcBef>
                <a:spcPct val="20000"/>
              </a:spcBef>
            </a:pPr>
            <a:endParaRPr lang="en-US" altLang="zh-TW" sz="3200" dirty="0">
              <a:solidFill>
                <a:prstClr val="black"/>
              </a:solidFill>
            </a:endParaRPr>
          </a:p>
        </p:txBody>
      </p:sp>
      <p:pic>
        <p:nvPicPr>
          <p:cNvPr id="2" name="Picture 1"/>
          <p:cNvPicPr>
            <a:picLocks noChangeAspect="1"/>
          </p:cNvPicPr>
          <p:nvPr/>
        </p:nvPicPr>
        <p:blipFill>
          <a:blip r:embed="rId2"/>
          <a:stretch>
            <a:fillRect/>
          </a:stretch>
        </p:blipFill>
        <p:spPr>
          <a:xfrm>
            <a:off x="126413" y="914400"/>
            <a:ext cx="8814974" cy="4800600"/>
          </a:xfrm>
          <a:prstGeom prst="rect">
            <a:avLst/>
          </a:prstGeom>
        </p:spPr>
      </p:pic>
    </p:spTree>
    <p:extLst>
      <p:ext uri="{BB962C8B-B14F-4D97-AF65-F5344CB8AC3E}">
        <p14:creationId xmlns:p14="http://schemas.microsoft.com/office/powerpoint/2010/main" val="2871813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Indicators</a:t>
            </a:r>
          </a:p>
        </p:txBody>
      </p:sp>
      <p:sp>
        <p:nvSpPr>
          <p:cNvPr id="32771" name="Content Placeholder 2"/>
          <p:cNvSpPr>
            <a:spLocks noGrp="1"/>
          </p:cNvSpPr>
          <p:nvPr>
            <p:ph idx="1"/>
          </p:nvPr>
        </p:nvSpPr>
        <p:spPr/>
        <p:txBody>
          <a:bodyPr/>
          <a:lstStyle/>
          <a:p>
            <a:pPr eaLnBrk="1" hangingPunct="1">
              <a:buFont typeface="Wingdings 2" pitchFamily="18" charset="2"/>
              <a:buNone/>
            </a:pPr>
            <a:r>
              <a:rPr lang="en-US" altLang="zh-TW">
                <a:ea typeface="新細明體" pitchFamily="18" charset="-120"/>
              </a:rPr>
              <a:t> </a:t>
            </a:r>
            <a:endParaRPr lang="en-GB" altLang="zh-TW">
              <a:ea typeface="新細明體" pitchFamily="18" charset="-120"/>
            </a:endParaRPr>
          </a:p>
        </p:txBody>
      </p:sp>
      <p:graphicFrame>
        <p:nvGraphicFramePr>
          <p:cNvPr id="4" name="Table 3"/>
          <p:cNvGraphicFramePr>
            <a:graphicFrameLocks noGrp="1"/>
          </p:cNvGraphicFramePr>
          <p:nvPr>
            <p:extLst>
              <p:ext uri="{D42A27DB-BD31-4B8C-83A1-F6EECF244321}">
                <p14:modId xmlns:p14="http://schemas.microsoft.com/office/powerpoint/2010/main" val="1366574108"/>
              </p:ext>
            </p:extLst>
          </p:nvPr>
        </p:nvGraphicFramePr>
        <p:xfrm>
          <a:off x="304800" y="1397000"/>
          <a:ext cx="8610600" cy="4773615"/>
        </p:xfrm>
        <a:graphic>
          <a:graphicData uri="http://schemas.openxmlformats.org/drawingml/2006/table">
            <a:tbl>
              <a:tblPr>
                <a:tableStyleId>{2D5ABB26-0587-4C30-8999-92F81FD0307C}</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484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u="none" strike="noStrike" cap="none" normalizeH="0" baseline="0" dirty="0">
                          <a:ln>
                            <a:noFill/>
                          </a:ln>
                          <a:effectLst/>
                        </a:rPr>
                        <a:t>Titration between . . .</a:t>
                      </a:r>
                      <a:endParaRPr kumimoji="0" lang="en-GB" sz="1800" b="1" i="0" u="none" strike="noStrike" cap="none" normalizeH="0" baseline="0" dirty="0">
                        <a:ln>
                          <a:noFill/>
                        </a:ln>
                        <a:solidFill>
                          <a:srgbClr val="FFFFFF"/>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u="none" strike="noStrike" cap="none" normalizeH="0" baseline="0">
                          <a:ln>
                            <a:noFill/>
                          </a:ln>
                          <a:effectLst/>
                        </a:rPr>
                        <a:t>Indicator</a:t>
                      </a:r>
                      <a:endParaRPr kumimoji="0" lang="en-GB" sz="1800" b="1" i="0" u="none" strike="noStrike" cap="none" normalizeH="0" baseline="0">
                        <a:ln>
                          <a:noFill/>
                        </a:ln>
                        <a:solidFill>
                          <a:srgbClr val="FFFFFF"/>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u="none" strike="noStrike" cap="none" normalizeH="0" baseline="0" dirty="0">
                          <a:ln>
                            <a:noFill/>
                          </a:ln>
                          <a:effectLst/>
                        </a:rPr>
                        <a:t>Explanation</a:t>
                      </a:r>
                      <a:endParaRPr kumimoji="0" lang="en-GB" sz="1800" b="1" i="0" u="none" strike="noStrike" cap="none" normalizeH="0" baseline="0" dirty="0">
                        <a:ln>
                          <a:noFill/>
                        </a:ln>
                        <a:solidFill>
                          <a:srgbClr val="FFFFFF"/>
                        </a:solidFill>
                        <a:effectLst/>
                        <a:latin typeface="Franklin Gothic Book" pitchFamily="34" charset="0"/>
                      </a:endParaRPr>
                    </a:p>
                  </a:txBody>
                  <a:tcPr horzOverflow="overflow"/>
                </a:tc>
                <a:extLst>
                  <a:ext uri="{0D108BD9-81ED-4DB2-BD59-A6C34878D82A}">
                    <a16:rowId xmlns:a16="http://schemas.microsoft.com/office/drawing/2014/main" val="10000"/>
                  </a:ext>
                </a:extLst>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strong acid and strong base</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any</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Franklin Gothic Book" pitchFamily="34" charset="0"/>
                      </a:endParaRPr>
                    </a:p>
                  </a:txBody>
                  <a:tcPr horzOverflow="overflow"/>
                </a:tc>
                <a:extLst>
                  <a:ext uri="{0D108BD9-81ED-4DB2-BD59-A6C34878D82A}">
                    <a16:rowId xmlns:a16="http://schemas.microsoft.com/office/drawing/2014/main" val="10001"/>
                  </a:ext>
                </a:extLst>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strong acid and weak base</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a:ln>
                            <a:noFill/>
                          </a:ln>
                          <a:effectLst/>
                        </a:rPr>
                        <a:t>methyl orange</a:t>
                      </a:r>
                      <a:endParaRPr kumimoji="0" lang="en-GB" sz="1800" b="0" i="0" u="none" strike="noStrike" cap="none" normalizeH="0" baseline="0" dirty="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changes color in the acidic range (3.2 - 4.4)</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extLst>
                  <a:ext uri="{0D108BD9-81ED-4DB2-BD59-A6C34878D82A}">
                    <a16:rowId xmlns:a16="http://schemas.microsoft.com/office/drawing/2014/main" val="10002"/>
                  </a:ext>
                </a:extLst>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 weak acid and strong base</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phenolphthalein</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a:ln>
                            <a:noFill/>
                          </a:ln>
                          <a:effectLst/>
                        </a:rPr>
                        <a:t>changes color in the basic range (8.2 - 10.6)</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extLst>
                  <a:ext uri="{0D108BD9-81ED-4DB2-BD59-A6C34878D82A}">
                    <a16:rowId xmlns:a16="http://schemas.microsoft.com/office/drawing/2014/main" val="10003"/>
                  </a:ext>
                </a:extLst>
              </a:tr>
              <a:tr h="1779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a:ln>
                            <a:noFill/>
                          </a:ln>
                          <a:effectLst/>
                        </a:rPr>
                        <a:t>Weak acid and weak base</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a:ln>
                            <a:noFill/>
                          </a:ln>
                          <a:effectLst/>
                        </a:rPr>
                        <a:t>No suitable</a:t>
                      </a:r>
                      <a:endParaRPr kumimoji="0" lang="en-GB" sz="1800" b="0" i="0" u="none" strike="noStrike" cap="none" normalizeH="0" baseline="0">
                        <a:ln>
                          <a:noFill/>
                        </a:ln>
                        <a:solidFill>
                          <a:srgbClr val="000000"/>
                        </a:solidFill>
                        <a:effectLst/>
                        <a:latin typeface="Franklin Gothic Book"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Franklin Gothic Book" pitchFamily="34" charset="0"/>
                      </a:endParaRPr>
                    </a:p>
                  </a:txBody>
                  <a:tcPr horzOverflow="overflow"/>
                </a:tc>
                <a:extLst>
                  <a:ext uri="{0D108BD9-81ED-4DB2-BD59-A6C34878D82A}">
                    <a16:rowId xmlns:a16="http://schemas.microsoft.com/office/drawing/2014/main" val="10004"/>
                  </a:ext>
                </a:extLst>
              </a:tr>
            </a:tbl>
          </a:graphicData>
        </a:graphic>
      </p:graphicFrame>
      <p:pic>
        <p:nvPicPr>
          <p:cNvPr id="171010" name="Picture 2"/>
          <p:cNvPicPr>
            <a:picLocks noChangeAspect="1" noChangeArrowheads="1"/>
          </p:cNvPicPr>
          <p:nvPr/>
        </p:nvPicPr>
        <p:blipFill>
          <a:blip r:embed="rId3" cstate="print"/>
          <a:srcRect/>
          <a:stretch>
            <a:fillRect/>
          </a:stretch>
        </p:blipFill>
        <p:spPr bwMode="auto">
          <a:xfrm>
            <a:off x="1143000" y="5105400"/>
            <a:ext cx="6648450" cy="15049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845"/>
            <a:ext cx="8229600" cy="1143000"/>
          </a:xfrm>
        </p:spPr>
        <p:txBody>
          <a:bodyPr/>
          <a:lstStyle/>
          <a:p>
            <a:r>
              <a:rPr lang="en-US" dirty="0"/>
              <a:t>Dilutions</a:t>
            </a:r>
          </a:p>
        </p:txBody>
      </p:sp>
      <p:sp>
        <p:nvSpPr>
          <p:cNvPr id="3" name="Content Placeholder 2"/>
          <p:cNvSpPr>
            <a:spLocks noGrp="1"/>
          </p:cNvSpPr>
          <p:nvPr>
            <p:ph idx="1"/>
          </p:nvPr>
        </p:nvSpPr>
        <p:spPr>
          <a:xfrm>
            <a:off x="457200" y="1295400"/>
            <a:ext cx="8229600" cy="4830763"/>
          </a:xfrm>
          <a:ln>
            <a:noFill/>
          </a:ln>
        </p:spPr>
        <p:style>
          <a:lnRef idx="2">
            <a:schemeClr val="accent1"/>
          </a:lnRef>
          <a:fillRef idx="1">
            <a:schemeClr val="lt1"/>
          </a:fillRef>
          <a:effectRef idx="0">
            <a:schemeClr val="accent1"/>
          </a:effectRef>
          <a:fontRef idx="minor">
            <a:schemeClr val="dk1"/>
          </a:fontRef>
        </p:style>
        <p:txBody>
          <a:bodyPr>
            <a:normAutofit fontScale="92500"/>
          </a:bodyPr>
          <a:lstStyle/>
          <a:p>
            <a:pPr eaLnBrk="1" hangingPunct="1">
              <a:lnSpc>
                <a:spcPct val="90000"/>
              </a:lnSpc>
              <a:defRPr/>
            </a:pPr>
            <a:r>
              <a:rPr lang="en-GB" altLang="zh-TW" sz="2700" dirty="0">
                <a:solidFill>
                  <a:schemeClr val="tx1"/>
                </a:solidFill>
                <a:latin typeface="Comic Sans MS" pitchFamily="66" charset="0"/>
                <a:ea typeface="新細明體" pitchFamily="18" charset="-120"/>
              </a:rPr>
              <a:t>When a solution is diluted, more solvent is added to it, the number of moles of solute stays the same.</a:t>
            </a:r>
          </a:p>
          <a:p>
            <a:pPr eaLnBrk="1" hangingPunct="1">
              <a:lnSpc>
                <a:spcPct val="90000"/>
              </a:lnSpc>
              <a:defRPr/>
            </a:pPr>
            <a:endParaRPr lang="en-GB" altLang="zh-TW" sz="2700" dirty="0">
              <a:solidFill>
                <a:schemeClr val="tx1"/>
              </a:solidFill>
              <a:latin typeface="Comic Sans MS" pitchFamily="66" charset="0"/>
              <a:ea typeface="新細明體" pitchFamily="18" charset="-120"/>
            </a:endParaRPr>
          </a:p>
          <a:p>
            <a:pPr eaLnBrk="1" hangingPunct="1">
              <a:lnSpc>
                <a:spcPct val="90000"/>
              </a:lnSpc>
              <a:defRPr/>
            </a:pPr>
            <a:endParaRPr lang="en-GB" altLang="zh-TW" sz="2700" dirty="0">
              <a:solidFill>
                <a:schemeClr val="tx1"/>
              </a:solidFill>
              <a:latin typeface="Comic Sans MS" pitchFamily="66" charset="0"/>
              <a:ea typeface="新細明體" pitchFamily="18" charset="-120"/>
            </a:endParaRPr>
          </a:p>
          <a:p>
            <a:pPr eaLnBrk="1" hangingPunct="1">
              <a:lnSpc>
                <a:spcPct val="90000"/>
              </a:lnSpc>
              <a:defRPr/>
            </a:pPr>
            <a:r>
              <a:rPr lang="en-GB" altLang="zh-TW" sz="2700" dirty="0">
                <a:solidFill>
                  <a:schemeClr val="tx1"/>
                </a:solidFill>
                <a:latin typeface="Comic Sans MS" pitchFamily="66" charset="0"/>
                <a:ea typeface="新細明體" pitchFamily="18" charset="-120"/>
              </a:rPr>
              <a:t>Make n the subject and substitute, it follows that</a:t>
            </a:r>
          </a:p>
          <a:p>
            <a:pPr eaLnBrk="1" hangingPunct="1">
              <a:lnSpc>
                <a:spcPct val="90000"/>
              </a:lnSpc>
              <a:buFont typeface="Wingdings 2" pitchFamily="18" charset="2"/>
              <a:buNone/>
              <a:defRPr/>
            </a:pPr>
            <a:r>
              <a:rPr lang="en-GB" altLang="zh-TW" sz="2700" dirty="0">
                <a:solidFill>
                  <a:schemeClr val="tx1"/>
                </a:solidFill>
                <a:latin typeface="Comic Sans MS" pitchFamily="66" charset="0"/>
                <a:ea typeface="新細明體" pitchFamily="18" charset="-120"/>
              </a:rPr>
              <a:t> 	  			C</a:t>
            </a:r>
            <a:r>
              <a:rPr lang="en-GB" altLang="zh-TW" sz="2700" baseline="-25000" dirty="0">
                <a:solidFill>
                  <a:schemeClr val="tx1"/>
                </a:solidFill>
                <a:latin typeface="Comic Sans MS" pitchFamily="66" charset="0"/>
                <a:ea typeface="新細明體" pitchFamily="18" charset="-120"/>
              </a:rPr>
              <a:t>1</a:t>
            </a:r>
            <a:r>
              <a:rPr lang="en-GB" altLang="zh-TW" sz="2700" dirty="0">
                <a:solidFill>
                  <a:schemeClr val="tx1"/>
                </a:solidFill>
                <a:latin typeface="Comic Sans MS" pitchFamily="66" charset="0"/>
                <a:ea typeface="新細明體" pitchFamily="18" charset="-120"/>
              </a:rPr>
              <a:t>V</a:t>
            </a:r>
            <a:r>
              <a:rPr lang="en-GB" altLang="zh-TW" sz="2700" baseline="-25000" dirty="0">
                <a:solidFill>
                  <a:schemeClr val="tx1"/>
                </a:solidFill>
                <a:latin typeface="Comic Sans MS" pitchFamily="66" charset="0"/>
                <a:ea typeface="新細明體" pitchFamily="18" charset="-120"/>
              </a:rPr>
              <a:t>1</a:t>
            </a:r>
            <a:r>
              <a:rPr lang="en-GB" altLang="zh-TW" sz="2700" dirty="0">
                <a:solidFill>
                  <a:schemeClr val="tx1"/>
                </a:solidFill>
                <a:latin typeface="Comic Sans MS" pitchFamily="66" charset="0"/>
                <a:ea typeface="新細明體" pitchFamily="18" charset="-120"/>
              </a:rPr>
              <a:t> = C</a:t>
            </a:r>
            <a:r>
              <a:rPr lang="en-GB" altLang="zh-TW" sz="2700" baseline="-25000" dirty="0">
                <a:solidFill>
                  <a:schemeClr val="tx1"/>
                </a:solidFill>
                <a:latin typeface="Comic Sans MS" pitchFamily="66" charset="0"/>
                <a:ea typeface="新細明體" pitchFamily="18" charset="-120"/>
              </a:rPr>
              <a:t>2</a:t>
            </a:r>
            <a:r>
              <a:rPr lang="en-GB" altLang="zh-TW" sz="2700" dirty="0">
                <a:solidFill>
                  <a:schemeClr val="tx1"/>
                </a:solidFill>
                <a:latin typeface="Comic Sans MS" pitchFamily="66" charset="0"/>
                <a:ea typeface="新細明體" pitchFamily="18" charset="-120"/>
              </a:rPr>
              <a:t>V</a:t>
            </a:r>
            <a:r>
              <a:rPr lang="en-GB" altLang="zh-TW" sz="2700" baseline="-25000" dirty="0">
                <a:solidFill>
                  <a:schemeClr val="tx1"/>
                </a:solidFill>
                <a:latin typeface="Comic Sans MS" pitchFamily="66" charset="0"/>
                <a:ea typeface="新細明體" pitchFamily="18" charset="-120"/>
              </a:rPr>
              <a:t>2</a:t>
            </a:r>
            <a:r>
              <a:rPr lang="en-GB" altLang="zh-TW" sz="2700" baseline="30000" dirty="0">
                <a:solidFill>
                  <a:schemeClr val="tx1"/>
                </a:solidFill>
                <a:latin typeface="Comic Sans MS" pitchFamily="66" charset="0"/>
                <a:ea typeface="新細明體" pitchFamily="18" charset="-120"/>
              </a:rPr>
              <a:t> </a:t>
            </a:r>
          </a:p>
          <a:p>
            <a:pPr eaLnBrk="1" hangingPunct="1">
              <a:lnSpc>
                <a:spcPct val="90000"/>
              </a:lnSpc>
              <a:buFont typeface="Wingdings 2" pitchFamily="18" charset="2"/>
              <a:buNone/>
              <a:defRPr/>
            </a:pPr>
            <a:endParaRPr lang="en-GB" altLang="zh-TW" sz="2700" baseline="30000" dirty="0">
              <a:solidFill>
                <a:schemeClr val="tx1"/>
              </a:solidFill>
              <a:latin typeface="Comic Sans MS" pitchFamily="66" charset="0"/>
              <a:ea typeface="新細明體" pitchFamily="18" charset="-120"/>
            </a:endParaRPr>
          </a:p>
          <a:p>
            <a:pPr eaLnBrk="1" hangingPunct="1">
              <a:lnSpc>
                <a:spcPct val="90000"/>
              </a:lnSpc>
              <a:buNone/>
              <a:defRPr/>
            </a:pPr>
            <a:r>
              <a:rPr lang="en-GB" altLang="zh-TW" sz="2700" dirty="0">
                <a:solidFill>
                  <a:schemeClr val="tx1"/>
                </a:solidFill>
                <a:latin typeface="Comic Sans MS" pitchFamily="66" charset="0"/>
                <a:ea typeface="新細明體" pitchFamily="18" charset="-120"/>
              </a:rPr>
              <a:t>where C</a:t>
            </a:r>
            <a:r>
              <a:rPr lang="en-GB" altLang="zh-TW" sz="2700" baseline="-25000" dirty="0">
                <a:solidFill>
                  <a:schemeClr val="tx1"/>
                </a:solidFill>
                <a:latin typeface="Comic Sans MS" pitchFamily="66" charset="0"/>
                <a:ea typeface="新細明體" pitchFamily="18" charset="-120"/>
              </a:rPr>
              <a:t>1</a:t>
            </a:r>
            <a:r>
              <a:rPr lang="en-GB" altLang="zh-TW" sz="2700" dirty="0">
                <a:solidFill>
                  <a:schemeClr val="tx1"/>
                </a:solidFill>
                <a:latin typeface="Comic Sans MS" pitchFamily="66" charset="0"/>
                <a:ea typeface="新細明體" pitchFamily="18" charset="-120"/>
              </a:rPr>
              <a:t>=original concentration of solution </a:t>
            </a:r>
          </a:p>
          <a:p>
            <a:pPr eaLnBrk="1" hangingPunct="1">
              <a:lnSpc>
                <a:spcPct val="90000"/>
              </a:lnSpc>
              <a:buNone/>
              <a:defRPr/>
            </a:pPr>
            <a:r>
              <a:rPr lang="en-GB" altLang="zh-TW" sz="2700" dirty="0">
                <a:solidFill>
                  <a:schemeClr val="tx1"/>
                </a:solidFill>
                <a:latin typeface="Comic Sans MS" pitchFamily="66" charset="0"/>
                <a:ea typeface="新細明體" pitchFamily="18" charset="-120"/>
              </a:rPr>
              <a:t>            V</a:t>
            </a:r>
            <a:r>
              <a:rPr lang="en-GB" altLang="zh-TW" sz="2700" baseline="-25000" dirty="0">
                <a:solidFill>
                  <a:schemeClr val="tx1"/>
                </a:solidFill>
                <a:latin typeface="Comic Sans MS" pitchFamily="66" charset="0"/>
                <a:ea typeface="新細明體" pitchFamily="18" charset="-120"/>
              </a:rPr>
              <a:t>1</a:t>
            </a:r>
            <a:r>
              <a:rPr lang="en-GB" altLang="zh-TW" sz="2700" dirty="0">
                <a:solidFill>
                  <a:schemeClr val="tx1"/>
                </a:solidFill>
                <a:latin typeface="Comic Sans MS" pitchFamily="66" charset="0"/>
                <a:ea typeface="新細明體" pitchFamily="18" charset="-120"/>
              </a:rPr>
              <a:t>=original volume of solution </a:t>
            </a:r>
          </a:p>
          <a:p>
            <a:pPr eaLnBrk="1" hangingPunct="1">
              <a:lnSpc>
                <a:spcPct val="90000"/>
              </a:lnSpc>
              <a:buNone/>
              <a:defRPr/>
            </a:pPr>
            <a:r>
              <a:rPr lang="en-GB" altLang="zh-TW" sz="2700" dirty="0">
                <a:solidFill>
                  <a:schemeClr val="tx1"/>
                </a:solidFill>
                <a:latin typeface="Comic Sans MS" pitchFamily="66" charset="0"/>
                <a:ea typeface="新細明體" pitchFamily="18" charset="-120"/>
              </a:rPr>
              <a:t>            C</a:t>
            </a:r>
            <a:r>
              <a:rPr lang="en-GB" altLang="zh-TW" sz="2700" baseline="-25000" dirty="0">
                <a:solidFill>
                  <a:schemeClr val="tx1"/>
                </a:solidFill>
                <a:latin typeface="Comic Sans MS" pitchFamily="66" charset="0"/>
                <a:ea typeface="新細明體" pitchFamily="18" charset="-120"/>
              </a:rPr>
              <a:t>2</a:t>
            </a:r>
            <a:r>
              <a:rPr lang="en-GB" altLang="zh-TW" sz="2700" dirty="0">
                <a:solidFill>
                  <a:schemeClr val="tx1"/>
                </a:solidFill>
                <a:latin typeface="Comic Sans MS" pitchFamily="66" charset="0"/>
                <a:ea typeface="新細明體" pitchFamily="18" charset="-120"/>
              </a:rPr>
              <a:t>=new concentration of solution after 				dilution </a:t>
            </a:r>
          </a:p>
          <a:p>
            <a:pPr eaLnBrk="1" hangingPunct="1">
              <a:lnSpc>
                <a:spcPct val="90000"/>
              </a:lnSpc>
              <a:buNone/>
              <a:defRPr/>
            </a:pPr>
            <a:r>
              <a:rPr lang="en-GB" altLang="zh-TW" sz="2700" dirty="0">
                <a:solidFill>
                  <a:schemeClr val="tx1"/>
                </a:solidFill>
                <a:latin typeface="Comic Sans MS" pitchFamily="66" charset="0"/>
                <a:ea typeface="新細明體" pitchFamily="18" charset="-120"/>
              </a:rPr>
              <a:t>            V</a:t>
            </a:r>
            <a:r>
              <a:rPr lang="en-GB" altLang="zh-TW" sz="2700" baseline="-25000" dirty="0">
                <a:solidFill>
                  <a:schemeClr val="tx1"/>
                </a:solidFill>
                <a:latin typeface="Comic Sans MS" pitchFamily="66" charset="0"/>
                <a:ea typeface="新細明體" pitchFamily="18" charset="-120"/>
              </a:rPr>
              <a:t>2</a:t>
            </a:r>
            <a:r>
              <a:rPr lang="en-GB" altLang="zh-TW" sz="2700" dirty="0">
                <a:solidFill>
                  <a:schemeClr val="tx1"/>
                </a:solidFill>
                <a:latin typeface="Comic Sans MS" pitchFamily="66" charset="0"/>
                <a:ea typeface="新細明體" pitchFamily="18" charset="-120"/>
              </a:rPr>
              <a:t>=new volume of solution after dilution</a:t>
            </a:r>
          </a:p>
        </p:txBody>
      </p:sp>
      <p:sp>
        <p:nvSpPr>
          <p:cNvPr id="4" name="TextBox 3"/>
          <p:cNvSpPr txBox="1">
            <a:spLocks noChangeArrowheads="1"/>
          </p:cNvSpPr>
          <p:nvPr/>
        </p:nvSpPr>
        <p:spPr bwMode="auto">
          <a:xfrm>
            <a:off x="1143000" y="2057400"/>
            <a:ext cx="5943600" cy="830997"/>
          </a:xfrm>
          <a:prstGeom prst="rect">
            <a:avLst/>
          </a:prstGeom>
          <a:noFill/>
          <a:ln w="9525">
            <a:solidFill>
              <a:srgbClr val="FF0000"/>
            </a:solidFill>
            <a:miter lim="800000"/>
            <a:headEnd/>
            <a:tailEnd/>
          </a:ln>
        </p:spPr>
        <p:txBody>
          <a:bodyPr wrap="square">
            <a:spAutoFit/>
          </a:bodyPr>
          <a:lstStyle/>
          <a:p>
            <a:pPr algn="ctr"/>
            <a:r>
              <a:rPr kumimoji="0" lang="en-US" altLang="zh-TW" sz="2400" dirty="0">
                <a:latin typeface="Comic Sans MS" pitchFamily="66" charset="0"/>
              </a:rPr>
              <a:t>n</a:t>
            </a:r>
            <a:r>
              <a:rPr kumimoji="0" lang="en-US" altLang="zh-TW" sz="2400" baseline="-25000" dirty="0">
                <a:latin typeface="Comic Sans MS" pitchFamily="66" charset="0"/>
              </a:rPr>
              <a:t>1</a:t>
            </a:r>
            <a:r>
              <a:rPr kumimoji="0" lang="en-US" altLang="zh-TW" sz="2400" dirty="0">
                <a:latin typeface="Comic Sans MS" pitchFamily="66" charset="0"/>
              </a:rPr>
              <a:t> = no of mol of solute before dilution</a:t>
            </a:r>
          </a:p>
          <a:p>
            <a:pPr algn="ctr"/>
            <a:r>
              <a:rPr kumimoji="0" lang="en-US" altLang="zh-TW" sz="2400" dirty="0">
                <a:latin typeface="Comic Sans MS" pitchFamily="66" charset="0"/>
              </a:rPr>
              <a:t>n</a:t>
            </a:r>
            <a:r>
              <a:rPr kumimoji="0" lang="en-US" altLang="zh-TW" sz="2400" baseline="-25000" dirty="0">
                <a:latin typeface="Comic Sans MS" pitchFamily="66" charset="0"/>
              </a:rPr>
              <a:t>2</a:t>
            </a:r>
            <a:r>
              <a:rPr kumimoji="0" lang="en-US" altLang="zh-TW" sz="2400" dirty="0">
                <a:latin typeface="Comic Sans MS" pitchFamily="66" charset="0"/>
              </a:rPr>
              <a:t> = no of mole of solute after dilution</a:t>
            </a:r>
            <a:endParaRPr kumimoji="0" lang="en-GB" altLang="zh-TW" sz="2400" dirty="0">
              <a:latin typeface="Comic Sans MS" pitchFamily="66"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28600"/>
                <a:ext cx="8382000" cy="5897563"/>
              </a:xfrm>
              <a:ln>
                <a:no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eaLnBrk="1" hangingPunct="1">
                  <a:buFont typeface="Wingdings 2" pitchFamily="18" charset="2"/>
                  <a:buNone/>
                  <a:defRPr/>
                </a:pPr>
                <a:r>
                  <a:rPr lang="en-US" altLang="zh-TW" dirty="0">
                    <a:solidFill>
                      <a:srgbClr val="000000"/>
                    </a:solidFill>
                    <a:latin typeface="Comic Sans MS" pitchFamily="66" charset="0"/>
                    <a:ea typeface="新細明體" pitchFamily="18" charset="-120"/>
                  </a:rPr>
                  <a:t>	</a:t>
                </a:r>
                <a:r>
                  <a:rPr lang="en-US" altLang="zh-TW" u="sng" dirty="0">
                    <a:solidFill>
                      <a:srgbClr val="000000"/>
                    </a:solidFill>
                    <a:latin typeface="Comic Sans MS" pitchFamily="66" charset="0"/>
                    <a:ea typeface="新細明體" pitchFamily="18" charset="-120"/>
                  </a:rPr>
                  <a:t>Problem 1</a:t>
                </a:r>
                <a:r>
                  <a:rPr lang="en-US" altLang="zh-TW" dirty="0">
                    <a:solidFill>
                      <a:srgbClr val="000000"/>
                    </a:solidFill>
                    <a:latin typeface="Comic Sans MS" pitchFamily="66" charset="0"/>
                    <a:ea typeface="新細明體" pitchFamily="18" charset="-120"/>
                  </a:rPr>
                  <a:t>: Calculate the volume of a 12.0moldm</a:t>
                </a:r>
                <a:r>
                  <a:rPr lang="en-US" altLang="zh-TW" baseline="30000" dirty="0">
                    <a:solidFill>
                      <a:srgbClr val="000000"/>
                    </a:solidFill>
                    <a:latin typeface="Comic Sans MS" pitchFamily="66" charset="0"/>
                    <a:ea typeface="新細明體" pitchFamily="18" charset="-120"/>
                  </a:rPr>
                  <a:t>-3</a:t>
                </a:r>
                <a:r>
                  <a:rPr lang="en-US" altLang="zh-TW" dirty="0">
                    <a:solidFill>
                      <a:srgbClr val="000000"/>
                    </a:solidFill>
                    <a:latin typeface="Comic Sans MS" pitchFamily="66" charset="0"/>
                    <a:ea typeface="新細明體" pitchFamily="18" charset="-120"/>
                  </a:rPr>
                  <a:t> </a:t>
                </a:r>
                <a:r>
                  <a:rPr lang="en-US" altLang="zh-TW" dirty="0" err="1">
                    <a:solidFill>
                      <a:srgbClr val="000000"/>
                    </a:solidFill>
                    <a:latin typeface="Comic Sans MS" pitchFamily="66" charset="0"/>
                    <a:ea typeface="新細明體" pitchFamily="18" charset="-120"/>
                  </a:rPr>
                  <a:t>HCl</a:t>
                </a:r>
                <a:r>
                  <a:rPr lang="en-US" altLang="zh-TW" dirty="0">
                    <a:solidFill>
                      <a:srgbClr val="000000"/>
                    </a:solidFill>
                    <a:latin typeface="Comic Sans MS" pitchFamily="66" charset="0"/>
                    <a:ea typeface="新細明體" pitchFamily="18" charset="-120"/>
                  </a:rPr>
                  <a:t> solution that should be diluted with distilled water to obtain 1.0dm</a:t>
                </a:r>
                <a:r>
                  <a:rPr lang="en-US" altLang="zh-TW" baseline="30000" dirty="0">
                    <a:solidFill>
                      <a:srgbClr val="000000"/>
                    </a:solidFill>
                    <a:latin typeface="Comic Sans MS" pitchFamily="66" charset="0"/>
                    <a:ea typeface="新細明體" pitchFamily="18" charset="-120"/>
                  </a:rPr>
                  <a:t>3</a:t>
                </a:r>
                <a:r>
                  <a:rPr lang="en-US" altLang="zh-TW" dirty="0">
                    <a:solidFill>
                      <a:srgbClr val="000000"/>
                    </a:solidFill>
                    <a:latin typeface="Comic Sans MS" pitchFamily="66" charset="0"/>
                    <a:ea typeface="新細明體" pitchFamily="18" charset="-120"/>
                  </a:rPr>
                  <a:t> of a 0.05moldm</a:t>
                </a:r>
                <a:r>
                  <a:rPr lang="en-US" altLang="zh-TW" baseline="30000" dirty="0">
                    <a:solidFill>
                      <a:srgbClr val="000000"/>
                    </a:solidFill>
                    <a:latin typeface="Comic Sans MS" pitchFamily="66" charset="0"/>
                    <a:ea typeface="新細明體" pitchFamily="18" charset="-120"/>
                  </a:rPr>
                  <a:t>-3</a:t>
                </a:r>
                <a:r>
                  <a:rPr lang="en-US" altLang="zh-TW" dirty="0">
                    <a:solidFill>
                      <a:srgbClr val="000000"/>
                    </a:solidFill>
                    <a:latin typeface="Comic Sans MS" pitchFamily="66" charset="0"/>
                    <a:ea typeface="新細明體" pitchFamily="18" charset="-120"/>
                  </a:rPr>
                  <a:t> </a:t>
                </a:r>
                <a:r>
                  <a:rPr lang="en-US" altLang="zh-TW" dirty="0" err="1">
                    <a:solidFill>
                      <a:srgbClr val="000000"/>
                    </a:solidFill>
                    <a:latin typeface="Comic Sans MS" pitchFamily="66" charset="0"/>
                    <a:ea typeface="新細明體" pitchFamily="18" charset="-120"/>
                  </a:rPr>
                  <a:t>HCl</a:t>
                </a:r>
                <a:r>
                  <a:rPr lang="en-US" altLang="zh-TW" dirty="0">
                    <a:solidFill>
                      <a:srgbClr val="000000"/>
                    </a:solidFill>
                    <a:latin typeface="Comic Sans MS" pitchFamily="66" charset="0"/>
                    <a:ea typeface="新細明體" pitchFamily="18" charset="-120"/>
                  </a:rPr>
                  <a:t>.</a:t>
                </a:r>
              </a:p>
              <a:p>
                <a:pPr eaLnBrk="1" hangingPunct="1">
                  <a:buFont typeface="Wingdings 2" pitchFamily="18" charset="2"/>
                  <a:buNone/>
                  <a:defRPr/>
                </a:pPr>
                <a:r>
                  <a:rPr lang="en-US" altLang="zh-TW" dirty="0">
                    <a:solidFill>
                      <a:srgbClr val="FF0000"/>
                    </a:solidFill>
                    <a:latin typeface="Comic Sans MS" pitchFamily="66" charset="0"/>
                    <a:ea typeface="新細明體" pitchFamily="18" charset="-120"/>
                  </a:rPr>
                  <a:t>	</a:t>
                </a:r>
              </a:p>
              <a:p>
                <a:pPr eaLnBrk="1" hangingPunct="1">
                  <a:buFont typeface="Wingdings 2" pitchFamily="18" charset="2"/>
                  <a:buNone/>
                  <a:defRPr/>
                </a:pPr>
                <a:r>
                  <a:rPr lang="en-US" altLang="zh-TW" dirty="0">
                    <a:solidFill>
                      <a:srgbClr val="FF0000"/>
                    </a:solidFill>
                    <a:latin typeface="Comic Sans MS" pitchFamily="66" charset="0"/>
                    <a:ea typeface="新細明體" pitchFamily="18" charset="-120"/>
                  </a:rPr>
                  <a:t>	C</a:t>
                </a:r>
                <a:r>
                  <a:rPr lang="en-US" altLang="zh-TW" baseline="-25000" dirty="0">
                    <a:solidFill>
                      <a:srgbClr val="FF0000"/>
                    </a:solidFill>
                    <a:latin typeface="Comic Sans MS" pitchFamily="66" charset="0"/>
                    <a:ea typeface="新細明體" pitchFamily="18" charset="-120"/>
                  </a:rPr>
                  <a:t>1</a:t>
                </a:r>
                <a:r>
                  <a:rPr lang="en-US" altLang="zh-TW" dirty="0">
                    <a:solidFill>
                      <a:srgbClr val="FF0000"/>
                    </a:solidFill>
                    <a:latin typeface="Comic Sans MS" pitchFamily="66" charset="0"/>
                    <a:ea typeface="新細明體" pitchFamily="18" charset="-120"/>
                  </a:rPr>
                  <a:t> = 12moldm</a:t>
                </a:r>
                <a:r>
                  <a:rPr lang="en-US" altLang="zh-TW" baseline="30000" dirty="0">
                    <a:solidFill>
                      <a:srgbClr val="FF0000"/>
                    </a:solidFill>
                    <a:latin typeface="Comic Sans MS" pitchFamily="66" charset="0"/>
                    <a:ea typeface="新細明體" pitchFamily="18" charset="-120"/>
                  </a:rPr>
                  <a:t>-3</a:t>
                </a:r>
                <a:r>
                  <a:rPr lang="en-US" altLang="zh-TW" dirty="0">
                    <a:solidFill>
                      <a:srgbClr val="FF0000"/>
                    </a:solidFill>
                    <a:latin typeface="Comic Sans MS" pitchFamily="66" charset="0"/>
                    <a:ea typeface="新細明體" pitchFamily="18" charset="-120"/>
                  </a:rPr>
                  <a:t>, V</a:t>
                </a:r>
                <a:r>
                  <a:rPr lang="en-US" altLang="zh-TW" baseline="-25000" dirty="0">
                    <a:solidFill>
                      <a:srgbClr val="FF0000"/>
                    </a:solidFill>
                    <a:latin typeface="Comic Sans MS" pitchFamily="66" charset="0"/>
                    <a:ea typeface="新細明體" pitchFamily="18" charset="-120"/>
                  </a:rPr>
                  <a:t>1</a:t>
                </a:r>
                <a:r>
                  <a:rPr lang="en-US" altLang="zh-TW" dirty="0">
                    <a:solidFill>
                      <a:srgbClr val="FF0000"/>
                    </a:solidFill>
                    <a:latin typeface="Comic Sans MS" pitchFamily="66" charset="0"/>
                    <a:ea typeface="新細明體" pitchFamily="18" charset="-120"/>
                  </a:rPr>
                  <a:t> = ?</a:t>
                </a:r>
              </a:p>
              <a:p>
                <a:pPr eaLnBrk="1" hangingPunct="1">
                  <a:buFont typeface="Wingdings 2" pitchFamily="18" charset="2"/>
                  <a:buNone/>
                  <a:defRPr/>
                </a:pPr>
                <a:r>
                  <a:rPr lang="en-US" altLang="zh-TW" dirty="0">
                    <a:solidFill>
                      <a:srgbClr val="FF0000"/>
                    </a:solidFill>
                    <a:latin typeface="Comic Sans MS" pitchFamily="66" charset="0"/>
                    <a:ea typeface="新細明體" pitchFamily="18" charset="-120"/>
                  </a:rPr>
                  <a:t>	C</a:t>
                </a:r>
                <a:r>
                  <a:rPr lang="en-US" altLang="zh-TW" baseline="-25000" dirty="0">
                    <a:solidFill>
                      <a:srgbClr val="FF0000"/>
                    </a:solidFill>
                    <a:latin typeface="Comic Sans MS" pitchFamily="66" charset="0"/>
                    <a:ea typeface="新細明體" pitchFamily="18" charset="-120"/>
                  </a:rPr>
                  <a:t>2</a:t>
                </a:r>
                <a:r>
                  <a:rPr lang="en-US" altLang="zh-TW" dirty="0">
                    <a:solidFill>
                      <a:srgbClr val="FF0000"/>
                    </a:solidFill>
                    <a:latin typeface="Comic Sans MS" pitchFamily="66" charset="0"/>
                    <a:ea typeface="新細明體" pitchFamily="18" charset="-120"/>
                  </a:rPr>
                  <a:t> = 0.05moldm</a:t>
                </a:r>
                <a:r>
                  <a:rPr lang="en-US" altLang="zh-TW" baseline="30000" dirty="0">
                    <a:solidFill>
                      <a:srgbClr val="FF0000"/>
                    </a:solidFill>
                    <a:latin typeface="Comic Sans MS" pitchFamily="66" charset="0"/>
                    <a:ea typeface="新細明體" pitchFamily="18" charset="-120"/>
                  </a:rPr>
                  <a:t>-3</a:t>
                </a:r>
                <a:r>
                  <a:rPr lang="en-US" altLang="zh-TW" dirty="0">
                    <a:solidFill>
                      <a:srgbClr val="FF0000"/>
                    </a:solidFill>
                    <a:latin typeface="Comic Sans MS" pitchFamily="66" charset="0"/>
                    <a:ea typeface="新細明體" pitchFamily="18" charset="-120"/>
                  </a:rPr>
                  <a:t> , V</a:t>
                </a:r>
                <a:r>
                  <a:rPr lang="en-US" altLang="zh-TW" baseline="-25000" dirty="0">
                    <a:solidFill>
                      <a:srgbClr val="FF0000"/>
                    </a:solidFill>
                    <a:latin typeface="Comic Sans MS" pitchFamily="66" charset="0"/>
                    <a:ea typeface="新細明體" pitchFamily="18" charset="-120"/>
                  </a:rPr>
                  <a:t>2</a:t>
                </a:r>
                <a:r>
                  <a:rPr lang="en-US" altLang="zh-TW" dirty="0">
                    <a:solidFill>
                      <a:srgbClr val="FF0000"/>
                    </a:solidFill>
                    <a:latin typeface="Comic Sans MS" pitchFamily="66" charset="0"/>
                    <a:ea typeface="新細明體" pitchFamily="18" charset="-120"/>
                  </a:rPr>
                  <a:t> = 1.0dm</a:t>
                </a:r>
                <a:r>
                  <a:rPr lang="en-US" altLang="zh-TW" baseline="30000" dirty="0">
                    <a:solidFill>
                      <a:srgbClr val="FF0000"/>
                    </a:solidFill>
                    <a:latin typeface="Comic Sans MS" pitchFamily="66" charset="0"/>
                    <a:ea typeface="新細明體" pitchFamily="18" charset="-120"/>
                  </a:rPr>
                  <a:t>3</a:t>
                </a:r>
                <a:r>
                  <a:rPr lang="en-GB" baseline="30000" dirty="0">
                    <a:solidFill>
                      <a:srgbClr val="FF0000"/>
                    </a:solidFill>
                    <a:latin typeface="Comic Sans MS" pitchFamily="66" charset="0"/>
                  </a:rPr>
                  <a:t> </a:t>
                </a:r>
              </a:p>
              <a:p>
                <a:pPr>
                  <a:buNone/>
                  <a:defRPr/>
                </a:pPr>
                <a:r>
                  <a:rPr lang="en-GB" baseline="30000" dirty="0">
                    <a:solidFill>
                      <a:srgbClr val="FF0000"/>
                    </a:solidFill>
                    <a:latin typeface="Comic Sans MS" pitchFamily="66" charset="0"/>
                  </a:rPr>
                  <a:t> </a:t>
                </a:r>
                <a:r>
                  <a:rPr lang="en-GB" dirty="0">
                    <a:solidFill>
                      <a:srgbClr val="FF0000"/>
                    </a:solidFill>
                    <a:latin typeface="Comic Sans MS" pitchFamily="66" charset="0"/>
                  </a:rPr>
                  <a:t>  </a:t>
                </a:r>
              </a:p>
              <a:p>
                <a:pPr>
                  <a:buNone/>
                  <a:defRPr/>
                </a:pPr>
                <a:r>
                  <a:rPr lang="en-GB" altLang="zh-TW" dirty="0">
                    <a:solidFill>
                      <a:srgbClr val="FF0000"/>
                    </a:solidFill>
                    <a:latin typeface="Comic Sans MS" pitchFamily="66" charset="0"/>
                  </a:rPr>
                  <a:t>	C</a:t>
                </a:r>
                <a:r>
                  <a:rPr lang="en-GB" altLang="zh-TW" baseline="-25000" dirty="0">
                    <a:solidFill>
                      <a:srgbClr val="FF0000"/>
                    </a:solidFill>
                    <a:latin typeface="Comic Sans MS" pitchFamily="66" charset="0"/>
                  </a:rPr>
                  <a:t>1</a:t>
                </a:r>
                <a:r>
                  <a:rPr lang="en-GB" altLang="zh-TW" dirty="0">
                    <a:solidFill>
                      <a:srgbClr val="FF0000"/>
                    </a:solidFill>
                    <a:latin typeface="Comic Sans MS" pitchFamily="66" charset="0"/>
                  </a:rPr>
                  <a:t>V</a:t>
                </a:r>
                <a:r>
                  <a:rPr lang="en-GB" altLang="zh-TW" baseline="-25000" dirty="0">
                    <a:solidFill>
                      <a:srgbClr val="FF0000"/>
                    </a:solidFill>
                    <a:latin typeface="Comic Sans MS" pitchFamily="66" charset="0"/>
                  </a:rPr>
                  <a:t>1</a:t>
                </a:r>
                <a:r>
                  <a:rPr lang="en-GB" altLang="zh-TW" dirty="0">
                    <a:solidFill>
                      <a:srgbClr val="FF0000"/>
                    </a:solidFill>
                    <a:latin typeface="Comic Sans MS" pitchFamily="66" charset="0"/>
                  </a:rPr>
                  <a:t> = C</a:t>
                </a:r>
                <a:r>
                  <a:rPr lang="en-GB" altLang="zh-TW" baseline="-25000" dirty="0">
                    <a:solidFill>
                      <a:srgbClr val="FF0000"/>
                    </a:solidFill>
                    <a:latin typeface="Comic Sans MS" pitchFamily="66" charset="0"/>
                  </a:rPr>
                  <a:t>2</a:t>
                </a:r>
                <a:r>
                  <a:rPr lang="en-GB" altLang="zh-TW" dirty="0">
                    <a:solidFill>
                      <a:srgbClr val="FF0000"/>
                    </a:solidFill>
                    <a:latin typeface="Comic Sans MS" pitchFamily="66" charset="0"/>
                  </a:rPr>
                  <a:t>V</a:t>
                </a:r>
                <a:r>
                  <a:rPr lang="en-GB" altLang="zh-TW" baseline="-25000" dirty="0">
                    <a:solidFill>
                      <a:srgbClr val="FF0000"/>
                    </a:solidFill>
                    <a:latin typeface="Comic Sans MS" pitchFamily="66" charset="0"/>
                  </a:rPr>
                  <a:t>2</a:t>
                </a:r>
                <a:r>
                  <a:rPr lang="en-GB" altLang="zh-TW" baseline="30000" dirty="0">
                    <a:solidFill>
                      <a:srgbClr val="FF0000"/>
                    </a:solidFill>
                    <a:latin typeface="Comic Sans MS" pitchFamily="66" charset="0"/>
                  </a:rPr>
                  <a:t> </a:t>
                </a:r>
              </a:p>
              <a:p>
                <a:pPr>
                  <a:buNone/>
                  <a:defRPr/>
                </a:pPr>
                <a:r>
                  <a:rPr lang="en-US" altLang="zh-TW" dirty="0">
                    <a:solidFill>
                      <a:srgbClr val="FF0000"/>
                    </a:solidFill>
                    <a:latin typeface="Comic Sans MS" pitchFamily="66" charset="0"/>
                  </a:rPr>
                  <a:t>	12moldm</a:t>
                </a:r>
                <a:r>
                  <a:rPr lang="en-US" altLang="zh-TW" baseline="30000" dirty="0">
                    <a:solidFill>
                      <a:srgbClr val="FF0000"/>
                    </a:solidFill>
                    <a:latin typeface="Comic Sans MS" pitchFamily="66" charset="0"/>
                  </a:rPr>
                  <a:t>-3 </a:t>
                </a:r>
                <a:r>
                  <a:rPr lang="en-US" altLang="zh-TW" dirty="0">
                    <a:solidFill>
                      <a:srgbClr val="FF0000"/>
                    </a:solidFill>
                    <a:latin typeface="Comic Sans MS" pitchFamily="66" charset="0"/>
                  </a:rPr>
                  <a:t>x </a:t>
                </a:r>
                <a:r>
                  <a:rPr lang="en-GB" altLang="zh-TW" dirty="0">
                    <a:solidFill>
                      <a:srgbClr val="FF0000"/>
                    </a:solidFill>
                    <a:latin typeface="Comic Sans MS" pitchFamily="66" charset="0"/>
                  </a:rPr>
                  <a:t>V</a:t>
                </a:r>
                <a:r>
                  <a:rPr lang="en-GB" altLang="zh-TW" baseline="-25000" dirty="0">
                    <a:solidFill>
                      <a:srgbClr val="FF0000"/>
                    </a:solidFill>
                    <a:latin typeface="Comic Sans MS" pitchFamily="66" charset="0"/>
                  </a:rPr>
                  <a:t>1 </a:t>
                </a:r>
                <a:r>
                  <a:rPr lang="en-GB" altLang="zh-TW" dirty="0">
                    <a:solidFill>
                      <a:srgbClr val="FF0000"/>
                    </a:solidFill>
                    <a:latin typeface="Comic Sans MS" pitchFamily="66" charset="0"/>
                  </a:rPr>
                  <a:t>= </a:t>
                </a:r>
                <a:r>
                  <a:rPr lang="en-US" altLang="zh-TW" dirty="0">
                    <a:solidFill>
                      <a:srgbClr val="FF0000"/>
                    </a:solidFill>
                    <a:latin typeface="Comic Sans MS" pitchFamily="66" charset="0"/>
                  </a:rPr>
                  <a:t>0.05moldm</a:t>
                </a:r>
                <a:r>
                  <a:rPr lang="en-US" altLang="zh-TW" baseline="30000" dirty="0">
                    <a:solidFill>
                      <a:srgbClr val="FF0000"/>
                    </a:solidFill>
                    <a:latin typeface="Comic Sans MS" pitchFamily="66" charset="0"/>
                  </a:rPr>
                  <a:t>-3 </a:t>
                </a:r>
                <a:r>
                  <a:rPr lang="en-US" altLang="zh-TW" dirty="0">
                    <a:solidFill>
                      <a:srgbClr val="FF0000"/>
                    </a:solidFill>
                    <a:latin typeface="Comic Sans MS" pitchFamily="66" charset="0"/>
                  </a:rPr>
                  <a:t>x</a:t>
                </a:r>
                <a:r>
                  <a:rPr lang="en-US" altLang="zh-TW" baseline="30000" dirty="0">
                    <a:solidFill>
                      <a:srgbClr val="FF0000"/>
                    </a:solidFill>
                    <a:latin typeface="Comic Sans MS" pitchFamily="66" charset="0"/>
                  </a:rPr>
                  <a:t> </a:t>
                </a:r>
                <a:r>
                  <a:rPr lang="en-US" altLang="zh-TW" dirty="0">
                    <a:solidFill>
                      <a:srgbClr val="FF0000"/>
                    </a:solidFill>
                    <a:latin typeface="Comic Sans MS" pitchFamily="66" charset="0"/>
                  </a:rPr>
                  <a:t>1.0dm</a:t>
                </a:r>
                <a:r>
                  <a:rPr lang="en-US" altLang="zh-TW" baseline="30000" dirty="0">
                    <a:solidFill>
                      <a:srgbClr val="FF0000"/>
                    </a:solidFill>
                    <a:latin typeface="Comic Sans MS" pitchFamily="66" charset="0"/>
                  </a:rPr>
                  <a:t>3</a:t>
                </a:r>
                <a:r>
                  <a:rPr lang="en-GB" baseline="30000" dirty="0">
                    <a:solidFill>
                      <a:srgbClr val="FF0000"/>
                    </a:solidFill>
                    <a:latin typeface="Comic Sans MS" pitchFamily="66" charset="0"/>
                  </a:rPr>
                  <a:t> </a:t>
                </a:r>
              </a:p>
              <a:p>
                <a:pPr>
                  <a:buNone/>
                  <a:defRPr/>
                </a:pPr>
                <a:r>
                  <a:rPr lang="en-GB" altLang="zh-TW" dirty="0">
                    <a:solidFill>
                      <a:srgbClr val="FF0000"/>
                    </a:solidFill>
                    <a:latin typeface="Comic Sans MS" pitchFamily="66" charset="0"/>
                  </a:rPr>
                  <a:t>	V</a:t>
                </a:r>
                <a:r>
                  <a:rPr lang="en-GB" altLang="zh-TW" baseline="-25000" dirty="0">
                    <a:solidFill>
                      <a:srgbClr val="FF0000"/>
                    </a:solidFill>
                    <a:latin typeface="Comic Sans MS" pitchFamily="66" charset="0"/>
                  </a:rPr>
                  <a:t>1 </a:t>
                </a:r>
                <a:r>
                  <a:rPr lang="en-GB" altLang="zh-TW" dirty="0">
                    <a:solidFill>
                      <a:srgbClr val="FF0000"/>
                    </a:solidFill>
                    <a:latin typeface="Comic Sans MS" pitchFamily="66" charset="0"/>
                  </a:rPr>
                  <a:t>= 0.004</a:t>
                </a:r>
                <a:r>
                  <a:rPr lang="en-US" altLang="zh-TW" dirty="0">
                    <a:solidFill>
                      <a:srgbClr val="FF0000"/>
                    </a:solidFill>
                    <a:latin typeface="Comic Sans MS" pitchFamily="66" charset="0"/>
                  </a:rPr>
                  <a:t>dm</a:t>
                </a:r>
                <a:r>
                  <a:rPr lang="en-US" altLang="zh-TW" baseline="30000" dirty="0">
                    <a:solidFill>
                      <a:srgbClr val="FF0000"/>
                    </a:solidFill>
                    <a:latin typeface="Comic Sans MS" pitchFamily="66" charset="0"/>
                  </a:rPr>
                  <a:t>3 </a:t>
                </a:r>
              </a:p>
              <a:p>
                <a:pPr>
                  <a:buNone/>
                  <a:defRPr/>
                </a:pPr>
                <a:endParaRPr lang="en-GB" dirty="0">
                  <a:solidFill>
                    <a:srgbClr val="FF0000"/>
                  </a:solidFill>
                  <a:latin typeface="Comic Sans MS" pitchFamily="66" charset="0"/>
                </a:endParaRPr>
              </a:p>
              <a:p>
                <a:pPr>
                  <a:buNone/>
                  <a:defRPr/>
                </a:pPr>
                <a14:m>
                  <m:oMath xmlns:m="http://schemas.openxmlformats.org/officeDocument/2006/math">
                    <m:r>
                      <a:rPr lang="en-GB" altLang="zh-TW" i="1">
                        <a:solidFill>
                          <a:srgbClr val="FF0000"/>
                        </a:solidFill>
                        <a:latin typeface="Cambria Math" panose="02040503050406030204" pitchFamily="18" charset="0"/>
                        <a:ea typeface="Cambria Math" panose="02040503050406030204" pitchFamily="18" charset="0"/>
                      </a:rPr>
                      <m:t>∴</m:t>
                    </m:r>
                    <m:r>
                      <a:rPr lang="en-US" altLang="zh-TW" i="1">
                        <a:solidFill>
                          <a:srgbClr val="FF0000"/>
                        </a:solidFill>
                        <a:latin typeface="Cambria Math" panose="02040503050406030204" pitchFamily="18" charset="0"/>
                        <a:ea typeface="Cambria Math" panose="02040503050406030204" pitchFamily="18" charset="0"/>
                      </a:rPr>
                      <m:t> </m:t>
                    </m:r>
                  </m:oMath>
                </a14:m>
                <a:r>
                  <a:rPr lang="en-GB" altLang="zh-TW" dirty="0">
                    <a:solidFill>
                      <a:srgbClr val="FF0000"/>
                    </a:solidFill>
                    <a:latin typeface="Comic Sans MS" pitchFamily="66" charset="0"/>
                  </a:rPr>
                  <a:t>4</a:t>
                </a:r>
                <a:r>
                  <a:rPr lang="en-US" altLang="zh-TW" dirty="0">
                    <a:solidFill>
                      <a:srgbClr val="FF0000"/>
                    </a:solidFill>
                    <a:latin typeface="Comic Sans MS" pitchFamily="66" charset="0"/>
                  </a:rPr>
                  <a:t>cm</a:t>
                </a:r>
                <a:r>
                  <a:rPr lang="en-US" altLang="zh-TW" baseline="30000" dirty="0">
                    <a:solidFill>
                      <a:srgbClr val="FF0000"/>
                    </a:solidFill>
                    <a:latin typeface="Comic Sans MS" pitchFamily="66" charset="0"/>
                  </a:rPr>
                  <a:t>3 </a:t>
                </a:r>
                <a:r>
                  <a:rPr lang="en-US" altLang="zh-TW" dirty="0">
                    <a:solidFill>
                      <a:srgbClr val="FF0000"/>
                    </a:solidFill>
                    <a:latin typeface="Comic Sans MS" pitchFamily="66" charset="0"/>
                  </a:rPr>
                  <a:t>of 12M solution needs to be added to make up to 1L, to make a 0.05M final solution.</a:t>
                </a:r>
                <a:endParaRPr lang="en-US" altLang="zh-TW" baseline="30000" dirty="0">
                  <a:solidFill>
                    <a:srgbClr val="FF0000"/>
                  </a:solidFill>
                  <a:latin typeface="Comic Sans MS" pitchFamily="66" charset="0"/>
                  <a:ea typeface="新細明體" pitchFamily="18" charset="-12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28600"/>
                <a:ext cx="8382000" cy="5897563"/>
              </a:xfrm>
              <a:blipFill rotWithShape="0">
                <a:blip r:embed="rId3"/>
                <a:stretch>
                  <a:fillRect t="-1655" r="-1309"/>
                </a:stretch>
              </a:blipFill>
              <a:ln>
                <a:noFill/>
              </a:ln>
            </p:spPr>
            <p:txBody>
              <a:bodyPr/>
              <a:lstStyle/>
              <a:p>
                <a:r>
                  <a:rPr lang="en-A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76200" y="152400"/>
            <a:ext cx="8763000" cy="6477000"/>
          </a:xfrm>
        </p:spPr>
        <p:txBody>
          <a:bodyPr>
            <a:normAutofit fontScale="85000" lnSpcReduction="10000"/>
          </a:bodyPr>
          <a:lstStyle/>
          <a:p>
            <a:pPr marL="0" indent="0">
              <a:buNone/>
            </a:pPr>
            <a:r>
              <a:rPr lang="en-US" altLang="zh-TW" u="sng" dirty="0">
                <a:ea typeface="新細明體" pitchFamily="18" charset="-120"/>
              </a:rPr>
              <a:t>Problem 2</a:t>
            </a:r>
            <a:r>
              <a:rPr lang="en-US" altLang="zh-TW" dirty="0">
                <a:ea typeface="新細明體" pitchFamily="18" charset="-120"/>
              </a:rPr>
              <a:t>: 20cm</a:t>
            </a:r>
            <a:r>
              <a:rPr lang="en-US" altLang="zh-TW" baseline="30000" dirty="0">
                <a:ea typeface="新細明體" pitchFamily="18" charset="-120"/>
              </a:rPr>
              <a:t>3</a:t>
            </a:r>
            <a:r>
              <a:rPr lang="en-US" altLang="zh-TW" dirty="0">
                <a:ea typeface="新細明體" pitchFamily="18" charset="-120"/>
              </a:rPr>
              <a:t> of sulfuric acid titrate was neutralized with 25cm</a:t>
            </a:r>
            <a:r>
              <a:rPr lang="en-US" altLang="zh-TW" baseline="30000" dirty="0">
                <a:ea typeface="新細明體" pitchFamily="18" charset="-120"/>
              </a:rPr>
              <a:t>3</a:t>
            </a:r>
            <a:r>
              <a:rPr lang="en-US" altLang="zh-TW" dirty="0">
                <a:ea typeface="新細明體" pitchFamily="18" charset="-120"/>
              </a:rPr>
              <a:t> of 0.1moldm</a:t>
            </a:r>
            <a:r>
              <a:rPr lang="en-US" altLang="zh-TW" baseline="30000" dirty="0">
                <a:ea typeface="新細明體" pitchFamily="18" charset="-120"/>
              </a:rPr>
              <a:t>-3</a:t>
            </a:r>
            <a:r>
              <a:rPr lang="en-US" altLang="zh-TW" dirty="0">
                <a:ea typeface="新細明體" pitchFamily="18" charset="-120"/>
              </a:rPr>
              <a:t> sodium hydroxide standard solution. </a:t>
            </a:r>
            <a:r>
              <a:rPr lang="en-US" altLang="zh-TW" dirty="0"/>
              <a:t>Calculate the concentration of the acid.</a:t>
            </a:r>
          </a:p>
          <a:p>
            <a:pPr marL="514350" indent="-514350" algn="ctr" eaLnBrk="1" hangingPunct="1">
              <a:buFont typeface="Wingdings 2" pitchFamily="18" charset="2"/>
              <a:buNone/>
            </a:pPr>
            <a:r>
              <a:rPr lang="en-US" altLang="zh-TW" dirty="0">
                <a:ea typeface="新細明體" pitchFamily="18" charset="-120"/>
              </a:rPr>
              <a:t>H</a:t>
            </a:r>
            <a:r>
              <a:rPr lang="en-US" altLang="zh-TW" baseline="-25000" dirty="0">
                <a:ea typeface="新細明體" pitchFamily="18" charset="-120"/>
              </a:rPr>
              <a:t>2</a:t>
            </a:r>
            <a:r>
              <a:rPr lang="en-US" altLang="zh-TW" dirty="0">
                <a:ea typeface="新細明體" pitchFamily="18" charset="-120"/>
              </a:rPr>
              <a:t>SO</a:t>
            </a:r>
            <a:r>
              <a:rPr lang="en-US" altLang="zh-TW" baseline="-25000" dirty="0">
                <a:ea typeface="新細明體" pitchFamily="18" charset="-120"/>
              </a:rPr>
              <a:t>4</a:t>
            </a:r>
            <a:r>
              <a:rPr lang="en-US" altLang="zh-TW" dirty="0">
                <a:ea typeface="新細明體" pitchFamily="18" charset="-120"/>
              </a:rPr>
              <a:t> + 2NaOH </a:t>
            </a:r>
            <a:r>
              <a:rPr lang="en-US" altLang="zh-TW" dirty="0">
                <a:ea typeface="新細明體" pitchFamily="18" charset="-120"/>
                <a:sym typeface="Wingdings" pitchFamily="2" charset="2"/>
              </a:rPr>
              <a:t></a:t>
            </a:r>
            <a:r>
              <a:rPr lang="en-US" altLang="zh-TW" dirty="0">
                <a:ea typeface="新細明體" pitchFamily="18" charset="-120"/>
              </a:rPr>
              <a:t> Na</a:t>
            </a:r>
            <a:r>
              <a:rPr lang="en-US" altLang="zh-TW" baseline="-25000" dirty="0">
                <a:ea typeface="新細明體" pitchFamily="18" charset="-120"/>
              </a:rPr>
              <a:t>2</a:t>
            </a:r>
            <a:r>
              <a:rPr lang="en-US" altLang="zh-TW" dirty="0">
                <a:ea typeface="新細明體" pitchFamily="18" charset="-120"/>
              </a:rPr>
              <a:t>SO</a:t>
            </a:r>
            <a:r>
              <a:rPr lang="en-US" altLang="zh-TW" baseline="-25000" dirty="0">
                <a:ea typeface="新細明體" pitchFamily="18" charset="-120"/>
              </a:rPr>
              <a:t>4</a:t>
            </a:r>
            <a:r>
              <a:rPr lang="en-US" altLang="zh-TW" dirty="0">
                <a:ea typeface="新細明體" pitchFamily="18" charset="-120"/>
              </a:rPr>
              <a:t> + 2H</a:t>
            </a:r>
            <a:r>
              <a:rPr lang="en-US" altLang="zh-TW" baseline="-25000" dirty="0">
                <a:ea typeface="新細明體" pitchFamily="18" charset="-120"/>
              </a:rPr>
              <a:t>2</a:t>
            </a:r>
            <a:r>
              <a:rPr lang="en-US" altLang="zh-TW" dirty="0">
                <a:ea typeface="新細明體" pitchFamily="18" charset="-120"/>
              </a:rPr>
              <a:t>O</a:t>
            </a:r>
          </a:p>
          <a:p>
            <a:pPr marL="514350" indent="-514350" eaLnBrk="1" hangingPunct="1">
              <a:buFont typeface="Wingdings 2" pitchFamily="18" charset="2"/>
              <a:buNone/>
            </a:pPr>
            <a:endParaRPr lang="en-US" altLang="zh-TW" dirty="0">
              <a:ea typeface="新細明體" pitchFamily="18" charset="-120"/>
            </a:endParaRPr>
          </a:p>
          <a:p>
            <a:pPr marL="514350" indent="-514350">
              <a:buNone/>
            </a:pPr>
            <a:r>
              <a:rPr lang="en-US" altLang="zh-TW" dirty="0">
                <a:solidFill>
                  <a:srgbClr val="FF0000"/>
                </a:solidFill>
                <a:ea typeface="新細明體" pitchFamily="18" charset="-120"/>
              </a:rPr>
              <a:t>n(</a:t>
            </a:r>
            <a:r>
              <a:rPr lang="en-US" altLang="zh-TW" dirty="0" err="1">
                <a:solidFill>
                  <a:srgbClr val="FF0000"/>
                </a:solidFill>
                <a:ea typeface="新細明體" pitchFamily="18" charset="-120"/>
              </a:rPr>
              <a:t>NaOH</a:t>
            </a:r>
            <a:r>
              <a:rPr lang="en-US" altLang="zh-TW" dirty="0">
                <a:solidFill>
                  <a:srgbClr val="FF0000"/>
                </a:solidFill>
                <a:ea typeface="新細明體" pitchFamily="18" charset="-120"/>
              </a:rPr>
              <a:t>) = CV = 0.1M x 0.025dm</a:t>
            </a:r>
            <a:r>
              <a:rPr lang="en-US" altLang="zh-TW" baseline="30000" dirty="0">
                <a:solidFill>
                  <a:srgbClr val="FF0000"/>
                </a:solidFill>
              </a:rPr>
              <a:t>3</a:t>
            </a:r>
            <a:r>
              <a:rPr lang="en-US" altLang="zh-TW" dirty="0">
                <a:solidFill>
                  <a:srgbClr val="FF0000"/>
                </a:solidFill>
                <a:ea typeface="新細明體" pitchFamily="18" charset="-120"/>
              </a:rPr>
              <a:t> = 0.0025 </a:t>
            </a:r>
            <a:r>
              <a:rPr lang="en-US" altLang="zh-TW" dirty="0" err="1">
                <a:solidFill>
                  <a:srgbClr val="FF0000"/>
                </a:solidFill>
                <a:ea typeface="新細明體" pitchFamily="18" charset="-120"/>
              </a:rPr>
              <a:t>mol</a:t>
            </a:r>
            <a:r>
              <a:rPr lang="en-US" altLang="zh-TW" dirty="0">
                <a:solidFill>
                  <a:srgbClr val="FF0000"/>
                </a:solidFill>
                <a:ea typeface="新細明體" pitchFamily="18" charset="-120"/>
              </a:rPr>
              <a:t> </a:t>
            </a:r>
            <a:r>
              <a:rPr lang="en-US" altLang="zh-TW" dirty="0" err="1">
                <a:solidFill>
                  <a:srgbClr val="FF0000"/>
                </a:solidFill>
                <a:ea typeface="新細明體" pitchFamily="18" charset="-120"/>
              </a:rPr>
              <a:t>NaOH</a:t>
            </a:r>
            <a:endParaRPr lang="en-US" altLang="zh-TW" dirty="0">
              <a:solidFill>
                <a:srgbClr val="FF0000"/>
              </a:solidFill>
              <a:ea typeface="新細明體" pitchFamily="18" charset="-120"/>
            </a:endParaRPr>
          </a:p>
          <a:p>
            <a:pPr marL="514350" indent="-514350">
              <a:buNone/>
            </a:pPr>
            <a:endParaRPr lang="en-US" altLang="zh-TW" dirty="0">
              <a:solidFill>
                <a:srgbClr val="FF0000"/>
              </a:solidFill>
              <a:ea typeface="新細明體" pitchFamily="18" charset="-120"/>
            </a:endParaRPr>
          </a:p>
          <a:p>
            <a:pPr marL="514350" indent="-514350" eaLnBrk="1" hangingPunct="1">
              <a:buFont typeface="Wingdings 2" pitchFamily="18" charset="2"/>
              <a:buNone/>
            </a:pPr>
            <a:r>
              <a:rPr lang="en-US" altLang="zh-TW" dirty="0">
                <a:solidFill>
                  <a:srgbClr val="FF0000"/>
                </a:solidFill>
                <a:ea typeface="新細明體" pitchFamily="18" charset="-120"/>
              </a:rPr>
              <a:t>1 </a:t>
            </a:r>
            <a:r>
              <a:rPr lang="en-US" altLang="zh-TW" dirty="0" err="1">
                <a:solidFill>
                  <a:srgbClr val="FF0000"/>
                </a:solidFill>
                <a:ea typeface="新細明體" pitchFamily="18" charset="-120"/>
              </a:rPr>
              <a:t>mol</a:t>
            </a:r>
            <a:r>
              <a:rPr lang="en-US" altLang="zh-TW" dirty="0">
                <a:solidFill>
                  <a:srgbClr val="FF0000"/>
                </a:solidFill>
                <a:ea typeface="新細明體" pitchFamily="18" charset="-120"/>
              </a:rPr>
              <a:t> H</a:t>
            </a:r>
            <a:r>
              <a:rPr lang="en-US" altLang="zh-TW" baseline="-25000" dirty="0">
                <a:solidFill>
                  <a:srgbClr val="FF0000"/>
                </a:solidFill>
                <a:ea typeface="新細明體" pitchFamily="18" charset="-120"/>
              </a:rPr>
              <a:t>2</a:t>
            </a:r>
            <a:r>
              <a:rPr lang="en-US" altLang="zh-TW" dirty="0">
                <a:solidFill>
                  <a:srgbClr val="FF0000"/>
                </a:solidFill>
                <a:ea typeface="新細明體" pitchFamily="18" charset="-120"/>
              </a:rPr>
              <a:t>SO</a:t>
            </a:r>
            <a:r>
              <a:rPr lang="en-US" altLang="zh-TW" baseline="-25000" dirty="0">
                <a:solidFill>
                  <a:srgbClr val="FF0000"/>
                </a:solidFill>
                <a:ea typeface="新細明體" pitchFamily="18" charset="-120"/>
              </a:rPr>
              <a:t>4</a:t>
            </a:r>
            <a:r>
              <a:rPr lang="en-US" altLang="zh-TW" dirty="0">
                <a:solidFill>
                  <a:srgbClr val="FF0000"/>
                </a:solidFill>
                <a:ea typeface="新細明體" pitchFamily="18" charset="-120"/>
              </a:rPr>
              <a:t> : 2 </a:t>
            </a:r>
            <a:r>
              <a:rPr lang="en-US" altLang="zh-TW" dirty="0" err="1">
                <a:solidFill>
                  <a:srgbClr val="FF0000"/>
                </a:solidFill>
                <a:ea typeface="新細明體" pitchFamily="18" charset="-120"/>
              </a:rPr>
              <a:t>mol</a:t>
            </a:r>
            <a:r>
              <a:rPr lang="en-US" altLang="zh-TW" dirty="0">
                <a:solidFill>
                  <a:srgbClr val="FF0000"/>
                </a:solidFill>
                <a:ea typeface="新細明體" pitchFamily="18" charset="-120"/>
              </a:rPr>
              <a:t> </a:t>
            </a:r>
            <a:r>
              <a:rPr lang="en-US" altLang="zh-TW" dirty="0" err="1">
                <a:solidFill>
                  <a:srgbClr val="FF0000"/>
                </a:solidFill>
                <a:ea typeface="新細明體" pitchFamily="18" charset="-120"/>
              </a:rPr>
              <a:t>NaOH</a:t>
            </a:r>
            <a:r>
              <a:rPr lang="en-US" altLang="zh-TW" dirty="0">
                <a:solidFill>
                  <a:srgbClr val="FF0000"/>
                </a:solidFill>
                <a:ea typeface="新細明體" pitchFamily="18" charset="-120"/>
              </a:rPr>
              <a:t> </a:t>
            </a:r>
          </a:p>
          <a:p>
            <a:pPr marL="514350" indent="-514350" eaLnBrk="1" hangingPunct="1">
              <a:buFont typeface="Wingdings 2" pitchFamily="18" charset="2"/>
              <a:buNone/>
            </a:pPr>
            <a:r>
              <a:rPr lang="en-US" altLang="zh-TW" dirty="0">
                <a:solidFill>
                  <a:srgbClr val="FF0000"/>
                </a:solidFill>
                <a:ea typeface="新細明體" pitchFamily="18" charset="-120"/>
              </a:rPr>
              <a:t>X : 0.0025 </a:t>
            </a:r>
            <a:r>
              <a:rPr lang="en-US" altLang="zh-TW" dirty="0" err="1">
                <a:solidFill>
                  <a:srgbClr val="FF0000"/>
                </a:solidFill>
                <a:ea typeface="新細明體" pitchFamily="18" charset="-120"/>
              </a:rPr>
              <a:t>mol</a:t>
            </a:r>
            <a:endParaRPr lang="en-US" altLang="zh-TW" dirty="0">
              <a:solidFill>
                <a:srgbClr val="FF0000"/>
              </a:solidFill>
              <a:ea typeface="新細明體" pitchFamily="18" charset="-120"/>
            </a:endParaRPr>
          </a:p>
          <a:p>
            <a:pPr marL="514350" indent="-514350">
              <a:buNone/>
            </a:pPr>
            <a:r>
              <a:rPr lang="en-US" altLang="zh-TW" dirty="0">
                <a:solidFill>
                  <a:srgbClr val="FF0000"/>
                </a:solidFill>
                <a:ea typeface="新細明體" pitchFamily="18" charset="-120"/>
              </a:rPr>
              <a:t>X = 0.00125 </a:t>
            </a:r>
            <a:r>
              <a:rPr lang="en-US" altLang="zh-TW" dirty="0" err="1">
                <a:solidFill>
                  <a:srgbClr val="FF0000"/>
                </a:solidFill>
                <a:ea typeface="新細明體" pitchFamily="18" charset="-120"/>
              </a:rPr>
              <a:t>mol</a:t>
            </a:r>
            <a:r>
              <a:rPr lang="en-US" altLang="zh-TW" dirty="0">
                <a:solidFill>
                  <a:srgbClr val="FF0000"/>
                </a:solidFill>
              </a:rPr>
              <a:t> H</a:t>
            </a:r>
            <a:r>
              <a:rPr lang="en-US" altLang="zh-TW" baseline="-25000" dirty="0">
                <a:solidFill>
                  <a:srgbClr val="FF0000"/>
                </a:solidFill>
              </a:rPr>
              <a:t>2</a:t>
            </a:r>
            <a:r>
              <a:rPr lang="en-US" altLang="zh-TW" dirty="0">
                <a:solidFill>
                  <a:srgbClr val="FF0000"/>
                </a:solidFill>
              </a:rPr>
              <a:t>SO</a:t>
            </a:r>
            <a:r>
              <a:rPr lang="en-US" altLang="zh-TW" baseline="-25000" dirty="0">
                <a:solidFill>
                  <a:srgbClr val="FF0000"/>
                </a:solidFill>
              </a:rPr>
              <a:t>4</a:t>
            </a:r>
            <a:endParaRPr lang="en-US" altLang="zh-TW" dirty="0">
              <a:solidFill>
                <a:srgbClr val="FF0000"/>
              </a:solidFill>
              <a:ea typeface="新細明體" pitchFamily="18" charset="-120"/>
            </a:endParaRPr>
          </a:p>
          <a:p>
            <a:pPr marL="514350" indent="-514350" eaLnBrk="1" hangingPunct="1">
              <a:buFont typeface="Wingdings 2" pitchFamily="18" charset="2"/>
              <a:buNone/>
            </a:pPr>
            <a:endParaRPr lang="en-US" altLang="zh-TW" dirty="0">
              <a:solidFill>
                <a:srgbClr val="FF0000"/>
              </a:solidFill>
              <a:ea typeface="新細明體" pitchFamily="18" charset="-120"/>
            </a:endParaRPr>
          </a:p>
          <a:p>
            <a:pPr marL="514350" indent="-514350">
              <a:buNone/>
            </a:pPr>
            <a:r>
              <a:rPr lang="en-US" altLang="zh-TW" dirty="0">
                <a:solidFill>
                  <a:srgbClr val="FF0000"/>
                </a:solidFill>
                <a:ea typeface="新細明體" pitchFamily="18" charset="-120"/>
              </a:rPr>
              <a:t>[</a:t>
            </a:r>
            <a:r>
              <a:rPr lang="en-US" altLang="zh-TW" dirty="0">
                <a:solidFill>
                  <a:srgbClr val="FF0000"/>
                </a:solidFill>
              </a:rPr>
              <a:t>H</a:t>
            </a:r>
            <a:r>
              <a:rPr lang="en-US" altLang="zh-TW" baseline="-25000" dirty="0">
                <a:solidFill>
                  <a:srgbClr val="FF0000"/>
                </a:solidFill>
              </a:rPr>
              <a:t>2</a:t>
            </a:r>
            <a:r>
              <a:rPr lang="en-US" altLang="zh-TW" dirty="0">
                <a:solidFill>
                  <a:srgbClr val="FF0000"/>
                </a:solidFill>
              </a:rPr>
              <a:t>SO</a:t>
            </a:r>
            <a:r>
              <a:rPr lang="en-US" altLang="zh-TW" baseline="-25000" dirty="0">
                <a:solidFill>
                  <a:srgbClr val="FF0000"/>
                </a:solidFill>
              </a:rPr>
              <a:t>4</a:t>
            </a:r>
            <a:r>
              <a:rPr lang="en-US" altLang="zh-TW" dirty="0">
                <a:solidFill>
                  <a:srgbClr val="FF0000"/>
                </a:solidFill>
                <a:ea typeface="新細明體" pitchFamily="18" charset="-120"/>
              </a:rPr>
              <a:t>] = n/V = 0.00125 </a:t>
            </a:r>
            <a:r>
              <a:rPr lang="en-US" altLang="zh-TW" dirty="0" err="1">
                <a:solidFill>
                  <a:srgbClr val="FF0000"/>
                </a:solidFill>
                <a:ea typeface="新細明體" pitchFamily="18" charset="-120"/>
              </a:rPr>
              <a:t>mol</a:t>
            </a:r>
            <a:r>
              <a:rPr lang="en-US" altLang="zh-TW" dirty="0">
                <a:solidFill>
                  <a:srgbClr val="FF0000"/>
                </a:solidFill>
                <a:ea typeface="新細明體" pitchFamily="18" charset="-120"/>
              </a:rPr>
              <a:t> / 0.020dm</a:t>
            </a:r>
            <a:r>
              <a:rPr lang="en-US" altLang="zh-TW" baseline="30000" dirty="0">
                <a:solidFill>
                  <a:srgbClr val="FF0000"/>
                </a:solidFill>
              </a:rPr>
              <a:t>3</a:t>
            </a:r>
            <a:r>
              <a:rPr lang="en-US" altLang="zh-TW" dirty="0">
                <a:solidFill>
                  <a:srgbClr val="FF0000"/>
                </a:solidFill>
                <a:ea typeface="新細明體" pitchFamily="18" charset="-120"/>
              </a:rPr>
              <a:t> = 0.0625moldm</a:t>
            </a:r>
            <a:r>
              <a:rPr lang="en-US" altLang="zh-TW" baseline="30000" dirty="0">
                <a:solidFill>
                  <a:srgbClr val="FF0000"/>
                </a:solidFill>
              </a:rPr>
              <a:t>-3</a:t>
            </a:r>
            <a:endParaRPr lang="en-US" altLang="zh-TW" dirty="0">
              <a:solidFill>
                <a:srgbClr val="FF0000"/>
              </a:solidFill>
              <a:ea typeface="新細明體" pitchFamily="18" charset="-120"/>
            </a:endParaRPr>
          </a:p>
          <a:p>
            <a:pPr marL="514350" indent="-514350" eaLnBrk="1" hangingPunct="1">
              <a:buFont typeface="Wingdings 2" pitchFamily="18" charset="2"/>
              <a:buNone/>
            </a:pPr>
            <a:r>
              <a:rPr lang="en-US" altLang="zh-TW" dirty="0">
                <a:ea typeface="新細明體" pitchFamily="18" charset="-120"/>
              </a:rPr>
              <a:t>		</a:t>
            </a:r>
            <a:endParaRPr lang="en-GB" altLang="zh-TW" dirty="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685800"/>
          </a:xfrm>
        </p:spPr>
        <p:txBody>
          <a:bodyPr/>
          <a:lstStyle/>
          <a:p>
            <a:pPr eaLnBrk="1" hangingPunct="1">
              <a:defRPr/>
            </a:pPr>
            <a:r>
              <a:rPr lang="en-GB" sz="3600" dirty="0"/>
              <a:t>Changes of state</a:t>
            </a:r>
          </a:p>
        </p:txBody>
      </p:sp>
      <p:sp>
        <p:nvSpPr>
          <p:cNvPr id="11269" name="AutoShape 4"/>
          <p:cNvSpPr>
            <a:spLocks noChangeArrowheads="1"/>
          </p:cNvSpPr>
          <p:nvPr/>
        </p:nvSpPr>
        <p:spPr bwMode="auto">
          <a:xfrm>
            <a:off x="685800" y="1219200"/>
            <a:ext cx="5791200" cy="4191000"/>
          </a:xfrm>
          <a:custGeom>
            <a:avLst/>
            <a:gdLst>
              <a:gd name="T0" fmla="*/ 105453189 w 21600"/>
              <a:gd name="T1" fmla="*/ 201937296 h 21600"/>
              <a:gd name="T2" fmla="*/ 43633208 w 21600"/>
              <a:gd name="T3" fmla="*/ 421982518 h 21600"/>
              <a:gd name="T4" fmla="*/ 179924543 w 21600"/>
              <a:gd name="T5" fmla="*/ 224676033 h 21600"/>
              <a:gd name="T6" fmla="*/ 331670886 w 21600"/>
              <a:gd name="T7" fmla="*/ -45176065 h 21600"/>
              <a:gd name="T8" fmla="*/ 651193125 w 21600"/>
              <a:gd name="T9" fmla="*/ 8282270 h 21600"/>
              <a:gd name="T10" fmla="*/ 549046448 w 21600"/>
              <a:gd name="T11" fmla="*/ 17562228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401" y="2266"/>
                </a:moveTo>
                <a:cubicBezTo>
                  <a:pt x="3206" y="3912"/>
                  <a:pt x="1199" y="7205"/>
                  <a:pt x="1199" y="10799"/>
                </a:cubicBezTo>
                <a:cubicBezTo>
                  <a:pt x="1198" y="10928"/>
                  <a:pt x="1201" y="11056"/>
                  <a:pt x="1206" y="11185"/>
                </a:cubicBezTo>
                <a:lnTo>
                  <a:pt x="8" y="11233"/>
                </a:lnTo>
                <a:cubicBezTo>
                  <a:pt x="2" y="11088"/>
                  <a:pt x="0" y="10944"/>
                  <a:pt x="0" y="10800"/>
                </a:cubicBezTo>
                <a:cubicBezTo>
                  <a:pt x="-1" y="6757"/>
                  <a:pt x="2258" y="3052"/>
                  <a:pt x="5851" y="1200"/>
                </a:cubicBezTo>
                <a:lnTo>
                  <a:pt x="4614" y="-1200"/>
                </a:lnTo>
                <a:lnTo>
                  <a:pt x="9059" y="220"/>
                </a:lnTo>
                <a:lnTo>
                  <a:pt x="7638" y="4665"/>
                </a:lnTo>
                <a:lnTo>
                  <a:pt x="6401" y="2266"/>
                </a:lnTo>
                <a:close/>
              </a:path>
            </a:pathLst>
          </a:custGeom>
          <a:solidFill>
            <a:srgbClr val="003366"/>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sp>
        <p:nvSpPr>
          <p:cNvPr id="11270" name="AutoShape 5"/>
          <p:cNvSpPr>
            <a:spLocks noChangeArrowheads="1"/>
          </p:cNvSpPr>
          <p:nvPr/>
        </p:nvSpPr>
        <p:spPr bwMode="auto">
          <a:xfrm rot="5555061">
            <a:off x="3173719" y="1962333"/>
            <a:ext cx="5486400" cy="4191000"/>
          </a:xfrm>
          <a:custGeom>
            <a:avLst/>
            <a:gdLst>
              <a:gd name="T0" fmla="*/ 85870797 w 21600"/>
              <a:gd name="T1" fmla="*/ 211010274 h 21600"/>
              <a:gd name="T2" fmla="*/ 36128963 w 21600"/>
              <a:gd name="T3" fmla="*/ 422057801 h 21600"/>
              <a:gd name="T4" fmla="*/ 148386810 w 21600"/>
              <a:gd name="T5" fmla="*/ 231000560 h 21600"/>
              <a:gd name="T6" fmla="*/ 258644614 w 21600"/>
              <a:gd name="T7" fmla="*/ -32677383 h 21600"/>
              <a:gd name="T8" fmla="*/ 545611869 w 21600"/>
              <a:gd name="T9" fmla="*/ 11520010 h 21600"/>
              <a:gd name="T10" fmla="*/ 469740953 w 21600"/>
              <a:gd name="T11" fmla="*/ 17897275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923" y="2420"/>
                </a:moveTo>
                <a:cubicBezTo>
                  <a:pt x="2940" y="4156"/>
                  <a:pt x="1105" y="7348"/>
                  <a:pt x="1105" y="10799"/>
                </a:cubicBezTo>
                <a:cubicBezTo>
                  <a:pt x="1104" y="10929"/>
                  <a:pt x="1107" y="11059"/>
                  <a:pt x="1112" y="11188"/>
                </a:cubicBezTo>
                <a:lnTo>
                  <a:pt x="8" y="11233"/>
                </a:lnTo>
                <a:cubicBezTo>
                  <a:pt x="2" y="11088"/>
                  <a:pt x="0" y="10944"/>
                  <a:pt x="0" y="10800"/>
                </a:cubicBezTo>
                <a:cubicBezTo>
                  <a:pt x="-1" y="6954"/>
                  <a:pt x="2044" y="3399"/>
                  <a:pt x="5367" y="1465"/>
                </a:cubicBezTo>
                <a:lnTo>
                  <a:pt x="4009" y="-868"/>
                </a:lnTo>
                <a:lnTo>
                  <a:pt x="8457" y="306"/>
                </a:lnTo>
                <a:lnTo>
                  <a:pt x="7281" y="4754"/>
                </a:lnTo>
                <a:lnTo>
                  <a:pt x="5923" y="2420"/>
                </a:lnTo>
                <a:close/>
              </a:path>
            </a:pathLst>
          </a:custGeom>
          <a:solidFill>
            <a:srgbClr val="003366"/>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sp>
        <p:nvSpPr>
          <p:cNvPr id="11271" name="AutoShape 6"/>
          <p:cNvSpPr>
            <a:spLocks noChangeArrowheads="1"/>
          </p:cNvSpPr>
          <p:nvPr/>
        </p:nvSpPr>
        <p:spPr bwMode="auto">
          <a:xfrm rot="3576756">
            <a:off x="2125604" y="422509"/>
            <a:ext cx="1676400" cy="3810000"/>
          </a:xfrm>
          <a:custGeom>
            <a:avLst/>
            <a:gdLst>
              <a:gd name="T0" fmla="*/ 129288073 w 21600"/>
              <a:gd name="T1" fmla="*/ 389099461 h 21600"/>
              <a:gd name="T2" fmla="*/ 121282878 w 21600"/>
              <a:gd name="T3" fmla="*/ 254971370 h 21600"/>
              <a:gd name="T4" fmla="*/ 116108703 w 21600"/>
              <a:gd name="T5" fmla="*/ 378209920 h 21600"/>
              <a:gd name="T6" fmla="*/ 132649177 w 21600"/>
              <a:gd name="T7" fmla="*/ 569493018 h 21600"/>
              <a:gd name="T8" fmla="*/ 100827158 w 21600"/>
              <a:gd name="T9" fmla="*/ 602099550 h 21600"/>
              <a:gd name="T10" fmla="*/ 94514505 w 21600"/>
              <a:gd name="T11" fmla="*/ 4377601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35" y="15571"/>
                </a:moveTo>
                <a:cubicBezTo>
                  <a:pt x="18879" y="14159"/>
                  <a:pt x="19384" y="12498"/>
                  <a:pt x="19384" y="10800"/>
                </a:cubicBezTo>
                <a:cubicBezTo>
                  <a:pt x="19384" y="10020"/>
                  <a:pt x="19277" y="9244"/>
                  <a:pt x="19068" y="8493"/>
                </a:cubicBezTo>
                <a:lnTo>
                  <a:pt x="21202" y="7897"/>
                </a:lnTo>
                <a:cubicBezTo>
                  <a:pt x="21466" y="8842"/>
                  <a:pt x="21600" y="9818"/>
                  <a:pt x="21600" y="10800"/>
                </a:cubicBezTo>
                <a:cubicBezTo>
                  <a:pt x="21600" y="12937"/>
                  <a:pt x="20965" y="15026"/>
                  <a:pt x="19777" y="16803"/>
                </a:cubicBezTo>
                <a:lnTo>
                  <a:pt x="22022" y="18304"/>
                </a:lnTo>
                <a:lnTo>
                  <a:pt x="16739" y="19352"/>
                </a:lnTo>
                <a:lnTo>
                  <a:pt x="15691" y="14070"/>
                </a:lnTo>
                <a:lnTo>
                  <a:pt x="17935" y="15571"/>
                </a:lnTo>
                <a:close/>
              </a:path>
            </a:pathLst>
          </a:custGeom>
          <a:solidFill>
            <a:srgbClr val="800000"/>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sp>
        <p:nvSpPr>
          <p:cNvPr id="11272" name="AutoShape 7"/>
          <p:cNvSpPr>
            <a:spLocks noChangeArrowheads="1"/>
          </p:cNvSpPr>
          <p:nvPr/>
        </p:nvSpPr>
        <p:spPr bwMode="auto">
          <a:xfrm rot="6870060">
            <a:off x="6096000" y="1066800"/>
            <a:ext cx="1676400" cy="3810000"/>
          </a:xfrm>
          <a:custGeom>
            <a:avLst/>
            <a:gdLst>
              <a:gd name="T0" fmla="*/ 129288073 w 21600"/>
              <a:gd name="T1" fmla="*/ 389099461 h 21600"/>
              <a:gd name="T2" fmla="*/ 121282878 w 21600"/>
              <a:gd name="T3" fmla="*/ 254971370 h 21600"/>
              <a:gd name="T4" fmla="*/ 116108703 w 21600"/>
              <a:gd name="T5" fmla="*/ 378209920 h 21600"/>
              <a:gd name="T6" fmla="*/ 132649177 w 21600"/>
              <a:gd name="T7" fmla="*/ 569493018 h 21600"/>
              <a:gd name="T8" fmla="*/ 100827158 w 21600"/>
              <a:gd name="T9" fmla="*/ 602099550 h 21600"/>
              <a:gd name="T10" fmla="*/ 94514505 w 21600"/>
              <a:gd name="T11" fmla="*/ 4377601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35" y="15571"/>
                </a:moveTo>
                <a:cubicBezTo>
                  <a:pt x="18879" y="14159"/>
                  <a:pt x="19384" y="12498"/>
                  <a:pt x="19384" y="10800"/>
                </a:cubicBezTo>
                <a:cubicBezTo>
                  <a:pt x="19384" y="10020"/>
                  <a:pt x="19277" y="9244"/>
                  <a:pt x="19068" y="8493"/>
                </a:cubicBezTo>
                <a:lnTo>
                  <a:pt x="21202" y="7897"/>
                </a:lnTo>
                <a:cubicBezTo>
                  <a:pt x="21466" y="8842"/>
                  <a:pt x="21600" y="9818"/>
                  <a:pt x="21600" y="10800"/>
                </a:cubicBezTo>
                <a:cubicBezTo>
                  <a:pt x="21600" y="12937"/>
                  <a:pt x="20965" y="15026"/>
                  <a:pt x="19777" y="16803"/>
                </a:cubicBezTo>
                <a:lnTo>
                  <a:pt x="22022" y="18304"/>
                </a:lnTo>
                <a:lnTo>
                  <a:pt x="16739" y="19352"/>
                </a:lnTo>
                <a:lnTo>
                  <a:pt x="15691" y="14070"/>
                </a:lnTo>
                <a:lnTo>
                  <a:pt x="17935" y="15571"/>
                </a:lnTo>
                <a:close/>
              </a:path>
            </a:pathLst>
          </a:custGeom>
          <a:solidFill>
            <a:srgbClr val="800000"/>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grpSp>
        <p:nvGrpSpPr>
          <p:cNvPr id="2" name="Group 8"/>
          <p:cNvGrpSpPr>
            <a:grpSpLocks/>
          </p:cNvGrpSpPr>
          <p:nvPr/>
        </p:nvGrpSpPr>
        <p:grpSpPr bwMode="auto">
          <a:xfrm>
            <a:off x="152400" y="3581400"/>
            <a:ext cx="1698625" cy="1752600"/>
            <a:chOff x="480" y="1632"/>
            <a:chExt cx="1488" cy="1536"/>
          </a:xfrm>
        </p:grpSpPr>
        <p:sp>
          <p:nvSpPr>
            <p:cNvPr id="11488" name="Rectangle 9"/>
            <p:cNvSpPr>
              <a:spLocks noChangeArrowheads="1"/>
            </p:cNvSpPr>
            <p:nvPr/>
          </p:nvSpPr>
          <p:spPr bwMode="auto">
            <a:xfrm>
              <a:off x="480" y="1632"/>
              <a:ext cx="1488" cy="1536"/>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grpSp>
          <p:nvGrpSpPr>
            <p:cNvPr id="3" name="Group 10"/>
            <p:cNvGrpSpPr>
              <a:grpSpLocks/>
            </p:cNvGrpSpPr>
            <p:nvPr/>
          </p:nvGrpSpPr>
          <p:grpSpPr bwMode="auto">
            <a:xfrm>
              <a:off x="576" y="2832"/>
              <a:ext cx="144" cy="322"/>
              <a:chOff x="624" y="2790"/>
              <a:chExt cx="144" cy="322"/>
            </a:xfrm>
          </p:grpSpPr>
          <p:sp>
            <p:nvSpPr>
              <p:cNvPr id="11634" name="Oval 1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5" name="Arc 1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6" name="Arc 1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7" name="Arc 1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8" name="Arc 1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4" name="Group 16"/>
            <p:cNvGrpSpPr>
              <a:grpSpLocks/>
            </p:cNvGrpSpPr>
            <p:nvPr/>
          </p:nvGrpSpPr>
          <p:grpSpPr bwMode="auto">
            <a:xfrm>
              <a:off x="576" y="2256"/>
              <a:ext cx="144" cy="322"/>
              <a:chOff x="624" y="2790"/>
              <a:chExt cx="144" cy="322"/>
            </a:xfrm>
          </p:grpSpPr>
          <p:sp>
            <p:nvSpPr>
              <p:cNvPr id="11629" name="Oval 1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0" name="Arc 1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1" name="Arc 1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2" name="Arc 2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33" name="Arc 2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5" name="Group 22"/>
            <p:cNvGrpSpPr>
              <a:grpSpLocks/>
            </p:cNvGrpSpPr>
            <p:nvPr/>
          </p:nvGrpSpPr>
          <p:grpSpPr bwMode="auto">
            <a:xfrm>
              <a:off x="576" y="1680"/>
              <a:ext cx="144" cy="322"/>
              <a:chOff x="624" y="2790"/>
              <a:chExt cx="144" cy="322"/>
            </a:xfrm>
          </p:grpSpPr>
          <p:sp>
            <p:nvSpPr>
              <p:cNvPr id="11624" name="Oval 2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5" name="Arc 2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6" name="Arc 2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7" name="Arc 2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8" name="Arc 2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6" name="Group 28"/>
            <p:cNvGrpSpPr>
              <a:grpSpLocks/>
            </p:cNvGrpSpPr>
            <p:nvPr/>
          </p:nvGrpSpPr>
          <p:grpSpPr bwMode="auto">
            <a:xfrm rot="5400000">
              <a:off x="569" y="2551"/>
              <a:ext cx="144" cy="322"/>
              <a:chOff x="624" y="2790"/>
              <a:chExt cx="144" cy="322"/>
            </a:xfrm>
          </p:grpSpPr>
          <p:sp>
            <p:nvSpPr>
              <p:cNvPr id="11619" name="Oval 2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0" name="Arc 3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1" name="Arc 3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2" name="Arc 3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23" name="Arc 3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7" name="Group 34"/>
            <p:cNvGrpSpPr>
              <a:grpSpLocks/>
            </p:cNvGrpSpPr>
            <p:nvPr/>
          </p:nvGrpSpPr>
          <p:grpSpPr bwMode="auto">
            <a:xfrm rot="5400000">
              <a:off x="569" y="1975"/>
              <a:ext cx="144" cy="322"/>
              <a:chOff x="624" y="2790"/>
              <a:chExt cx="144" cy="322"/>
            </a:xfrm>
          </p:grpSpPr>
          <p:sp>
            <p:nvSpPr>
              <p:cNvPr id="11614" name="Oval 3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5" name="Arc 3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6" name="Arc 3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7" name="Arc 3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8" name="Arc 3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8" name="Group 40"/>
            <p:cNvGrpSpPr>
              <a:grpSpLocks/>
            </p:cNvGrpSpPr>
            <p:nvPr/>
          </p:nvGrpSpPr>
          <p:grpSpPr bwMode="auto">
            <a:xfrm>
              <a:off x="1152" y="2832"/>
              <a:ext cx="144" cy="322"/>
              <a:chOff x="624" y="2790"/>
              <a:chExt cx="144" cy="322"/>
            </a:xfrm>
          </p:grpSpPr>
          <p:sp>
            <p:nvSpPr>
              <p:cNvPr id="11609" name="Oval 4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0" name="Arc 4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1" name="Arc 4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2" name="Arc 4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13" name="Arc 4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9" name="Group 46"/>
            <p:cNvGrpSpPr>
              <a:grpSpLocks/>
            </p:cNvGrpSpPr>
            <p:nvPr/>
          </p:nvGrpSpPr>
          <p:grpSpPr bwMode="auto">
            <a:xfrm>
              <a:off x="1152" y="2256"/>
              <a:ext cx="144" cy="322"/>
              <a:chOff x="624" y="2790"/>
              <a:chExt cx="144" cy="322"/>
            </a:xfrm>
          </p:grpSpPr>
          <p:sp>
            <p:nvSpPr>
              <p:cNvPr id="11604" name="Oval 4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5" name="Arc 4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6" name="Arc 4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7" name="Arc 5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8" name="Arc 5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0" name="Group 52"/>
            <p:cNvGrpSpPr>
              <a:grpSpLocks/>
            </p:cNvGrpSpPr>
            <p:nvPr/>
          </p:nvGrpSpPr>
          <p:grpSpPr bwMode="auto">
            <a:xfrm>
              <a:off x="1152" y="1680"/>
              <a:ext cx="144" cy="322"/>
              <a:chOff x="624" y="2790"/>
              <a:chExt cx="144" cy="322"/>
            </a:xfrm>
          </p:grpSpPr>
          <p:sp>
            <p:nvSpPr>
              <p:cNvPr id="11599" name="Oval 5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0" name="Arc 5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1" name="Arc 5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2" name="Arc 5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603" name="Arc 5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1" name="Group 58"/>
            <p:cNvGrpSpPr>
              <a:grpSpLocks/>
            </p:cNvGrpSpPr>
            <p:nvPr/>
          </p:nvGrpSpPr>
          <p:grpSpPr bwMode="auto">
            <a:xfrm rot="5400000">
              <a:off x="1145" y="2551"/>
              <a:ext cx="144" cy="322"/>
              <a:chOff x="624" y="2790"/>
              <a:chExt cx="144" cy="322"/>
            </a:xfrm>
          </p:grpSpPr>
          <p:sp>
            <p:nvSpPr>
              <p:cNvPr id="11594" name="Oval 5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5" name="Arc 6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6" name="Arc 6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7" name="Arc 6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8" name="Arc 6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2" name="Group 64"/>
            <p:cNvGrpSpPr>
              <a:grpSpLocks/>
            </p:cNvGrpSpPr>
            <p:nvPr/>
          </p:nvGrpSpPr>
          <p:grpSpPr bwMode="auto">
            <a:xfrm rot="5400000">
              <a:off x="1145" y="1975"/>
              <a:ext cx="144" cy="322"/>
              <a:chOff x="624" y="2790"/>
              <a:chExt cx="144" cy="322"/>
            </a:xfrm>
          </p:grpSpPr>
          <p:sp>
            <p:nvSpPr>
              <p:cNvPr id="11589" name="Oval 6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0" name="Arc 6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1" name="Arc 6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2" name="Arc 6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93" name="Arc 6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 name="Group 70"/>
            <p:cNvGrpSpPr>
              <a:grpSpLocks/>
            </p:cNvGrpSpPr>
            <p:nvPr/>
          </p:nvGrpSpPr>
          <p:grpSpPr bwMode="auto">
            <a:xfrm>
              <a:off x="1728" y="2832"/>
              <a:ext cx="144" cy="322"/>
              <a:chOff x="624" y="2790"/>
              <a:chExt cx="144" cy="322"/>
            </a:xfrm>
          </p:grpSpPr>
          <p:sp>
            <p:nvSpPr>
              <p:cNvPr id="11584" name="Oval 7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5" name="Arc 7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6" name="Arc 7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7" name="Arc 7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8" name="Arc 7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4" name="Group 76"/>
            <p:cNvGrpSpPr>
              <a:grpSpLocks/>
            </p:cNvGrpSpPr>
            <p:nvPr/>
          </p:nvGrpSpPr>
          <p:grpSpPr bwMode="auto">
            <a:xfrm>
              <a:off x="1728" y="2256"/>
              <a:ext cx="144" cy="322"/>
              <a:chOff x="624" y="2790"/>
              <a:chExt cx="144" cy="322"/>
            </a:xfrm>
          </p:grpSpPr>
          <p:sp>
            <p:nvSpPr>
              <p:cNvPr id="11579" name="Oval 7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0" name="Arc 7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1" name="Arc 7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2" name="Arc 8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83" name="Arc 8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5" name="Group 82"/>
            <p:cNvGrpSpPr>
              <a:grpSpLocks/>
            </p:cNvGrpSpPr>
            <p:nvPr/>
          </p:nvGrpSpPr>
          <p:grpSpPr bwMode="auto">
            <a:xfrm>
              <a:off x="1728" y="1680"/>
              <a:ext cx="144" cy="322"/>
              <a:chOff x="624" y="2790"/>
              <a:chExt cx="144" cy="322"/>
            </a:xfrm>
          </p:grpSpPr>
          <p:sp>
            <p:nvSpPr>
              <p:cNvPr id="11574" name="Oval 8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5" name="Arc 8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6" name="Arc 8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7" name="Arc 8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8" name="Arc 8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6" name="Group 88"/>
            <p:cNvGrpSpPr>
              <a:grpSpLocks/>
            </p:cNvGrpSpPr>
            <p:nvPr/>
          </p:nvGrpSpPr>
          <p:grpSpPr bwMode="auto">
            <a:xfrm rot="5400000">
              <a:off x="1721" y="2551"/>
              <a:ext cx="144" cy="322"/>
              <a:chOff x="624" y="2790"/>
              <a:chExt cx="144" cy="322"/>
            </a:xfrm>
          </p:grpSpPr>
          <p:sp>
            <p:nvSpPr>
              <p:cNvPr id="11569" name="Oval 8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0" name="Arc 9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1" name="Arc 9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2" name="Arc 9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73" name="Arc 9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7" name="Group 94"/>
            <p:cNvGrpSpPr>
              <a:grpSpLocks/>
            </p:cNvGrpSpPr>
            <p:nvPr/>
          </p:nvGrpSpPr>
          <p:grpSpPr bwMode="auto">
            <a:xfrm rot="5400000">
              <a:off x="1721" y="1975"/>
              <a:ext cx="144" cy="322"/>
              <a:chOff x="624" y="2790"/>
              <a:chExt cx="144" cy="322"/>
            </a:xfrm>
          </p:grpSpPr>
          <p:sp>
            <p:nvSpPr>
              <p:cNvPr id="11564" name="Oval 9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5" name="Arc 9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6" name="Arc 9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7" name="Arc 9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8" name="Arc 9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8" name="Group 100"/>
            <p:cNvGrpSpPr>
              <a:grpSpLocks/>
            </p:cNvGrpSpPr>
            <p:nvPr/>
          </p:nvGrpSpPr>
          <p:grpSpPr bwMode="auto">
            <a:xfrm rot="5400000">
              <a:off x="857" y="2263"/>
              <a:ext cx="144" cy="322"/>
              <a:chOff x="624" y="2790"/>
              <a:chExt cx="144" cy="322"/>
            </a:xfrm>
          </p:grpSpPr>
          <p:sp>
            <p:nvSpPr>
              <p:cNvPr id="11559" name="Oval 10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0" name="Arc 10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1" name="Arc 10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2" name="Arc 10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63" name="Arc 10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9" name="Group 106"/>
            <p:cNvGrpSpPr>
              <a:grpSpLocks/>
            </p:cNvGrpSpPr>
            <p:nvPr/>
          </p:nvGrpSpPr>
          <p:grpSpPr bwMode="auto">
            <a:xfrm rot="5400000">
              <a:off x="857" y="1687"/>
              <a:ext cx="144" cy="322"/>
              <a:chOff x="624" y="2790"/>
              <a:chExt cx="144" cy="322"/>
            </a:xfrm>
          </p:grpSpPr>
          <p:sp>
            <p:nvSpPr>
              <p:cNvPr id="11554" name="Oval 10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5" name="Arc 10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6" name="Arc 10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7" name="Arc 11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8" name="Arc 11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0" name="Group 112"/>
            <p:cNvGrpSpPr>
              <a:grpSpLocks/>
            </p:cNvGrpSpPr>
            <p:nvPr/>
          </p:nvGrpSpPr>
          <p:grpSpPr bwMode="auto">
            <a:xfrm rot="5400000">
              <a:off x="857" y="2839"/>
              <a:ext cx="144" cy="322"/>
              <a:chOff x="624" y="2790"/>
              <a:chExt cx="144" cy="322"/>
            </a:xfrm>
          </p:grpSpPr>
          <p:sp>
            <p:nvSpPr>
              <p:cNvPr id="11549" name="Oval 11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0" name="Arc 11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1" name="Arc 11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2" name="Arc 11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53" name="Arc 11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1" name="Group 118"/>
            <p:cNvGrpSpPr>
              <a:grpSpLocks/>
            </p:cNvGrpSpPr>
            <p:nvPr/>
          </p:nvGrpSpPr>
          <p:grpSpPr bwMode="auto">
            <a:xfrm>
              <a:off x="864" y="2544"/>
              <a:ext cx="144" cy="322"/>
              <a:chOff x="624" y="2790"/>
              <a:chExt cx="144" cy="322"/>
            </a:xfrm>
          </p:grpSpPr>
          <p:sp>
            <p:nvSpPr>
              <p:cNvPr id="11544" name="Oval 11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5" name="Arc 12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6" name="Arc 12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7" name="Arc 12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8" name="Arc 12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2" name="Group 124"/>
            <p:cNvGrpSpPr>
              <a:grpSpLocks/>
            </p:cNvGrpSpPr>
            <p:nvPr/>
          </p:nvGrpSpPr>
          <p:grpSpPr bwMode="auto">
            <a:xfrm>
              <a:off x="864" y="1968"/>
              <a:ext cx="144" cy="322"/>
              <a:chOff x="624" y="2790"/>
              <a:chExt cx="144" cy="322"/>
            </a:xfrm>
          </p:grpSpPr>
          <p:sp>
            <p:nvSpPr>
              <p:cNvPr id="11539" name="Oval 12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0" name="Arc 12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1" name="Arc 12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2" name="Arc 12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43" name="Arc 12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3" name="Group 130"/>
            <p:cNvGrpSpPr>
              <a:grpSpLocks/>
            </p:cNvGrpSpPr>
            <p:nvPr/>
          </p:nvGrpSpPr>
          <p:grpSpPr bwMode="auto">
            <a:xfrm rot="5400000">
              <a:off x="1433" y="2263"/>
              <a:ext cx="144" cy="322"/>
              <a:chOff x="624" y="2790"/>
              <a:chExt cx="144" cy="322"/>
            </a:xfrm>
          </p:grpSpPr>
          <p:sp>
            <p:nvSpPr>
              <p:cNvPr id="11534" name="Oval 13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5" name="Arc 13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6" name="Arc 13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7" name="Arc 13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8" name="Arc 13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4" name="Group 136"/>
            <p:cNvGrpSpPr>
              <a:grpSpLocks/>
            </p:cNvGrpSpPr>
            <p:nvPr/>
          </p:nvGrpSpPr>
          <p:grpSpPr bwMode="auto">
            <a:xfrm rot="5400000">
              <a:off x="1433" y="1687"/>
              <a:ext cx="144" cy="322"/>
              <a:chOff x="624" y="2790"/>
              <a:chExt cx="144" cy="322"/>
            </a:xfrm>
          </p:grpSpPr>
          <p:sp>
            <p:nvSpPr>
              <p:cNvPr id="11529" name="Oval 13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0" name="Arc 13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1" name="Arc 13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2" name="Arc 14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33" name="Arc 14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5" name="Group 142"/>
            <p:cNvGrpSpPr>
              <a:grpSpLocks/>
            </p:cNvGrpSpPr>
            <p:nvPr/>
          </p:nvGrpSpPr>
          <p:grpSpPr bwMode="auto">
            <a:xfrm rot="5400000">
              <a:off x="1433" y="2839"/>
              <a:ext cx="144" cy="322"/>
              <a:chOff x="624" y="2790"/>
              <a:chExt cx="144" cy="322"/>
            </a:xfrm>
          </p:grpSpPr>
          <p:sp>
            <p:nvSpPr>
              <p:cNvPr id="11524" name="Oval 14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5" name="Arc 14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6" name="Arc 14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7" name="Arc 14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8" name="Arc 14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6" name="Group 148"/>
            <p:cNvGrpSpPr>
              <a:grpSpLocks/>
            </p:cNvGrpSpPr>
            <p:nvPr/>
          </p:nvGrpSpPr>
          <p:grpSpPr bwMode="auto">
            <a:xfrm>
              <a:off x="1440" y="2544"/>
              <a:ext cx="144" cy="322"/>
              <a:chOff x="624" y="2790"/>
              <a:chExt cx="144" cy="322"/>
            </a:xfrm>
          </p:grpSpPr>
          <p:sp>
            <p:nvSpPr>
              <p:cNvPr id="11519" name="Oval 14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0" name="Arc 15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1" name="Arc 15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2" name="Arc 15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23" name="Arc 15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27" name="Group 154"/>
            <p:cNvGrpSpPr>
              <a:grpSpLocks/>
            </p:cNvGrpSpPr>
            <p:nvPr/>
          </p:nvGrpSpPr>
          <p:grpSpPr bwMode="auto">
            <a:xfrm>
              <a:off x="1440" y="1968"/>
              <a:ext cx="144" cy="322"/>
              <a:chOff x="624" y="2790"/>
              <a:chExt cx="144" cy="322"/>
            </a:xfrm>
          </p:grpSpPr>
          <p:sp>
            <p:nvSpPr>
              <p:cNvPr id="11514" name="Oval 15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15" name="Arc 15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16" name="Arc 15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17" name="Arc 15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518" name="Arc 15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grpSp>
        <p:nvGrpSpPr>
          <p:cNvPr id="28" name="Group 160"/>
          <p:cNvGrpSpPr>
            <a:grpSpLocks/>
          </p:cNvGrpSpPr>
          <p:nvPr/>
        </p:nvGrpSpPr>
        <p:grpSpPr bwMode="auto">
          <a:xfrm>
            <a:off x="3352800" y="762000"/>
            <a:ext cx="2286000" cy="1741488"/>
            <a:chOff x="336" y="192"/>
            <a:chExt cx="2016" cy="1536"/>
          </a:xfrm>
        </p:grpSpPr>
        <p:sp>
          <p:nvSpPr>
            <p:cNvPr id="11337" name="Rectangle 161"/>
            <p:cNvSpPr>
              <a:spLocks noChangeArrowheads="1"/>
            </p:cNvSpPr>
            <p:nvPr/>
          </p:nvSpPr>
          <p:spPr bwMode="auto">
            <a:xfrm>
              <a:off x="336" y="192"/>
              <a:ext cx="2016" cy="1536"/>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grpSp>
          <p:nvGrpSpPr>
            <p:cNvPr id="29" name="Group 162"/>
            <p:cNvGrpSpPr>
              <a:grpSpLocks/>
            </p:cNvGrpSpPr>
            <p:nvPr/>
          </p:nvGrpSpPr>
          <p:grpSpPr bwMode="auto">
            <a:xfrm rot="5400000">
              <a:off x="1097" y="1015"/>
              <a:ext cx="144" cy="322"/>
              <a:chOff x="624" y="2790"/>
              <a:chExt cx="144" cy="322"/>
            </a:xfrm>
          </p:grpSpPr>
          <p:sp>
            <p:nvSpPr>
              <p:cNvPr id="11483" name="Oval 16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4" name="Arc 16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5" name="Arc 16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6" name="Arc 16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7" name="Arc 16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30" name="Group 168"/>
            <p:cNvGrpSpPr>
              <a:grpSpLocks/>
            </p:cNvGrpSpPr>
            <p:nvPr/>
          </p:nvGrpSpPr>
          <p:grpSpPr bwMode="auto">
            <a:xfrm rot="5400000">
              <a:off x="473" y="199"/>
              <a:ext cx="144" cy="322"/>
              <a:chOff x="624" y="2790"/>
              <a:chExt cx="144" cy="322"/>
            </a:xfrm>
          </p:grpSpPr>
          <p:sp>
            <p:nvSpPr>
              <p:cNvPr id="11478" name="Oval 16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9" name="Arc 17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0" name="Arc 17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1" name="Arc 17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82" name="Arc 17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31" name="Group 174"/>
            <p:cNvGrpSpPr>
              <a:grpSpLocks/>
            </p:cNvGrpSpPr>
            <p:nvPr/>
          </p:nvGrpSpPr>
          <p:grpSpPr bwMode="auto">
            <a:xfrm rot="6473882">
              <a:off x="953" y="1303"/>
              <a:ext cx="144" cy="322"/>
              <a:chOff x="624" y="2790"/>
              <a:chExt cx="144" cy="322"/>
            </a:xfrm>
          </p:grpSpPr>
          <p:sp>
            <p:nvSpPr>
              <p:cNvPr id="11473" name="Oval 17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4" name="Arc 17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5" name="Arc 17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6" name="Arc 17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7" name="Arc 17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2" name="Group 180"/>
            <p:cNvGrpSpPr>
              <a:grpSpLocks/>
            </p:cNvGrpSpPr>
            <p:nvPr/>
          </p:nvGrpSpPr>
          <p:grpSpPr bwMode="auto">
            <a:xfrm rot="2133328">
              <a:off x="432" y="864"/>
              <a:ext cx="144" cy="322"/>
              <a:chOff x="624" y="2790"/>
              <a:chExt cx="144" cy="322"/>
            </a:xfrm>
          </p:grpSpPr>
          <p:sp>
            <p:nvSpPr>
              <p:cNvPr id="11468" name="Oval 18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9" name="Arc 18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0" name="Arc 18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1" name="Arc 18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72" name="Arc 18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3" name="Group 186"/>
            <p:cNvGrpSpPr>
              <a:grpSpLocks/>
            </p:cNvGrpSpPr>
            <p:nvPr/>
          </p:nvGrpSpPr>
          <p:grpSpPr bwMode="auto">
            <a:xfrm rot="-376533">
              <a:off x="720" y="816"/>
              <a:ext cx="144" cy="322"/>
              <a:chOff x="624" y="2790"/>
              <a:chExt cx="144" cy="322"/>
            </a:xfrm>
          </p:grpSpPr>
          <p:sp>
            <p:nvSpPr>
              <p:cNvPr id="11463" name="Oval 18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4" name="Arc 18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5" name="Arc 18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6" name="Arc 19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7" name="Arc 19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5" name="Group 192"/>
            <p:cNvGrpSpPr>
              <a:grpSpLocks/>
            </p:cNvGrpSpPr>
            <p:nvPr/>
          </p:nvGrpSpPr>
          <p:grpSpPr bwMode="auto">
            <a:xfrm rot="7294915">
              <a:off x="1433" y="679"/>
              <a:ext cx="144" cy="322"/>
              <a:chOff x="624" y="2790"/>
              <a:chExt cx="144" cy="322"/>
            </a:xfrm>
          </p:grpSpPr>
          <p:sp>
            <p:nvSpPr>
              <p:cNvPr id="11458" name="Oval 19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9" name="Arc 19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0" name="Arc 19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1" name="Arc 19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62" name="Arc 19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6" name="Group 198"/>
            <p:cNvGrpSpPr>
              <a:grpSpLocks/>
            </p:cNvGrpSpPr>
            <p:nvPr/>
          </p:nvGrpSpPr>
          <p:grpSpPr bwMode="auto">
            <a:xfrm rot="7149901">
              <a:off x="1433" y="295"/>
              <a:ext cx="144" cy="322"/>
              <a:chOff x="624" y="2790"/>
              <a:chExt cx="144" cy="322"/>
            </a:xfrm>
          </p:grpSpPr>
          <p:sp>
            <p:nvSpPr>
              <p:cNvPr id="11453" name="Oval 19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4" name="Arc 20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5" name="Arc 20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6" name="Arc 20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7" name="Arc 20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7" name="Group 204"/>
            <p:cNvGrpSpPr>
              <a:grpSpLocks/>
            </p:cNvGrpSpPr>
            <p:nvPr/>
          </p:nvGrpSpPr>
          <p:grpSpPr bwMode="auto">
            <a:xfrm rot="4255637">
              <a:off x="1673" y="1159"/>
              <a:ext cx="144" cy="322"/>
              <a:chOff x="624" y="2790"/>
              <a:chExt cx="144" cy="322"/>
            </a:xfrm>
          </p:grpSpPr>
          <p:sp>
            <p:nvSpPr>
              <p:cNvPr id="11448" name="Oval 20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9" name="Arc 20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0" name="Arc 20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1" name="Arc 20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52" name="Arc 20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8" name="Group 210"/>
            <p:cNvGrpSpPr>
              <a:grpSpLocks/>
            </p:cNvGrpSpPr>
            <p:nvPr/>
          </p:nvGrpSpPr>
          <p:grpSpPr bwMode="auto">
            <a:xfrm rot="1484509">
              <a:off x="1824" y="672"/>
              <a:ext cx="144" cy="322"/>
              <a:chOff x="624" y="2790"/>
              <a:chExt cx="144" cy="322"/>
            </a:xfrm>
          </p:grpSpPr>
          <p:sp>
            <p:nvSpPr>
              <p:cNvPr id="11443" name="Oval 21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4" name="Arc 21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5" name="Arc 21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6" name="Arc 21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7" name="Arc 21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19" name="Group 216"/>
            <p:cNvGrpSpPr>
              <a:grpSpLocks/>
            </p:cNvGrpSpPr>
            <p:nvPr/>
          </p:nvGrpSpPr>
          <p:grpSpPr bwMode="auto">
            <a:xfrm>
              <a:off x="1440" y="1152"/>
              <a:ext cx="144" cy="322"/>
              <a:chOff x="624" y="2790"/>
              <a:chExt cx="144" cy="322"/>
            </a:xfrm>
          </p:grpSpPr>
          <p:sp>
            <p:nvSpPr>
              <p:cNvPr id="11438" name="Oval 21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9" name="Arc 21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0" name="Arc 21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1" name="Arc 22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42" name="Arc 22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0" name="Group 222"/>
            <p:cNvGrpSpPr>
              <a:grpSpLocks/>
            </p:cNvGrpSpPr>
            <p:nvPr/>
          </p:nvGrpSpPr>
          <p:grpSpPr bwMode="auto">
            <a:xfrm rot="5991877">
              <a:off x="1673" y="439"/>
              <a:ext cx="144" cy="322"/>
              <a:chOff x="624" y="2790"/>
              <a:chExt cx="144" cy="322"/>
            </a:xfrm>
          </p:grpSpPr>
          <p:sp>
            <p:nvSpPr>
              <p:cNvPr id="11433" name="Oval 22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4" name="Arc 22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5" name="Arc 22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6" name="Arc 22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7" name="Arc 22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1" name="Group 228"/>
            <p:cNvGrpSpPr>
              <a:grpSpLocks/>
            </p:cNvGrpSpPr>
            <p:nvPr/>
          </p:nvGrpSpPr>
          <p:grpSpPr bwMode="auto">
            <a:xfrm rot="3945479">
              <a:off x="1097" y="439"/>
              <a:ext cx="144" cy="322"/>
              <a:chOff x="624" y="2790"/>
              <a:chExt cx="144" cy="322"/>
            </a:xfrm>
          </p:grpSpPr>
          <p:sp>
            <p:nvSpPr>
              <p:cNvPr id="11428" name="Oval 22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9" name="Arc 23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0" name="Arc 23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1" name="Arc 23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32" name="Arc 23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2" name="Group 234"/>
            <p:cNvGrpSpPr>
              <a:grpSpLocks/>
            </p:cNvGrpSpPr>
            <p:nvPr/>
          </p:nvGrpSpPr>
          <p:grpSpPr bwMode="auto">
            <a:xfrm rot="7617528">
              <a:off x="1961" y="1399"/>
              <a:ext cx="144" cy="322"/>
              <a:chOff x="624" y="2790"/>
              <a:chExt cx="144" cy="322"/>
            </a:xfrm>
          </p:grpSpPr>
          <p:sp>
            <p:nvSpPr>
              <p:cNvPr id="11423" name="Oval 23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4" name="Arc 23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5" name="Arc 23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6" name="Arc 23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7" name="Arc 23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3" name="Group 240"/>
            <p:cNvGrpSpPr>
              <a:grpSpLocks/>
            </p:cNvGrpSpPr>
            <p:nvPr/>
          </p:nvGrpSpPr>
          <p:grpSpPr bwMode="auto">
            <a:xfrm rot="579881">
              <a:off x="1632" y="864"/>
              <a:ext cx="144" cy="322"/>
              <a:chOff x="624" y="2790"/>
              <a:chExt cx="144" cy="322"/>
            </a:xfrm>
          </p:grpSpPr>
          <p:sp>
            <p:nvSpPr>
              <p:cNvPr id="11418" name="Oval 24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9" name="Arc 24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0" name="Arc 24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1" name="Arc 24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22" name="Arc 24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4" name="Group 246"/>
            <p:cNvGrpSpPr>
              <a:grpSpLocks/>
            </p:cNvGrpSpPr>
            <p:nvPr/>
          </p:nvGrpSpPr>
          <p:grpSpPr bwMode="auto">
            <a:xfrm rot="579881">
              <a:off x="1968" y="528"/>
              <a:ext cx="144" cy="322"/>
              <a:chOff x="624" y="2790"/>
              <a:chExt cx="144" cy="322"/>
            </a:xfrm>
          </p:grpSpPr>
          <p:sp>
            <p:nvSpPr>
              <p:cNvPr id="11413" name="Oval 24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4" name="Arc 24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5" name="Arc 24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6" name="Arc 25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7" name="Arc 25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5" name="Group 252"/>
            <p:cNvGrpSpPr>
              <a:grpSpLocks/>
            </p:cNvGrpSpPr>
            <p:nvPr/>
          </p:nvGrpSpPr>
          <p:grpSpPr bwMode="auto">
            <a:xfrm rot="7499836">
              <a:off x="1049" y="679"/>
              <a:ext cx="144" cy="322"/>
              <a:chOff x="624" y="2790"/>
              <a:chExt cx="144" cy="322"/>
            </a:xfrm>
          </p:grpSpPr>
          <p:sp>
            <p:nvSpPr>
              <p:cNvPr id="11408" name="Oval 25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9" name="Arc 25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0" name="Arc 25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1" name="Arc 25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12" name="Arc 25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6" name="Group 258"/>
            <p:cNvGrpSpPr>
              <a:grpSpLocks/>
            </p:cNvGrpSpPr>
            <p:nvPr/>
          </p:nvGrpSpPr>
          <p:grpSpPr bwMode="auto">
            <a:xfrm rot="3661758">
              <a:off x="857" y="247"/>
              <a:ext cx="144" cy="322"/>
              <a:chOff x="624" y="2790"/>
              <a:chExt cx="144" cy="322"/>
            </a:xfrm>
          </p:grpSpPr>
          <p:sp>
            <p:nvSpPr>
              <p:cNvPr id="11403" name="Oval 25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4" name="Arc 26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5" name="Arc 26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6" name="Arc 26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7" name="Arc 26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7" name="Group 264"/>
            <p:cNvGrpSpPr>
              <a:grpSpLocks/>
            </p:cNvGrpSpPr>
            <p:nvPr/>
          </p:nvGrpSpPr>
          <p:grpSpPr bwMode="auto">
            <a:xfrm rot="5400000">
              <a:off x="569" y="1399"/>
              <a:ext cx="144" cy="322"/>
              <a:chOff x="624" y="2790"/>
              <a:chExt cx="144" cy="322"/>
            </a:xfrm>
          </p:grpSpPr>
          <p:sp>
            <p:nvSpPr>
              <p:cNvPr id="11398" name="Oval 26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9" name="Arc 26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0" name="Arc 26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1" name="Arc 26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402" name="Arc 26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8" name="Group 270"/>
            <p:cNvGrpSpPr>
              <a:grpSpLocks/>
            </p:cNvGrpSpPr>
            <p:nvPr/>
          </p:nvGrpSpPr>
          <p:grpSpPr bwMode="auto">
            <a:xfrm>
              <a:off x="624" y="1152"/>
              <a:ext cx="144" cy="322"/>
              <a:chOff x="624" y="2790"/>
              <a:chExt cx="144" cy="322"/>
            </a:xfrm>
          </p:grpSpPr>
          <p:sp>
            <p:nvSpPr>
              <p:cNvPr id="11393" name="Oval 27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4" name="Arc 27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5" name="Arc 27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6" name="Arc 27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7" name="Arc 27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29" name="Group 276"/>
            <p:cNvGrpSpPr>
              <a:grpSpLocks/>
            </p:cNvGrpSpPr>
            <p:nvPr/>
          </p:nvGrpSpPr>
          <p:grpSpPr bwMode="auto">
            <a:xfrm>
              <a:off x="480" y="528"/>
              <a:ext cx="144" cy="322"/>
              <a:chOff x="624" y="2790"/>
              <a:chExt cx="144" cy="322"/>
            </a:xfrm>
          </p:grpSpPr>
          <p:sp>
            <p:nvSpPr>
              <p:cNvPr id="11388" name="Oval 27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9" name="Arc 27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0" name="Arc 27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1" name="Arc 28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92" name="Arc 28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0" name="Group 282"/>
            <p:cNvGrpSpPr>
              <a:grpSpLocks/>
            </p:cNvGrpSpPr>
            <p:nvPr/>
          </p:nvGrpSpPr>
          <p:grpSpPr bwMode="auto">
            <a:xfrm rot="5400000">
              <a:off x="1337" y="871"/>
              <a:ext cx="144" cy="322"/>
              <a:chOff x="624" y="2790"/>
              <a:chExt cx="144" cy="322"/>
            </a:xfrm>
          </p:grpSpPr>
          <p:sp>
            <p:nvSpPr>
              <p:cNvPr id="11383" name="Oval 28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4" name="Arc 28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5" name="Arc 28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6" name="Arc 28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7" name="Arc 28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1" name="Group 288"/>
            <p:cNvGrpSpPr>
              <a:grpSpLocks/>
            </p:cNvGrpSpPr>
            <p:nvPr/>
          </p:nvGrpSpPr>
          <p:grpSpPr bwMode="auto">
            <a:xfrm rot="5400000">
              <a:off x="2009" y="967"/>
              <a:ext cx="144" cy="322"/>
              <a:chOff x="624" y="2790"/>
              <a:chExt cx="144" cy="322"/>
            </a:xfrm>
          </p:grpSpPr>
          <p:sp>
            <p:nvSpPr>
              <p:cNvPr id="11378" name="Oval 28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9" name="Arc 29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0" name="Arc 29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1" name="Arc 29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82" name="Arc 29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2" name="Group 294"/>
            <p:cNvGrpSpPr>
              <a:grpSpLocks/>
            </p:cNvGrpSpPr>
            <p:nvPr/>
          </p:nvGrpSpPr>
          <p:grpSpPr bwMode="auto">
            <a:xfrm rot="5400000">
              <a:off x="1577" y="1399"/>
              <a:ext cx="144" cy="322"/>
              <a:chOff x="624" y="2790"/>
              <a:chExt cx="144" cy="322"/>
            </a:xfrm>
          </p:grpSpPr>
          <p:sp>
            <p:nvSpPr>
              <p:cNvPr id="11373" name="Oval 29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4" name="Arc 29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5" name="Arc 29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6" name="Arc 29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7" name="Arc 29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3" name="Group 300"/>
            <p:cNvGrpSpPr>
              <a:grpSpLocks/>
            </p:cNvGrpSpPr>
            <p:nvPr/>
          </p:nvGrpSpPr>
          <p:grpSpPr bwMode="auto">
            <a:xfrm>
              <a:off x="1200" y="1296"/>
              <a:ext cx="144" cy="322"/>
              <a:chOff x="624" y="2790"/>
              <a:chExt cx="144" cy="322"/>
            </a:xfrm>
          </p:grpSpPr>
          <p:sp>
            <p:nvSpPr>
              <p:cNvPr id="11368" name="Oval 30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69" name="Arc 30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0" name="Arc 30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1" name="Arc 30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72" name="Arc 30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4" name="Group 306"/>
            <p:cNvGrpSpPr>
              <a:grpSpLocks/>
            </p:cNvGrpSpPr>
            <p:nvPr/>
          </p:nvGrpSpPr>
          <p:grpSpPr bwMode="auto">
            <a:xfrm>
              <a:off x="1872" y="240"/>
              <a:ext cx="144" cy="322"/>
              <a:chOff x="624" y="2790"/>
              <a:chExt cx="144" cy="322"/>
            </a:xfrm>
          </p:grpSpPr>
          <p:sp>
            <p:nvSpPr>
              <p:cNvPr id="11363" name="Oval 30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64" name="Arc 30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65" name="Arc 30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66" name="Arc 31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67" name="Arc 31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grpSp>
        <p:nvGrpSpPr>
          <p:cNvPr id="13335" name="Group 312"/>
          <p:cNvGrpSpPr>
            <a:grpSpLocks/>
          </p:cNvGrpSpPr>
          <p:nvPr/>
        </p:nvGrpSpPr>
        <p:grpSpPr bwMode="auto">
          <a:xfrm>
            <a:off x="6629400" y="3962400"/>
            <a:ext cx="2209800" cy="1611313"/>
            <a:chOff x="4032" y="2976"/>
            <a:chExt cx="1584" cy="1207"/>
          </a:xfrm>
        </p:grpSpPr>
        <p:sp>
          <p:nvSpPr>
            <p:cNvPr id="11276" name="Rectangle 313"/>
            <p:cNvSpPr>
              <a:spLocks noChangeArrowheads="1"/>
            </p:cNvSpPr>
            <p:nvPr/>
          </p:nvSpPr>
          <p:spPr bwMode="auto">
            <a:xfrm>
              <a:off x="4032" y="2976"/>
              <a:ext cx="1584" cy="120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grpSp>
          <p:nvGrpSpPr>
            <p:cNvPr id="13336" name="Group 314"/>
            <p:cNvGrpSpPr>
              <a:grpSpLocks/>
            </p:cNvGrpSpPr>
            <p:nvPr/>
          </p:nvGrpSpPr>
          <p:grpSpPr bwMode="auto">
            <a:xfrm rot="5400000">
              <a:off x="4140" y="2981"/>
              <a:ext cx="114" cy="253"/>
              <a:chOff x="624" y="2790"/>
              <a:chExt cx="144" cy="322"/>
            </a:xfrm>
          </p:grpSpPr>
          <p:sp>
            <p:nvSpPr>
              <p:cNvPr id="11332" name="Oval 31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33" name="Arc 31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34" name="Arc 31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35" name="Arc 31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36" name="Arc 31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7" name="Group 320"/>
            <p:cNvGrpSpPr>
              <a:grpSpLocks/>
            </p:cNvGrpSpPr>
            <p:nvPr/>
          </p:nvGrpSpPr>
          <p:grpSpPr bwMode="auto">
            <a:xfrm rot="6473882">
              <a:off x="4517" y="3849"/>
              <a:ext cx="113" cy="253"/>
              <a:chOff x="624" y="2790"/>
              <a:chExt cx="144" cy="322"/>
            </a:xfrm>
          </p:grpSpPr>
          <p:sp>
            <p:nvSpPr>
              <p:cNvPr id="11327" name="Oval 32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8" name="Arc 32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9" name="Arc 32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30" name="Arc 32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31" name="Arc 32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8" name="Group 326"/>
            <p:cNvGrpSpPr>
              <a:grpSpLocks/>
            </p:cNvGrpSpPr>
            <p:nvPr/>
          </p:nvGrpSpPr>
          <p:grpSpPr bwMode="auto">
            <a:xfrm rot="2133328">
              <a:off x="4107" y="3504"/>
              <a:ext cx="114" cy="253"/>
              <a:chOff x="624" y="2790"/>
              <a:chExt cx="144" cy="322"/>
            </a:xfrm>
          </p:grpSpPr>
          <p:sp>
            <p:nvSpPr>
              <p:cNvPr id="11322" name="Oval 32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3" name="Arc 32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4" name="Arc 32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5" name="Arc 33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6" name="Arc 33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39" name="Group 332"/>
            <p:cNvGrpSpPr>
              <a:grpSpLocks/>
            </p:cNvGrpSpPr>
            <p:nvPr/>
          </p:nvGrpSpPr>
          <p:grpSpPr bwMode="auto">
            <a:xfrm rot="3945479">
              <a:off x="4630" y="3170"/>
              <a:ext cx="113" cy="253"/>
              <a:chOff x="624" y="2790"/>
              <a:chExt cx="144" cy="322"/>
            </a:xfrm>
          </p:grpSpPr>
          <p:sp>
            <p:nvSpPr>
              <p:cNvPr id="11317" name="Oval 33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8" name="Arc 33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9" name="Arc 33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0" name="Arc 33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21" name="Arc 33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40" name="Group 338"/>
            <p:cNvGrpSpPr>
              <a:grpSpLocks/>
            </p:cNvGrpSpPr>
            <p:nvPr/>
          </p:nvGrpSpPr>
          <p:grpSpPr bwMode="auto">
            <a:xfrm rot="7617528">
              <a:off x="5309" y="3924"/>
              <a:ext cx="114" cy="253"/>
              <a:chOff x="624" y="2790"/>
              <a:chExt cx="144" cy="322"/>
            </a:xfrm>
          </p:grpSpPr>
          <p:sp>
            <p:nvSpPr>
              <p:cNvPr id="11312" name="Oval 33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3" name="Arc 34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4" name="Arc 34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5" name="Arc 34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6" name="Arc 34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41" name="Group 344"/>
            <p:cNvGrpSpPr>
              <a:grpSpLocks/>
            </p:cNvGrpSpPr>
            <p:nvPr/>
          </p:nvGrpSpPr>
          <p:grpSpPr bwMode="auto">
            <a:xfrm rot="5400000">
              <a:off x="4215" y="3924"/>
              <a:ext cx="114" cy="253"/>
              <a:chOff x="624" y="2790"/>
              <a:chExt cx="144" cy="322"/>
            </a:xfrm>
          </p:grpSpPr>
          <p:sp>
            <p:nvSpPr>
              <p:cNvPr id="11307" name="Oval 345"/>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8" name="Arc 346"/>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9" name="Arc 347"/>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0" name="Arc 348"/>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11" name="Arc 349"/>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42" name="Group 350"/>
            <p:cNvGrpSpPr>
              <a:grpSpLocks/>
            </p:cNvGrpSpPr>
            <p:nvPr/>
          </p:nvGrpSpPr>
          <p:grpSpPr bwMode="auto">
            <a:xfrm rot="5400000">
              <a:off x="4819" y="3510"/>
              <a:ext cx="113" cy="253"/>
              <a:chOff x="624" y="2790"/>
              <a:chExt cx="144" cy="322"/>
            </a:xfrm>
          </p:grpSpPr>
          <p:sp>
            <p:nvSpPr>
              <p:cNvPr id="11302" name="Oval 351"/>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3" name="Arc 352"/>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4" name="Arc 353"/>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5" name="Arc 354"/>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6" name="Arc 355"/>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3343" name="Group 356"/>
            <p:cNvGrpSpPr>
              <a:grpSpLocks/>
            </p:cNvGrpSpPr>
            <p:nvPr/>
          </p:nvGrpSpPr>
          <p:grpSpPr bwMode="auto">
            <a:xfrm rot="5400000">
              <a:off x="5347" y="3585"/>
              <a:ext cx="113" cy="253"/>
              <a:chOff x="624" y="2790"/>
              <a:chExt cx="144" cy="322"/>
            </a:xfrm>
          </p:grpSpPr>
          <p:sp>
            <p:nvSpPr>
              <p:cNvPr id="11297" name="Oval 357"/>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8" name="Arc 358"/>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9" name="Arc 359"/>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0" name="Arc 360"/>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301" name="Arc 361"/>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1264" name="Group 362"/>
            <p:cNvGrpSpPr>
              <a:grpSpLocks/>
            </p:cNvGrpSpPr>
            <p:nvPr/>
          </p:nvGrpSpPr>
          <p:grpSpPr bwMode="auto">
            <a:xfrm rot="5400000">
              <a:off x="5007" y="3924"/>
              <a:ext cx="114" cy="253"/>
              <a:chOff x="624" y="2790"/>
              <a:chExt cx="144" cy="322"/>
            </a:xfrm>
          </p:grpSpPr>
          <p:sp>
            <p:nvSpPr>
              <p:cNvPr id="11292" name="Oval 363"/>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3" name="Arc 364"/>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4" name="Arc 365"/>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5" name="Arc 366"/>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6" name="Arc 367"/>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11265" name="Group 368"/>
            <p:cNvGrpSpPr>
              <a:grpSpLocks/>
            </p:cNvGrpSpPr>
            <p:nvPr/>
          </p:nvGrpSpPr>
          <p:grpSpPr bwMode="auto">
            <a:xfrm>
              <a:off x="5239" y="3014"/>
              <a:ext cx="113" cy="253"/>
              <a:chOff x="624" y="2790"/>
              <a:chExt cx="144" cy="322"/>
            </a:xfrm>
          </p:grpSpPr>
          <p:sp>
            <p:nvSpPr>
              <p:cNvPr id="11287" name="Oval 369"/>
              <p:cNvSpPr>
                <a:spLocks noChangeArrowheads="1"/>
              </p:cNvSpPr>
              <p:nvPr/>
            </p:nvSpPr>
            <p:spPr bwMode="auto">
              <a:xfrm>
                <a:off x="624" y="2880"/>
                <a:ext cx="144" cy="144"/>
              </a:xfrm>
              <a:prstGeom prst="ellipse">
                <a:avLst/>
              </a:prstGeom>
              <a:gradFill rotWithShape="0">
                <a:gsLst>
                  <a:gs pos="0">
                    <a:srgbClr val="FF3300"/>
                  </a:gs>
                  <a:gs pos="100000">
                    <a:srgbClr val="761800"/>
                  </a:gs>
                </a:gsLst>
                <a:path path="rect">
                  <a:fillToRect r="100000" b="100000"/>
                </a:path>
              </a:gradFill>
              <a:ln w="9525">
                <a:no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88" name="Arc 370"/>
              <p:cNvSpPr>
                <a:spLocks/>
              </p:cNvSpPr>
              <p:nvPr/>
            </p:nvSpPr>
            <p:spPr bwMode="auto">
              <a:xfrm rot="-2700000">
                <a:off x="648" y="283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89" name="Arc 371"/>
              <p:cNvSpPr>
                <a:spLocks/>
              </p:cNvSpPr>
              <p:nvPr/>
            </p:nvSpPr>
            <p:spPr bwMode="auto">
              <a:xfrm rot="2700000" flipV="1">
                <a:off x="648" y="297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0" name="Arc 372"/>
              <p:cNvSpPr>
                <a:spLocks/>
              </p:cNvSpPr>
              <p:nvPr/>
            </p:nvSpPr>
            <p:spPr bwMode="auto">
              <a:xfrm rot="-2700000">
                <a:off x="636" y="2790"/>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sp>
            <p:nvSpPr>
              <p:cNvPr id="11291" name="Arc 373"/>
              <p:cNvSpPr>
                <a:spLocks/>
              </p:cNvSpPr>
              <p:nvPr/>
            </p:nvSpPr>
            <p:spPr bwMode="auto">
              <a:xfrm rot="2700000" flipV="1">
                <a:off x="630" y="2982"/>
                <a:ext cx="129" cy="130"/>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pPr fontAlgn="base">
                  <a:spcBef>
                    <a:spcPct val="0"/>
                  </a:spcBef>
                  <a:spcAft>
                    <a:spcPct val="0"/>
                  </a:spcAft>
                </a:pPr>
                <a:endParaRPr lang="en-US" sz="2400">
                  <a:solidFill>
                    <a:srgbClr val="FFFFFF"/>
                  </a:solidFill>
                </a:endParaRPr>
              </a:p>
            </p:txBody>
          </p:sp>
        </p:grpSp>
      </p:grpSp>
      <p:sp>
        <p:nvSpPr>
          <p:cNvPr id="375" name="Text Box 3"/>
          <p:cNvSpPr txBox="1">
            <a:spLocks noChangeArrowheads="1"/>
          </p:cNvSpPr>
          <p:nvPr/>
        </p:nvSpPr>
        <p:spPr bwMode="auto">
          <a:xfrm>
            <a:off x="457200" y="1295400"/>
            <a:ext cx="1219200" cy="457200"/>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fontAlgn="base">
              <a:spcBef>
                <a:spcPct val="50000"/>
              </a:spcBef>
              <a:spcAft>
                <a:spcPct val="0"/>
              </a:spcAft>
            </a:pPr>
            <a:r>
              <a:rPr lang="en-GB" sz="2400" i="1" dirty="0">
                <a:solidFill>
                  <a:srgbClr val="FFFFFF"/>
                </a:solidFill>
              </a:rPr>
              <a:t>melting</a:t>
            </a:r>
            <a:endParaRPr lang="en-GB" sz="2400" dirty="0">
              <a:solidFill>
                <a:srgbClr val="FFFFFF"/>
              </a:solidFill>
            </a:endParaRPr>
          </a:p>
        </p:txBody>
      </p:sp>
      <p:sp>
        <p:nvSpPr>
          <p:cNvPr id="376" name="Text Box 3"/>
          <p:cNvSpPr txBox="1">
            <a:spLocks noChangeArrowheads="1"/>
          </p:cNvSpPr>
          <p:nvPr/>
        </p:nvSpPr>
        <p:spPr bwMode="auto">
          <a:xfrm>
            <a:off x="2834704" y="2940144"/>
            <a:ext cx="1371600" cy="457200"/>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fontAlgn="base">
              <a:spcBef>
                <a:spcPct val="50000"/>
              </a:spcBef>
              <a:spcAft>
                <a:spcPct val="0"/>
              </a:spcAft>
            </a:pPr>
            <a:r>
              <a:rPr lang="en-GB" sz="2400" i="1" dirty="0">
                <a:solidFill>
                  <a:srgbClr val="FFFFFF"/>
                </a:solidFill>
              </a:rPr>
              <a:t>freezing</a:t>
            </a:r>
            <a:endParaRPr lang="en-GB" sz="2400" dirty="0">
              <a:solidFill>
                <a:srgbClr val="FFFFFF"/>
              </a:solidFill>
            </a:endParaRPr>
          </a:p>
        </p:txBody>
      </p:sp>
      <p:sp>
        <p:nvSpPr>
          <p:cNvPr id="377" name="Text Box 3"/>
          <p:cNvSpPr txBox="1">
            <a:spLocks noChangeArrowheads="1"/>
          </p:cNvSpPr>
          <p:nvPr/>
        </p:nvSpPr>
        <p:spPr bwMode="auto">
          <a:xfrm>
            <a:off x="6934200" y="457200"/>
            <a:ext cx="1905000" cy="1200329"/>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fontAlgn="base">
              <a:spcBef>
                <a:spcPct val="50000"/>
              </a:spcBef>
              <a:spcAft>
                <a:spcPct val="0"/>
              </a:spcAft>
            </a:pPr>
            <a:r>
              <a:rPr lang="en-GB" sz="2400" i="1" dirty="0">
                <a:solidFill>
                  <a:srgbClr val="FFFFFF"/>
                </a:solidFill>
              </a:rPr>
              <a:t>Vaporization (boiling vs evaporation)</a:t>
            </a:r>
            <a:endParaRPr lang="en-GB" sz="2400" dirty="0">
              <a:solidFill>
                <a:srgbClr val="FFFFFF"/>
              </a:solidFill>
            </a:endParaRPr>
          </a:p>
        </p:txBody>
      </p:sp>
      <p:sp>
        <p:nvSpPr>
          <p:cNvPr id="378" name="Text Box 3"/>
          <p:cNvSpPr txBox="1">
            <a:spLocks noChangeArrowheads="1"/>
          </p:cNvSpPr>
          <p:nvPr/>
        </p:nvSpPr>
        <p:spPr bwMode="auto">
          <a:xfrm>
            <a:off x="4538059" y="3387683"/>
            <a:ext cx="2133600" cy="461665"/>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fontAlgn="base">
              <a:spcBef>
                <a:spcPct val="50000"/>
              </a:spcBef>
              <a:spcAft>
                <a:spcPct val="0"/>
              </a:spcAft>
            </a:pPr>
            <a:r>
              <a:rPr lang="en-GB" sz="2400" i="1" dirty="0">
                <a:solidFill>
                  <a:srgbClr val="FFFFFF"/>
                </a:solidFill>
              </a:rPr>
              <a:t>condensation</a:t>
            </a:r>
            <a:endParaRPr lang="en-GB" sz="2400" dirty="0">
              <a:solidFill>
                <a:srgbClr val="FFFFFF"/>
              </a:solidFill>
            </a:endParaRPr>
          </a:p>
        </p:txBody>
      </p:sp>
      <p:sp>
        <p:nvSpPr>
          <p:cNvPr id="379" name="Text Box 3"/>
          <p:cNvSpPr txBox="1">
            <a:spLocks noChangeArrowheads="1"/>
          </p:cNvSpPr>
          <p:nvPr/>
        </p:nvSpPr>
        <p:spPr bwMode="auto">
          <a:xfrm>
            <a:off x="3313170" y="5900858"/>
            <a:ext cx="1916399" cy="461665"/>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fontAlgn="base">
              <a:spcBef>
                <a:spcPct val="50000"/>
              </a:spcBef>
              <a:spcAft>
                <a:spcPct val="0"/>
              </a:spcAft>
            </a:pPr>
            <a:r>
              <a:rPr lang="en-GB" sz="2400" i="1" dirty="0">
                <a:solidFill>
                  <a:srgbClr val="FFFFFF"/>
                </a:solidFill>
              </a:rPr>
              <a:t>sublimation</a:t>
            </a:r>
            <a:endParaRPr lang="en-GB" sz="2400" dirty="0">
              <a:solidFill>
                <a:srgbClr val="FFFFFF"/>
              </a:solidFill>
            </a:endParaRPr>
          </a:p>
        </p:txBody>
      </p:sp>
      <p:sp>
        <p:nvSpPr>
          <p:cNvPr id="380" name="Text Box 3"/>
          <p:cNvSpPr txBox="1">
            <a:spLocks noChangeArrowheads="1"/>
          </p:cNvSpPr>
          <p:nvPr/>
        </p:nvSpPr>
        <p:spPr bwMode="auto">
          <a:xfrm>
            <a:off x="3274632" y="4199213"/>
            <a:ext cx="1916399" cy="461665"/>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fontAlgn="base">
              <a:spcBef>
                <a:spcPct val="50000"/>
              </a:spcBef>
              <a:spcAft>
                <a:spcPct val="0"/>
              </a:spcAft>
            </a:pPr>
            <a:r>
              <a:rPr lang="en-GB" sz="2400" i="1" dirty="0">
                <a:solidFill>
                  <a:srgbClr val="FFFFFF"/>
                </a:solidFill>
              </a:rPr>
              <a:t>deposition</a:t>
            </a:r>
            <a:endParaRPr lang="en-GB" sz="2400" dirty="0">
              <a:solidFill>
                <a:srgbClr val="FFFFFF"/>
              </a:solidFill>
            </a:endParaRPr>
          </a:p>
        </p:txBody>
      </p:sp>
      <p:sp>
        <p:nvSpPr>
          <p:cNvPr id="32" name="Curved Up Arrow 31"/>
          <p:cNvSpPr/>
          <p:nvPr/>
        </p:nvSpPr>
        <p:spPr>
          <a:xfrm>
            <a:off x="2057400" y="5472923"/>
            <a:ext cx="4646932" cy="1080277"/>
          </a:xfrm>
          <a:prstGeom prst="curvedUpArrow">
            <a:avLst/>
          </a:prstGeom>
          <a:solidFill>
            <a:srgbClr val="07831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1"/>
              </a:solidFill>
            </a:endParaRPr>
          </a:p>
        </p:txBody>
      </p:sp>
      <p:sp>
        <p:nvSpPr>
          <p:cNvPr id="381" name="Curved Up Arrow 380"/>
          <p:cNvSpPr/>
          <p:nvPr/>
        </p:nvSpPr>
        <p:spPr>
          <a:xfrm rot="10800000">
            <a:off x="1882109" y="4109706"/>
            <a:ext cx="4646932" cy="1080277"/>
          </a:xfrm>
          <a:prstGeom prst="curvedUpArrow">
            <a:avLst/>
          </a:prstGeom>
          <a:solidFill>
            <a:srgbClr val="07831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5662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blinds(horizontal)">
                                      <p:cBhvr>
                                        <p:cTn id="7" dur="500"/>
                                        <p:tgtEl>
                                          <p:spTgt spid="3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6"/>
                                        </p:tgtEl>
                                        <p:attrNameLst>
                                          <p:attrName>style.visibility</p:attrName>
                                        </p:attrNameLst>
                                      </p:cBhvr>
                                      <p:to>
                                        <p:strVal val="visible"/>
                                      </p:to>
                                    </p:set>
                                    <p:animEffect transition="in" filter="blinds(horizontal)">
                                      <p:cBhvr>
                                        <p:cTn id="10" dur="500"/>
                                        <p:tgtEl>
                                          <p:spTgt spid="3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77"/>
                                        </p:tgtEl>
                                        <p:attrNameLst>
                                          <p:attrName>style.visibility</p:attrName>
                                        </p:attrNameLst>
                                      </p:cBhvr>
                                      <p:to>
                                        <p:strVal val="visible"/>
                                      </p:to>
                                    </p:set>
                                    <p:animEffect transition="in" filter="blinds(horizontal)">
                                      <p:cBhvr>
                                        <p:cTn id="13" dur="500"/>
                                        <p:tgtEl>
                                          <p:spTgt spid="37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8"/>
                                        </p:tgtEl>
                                        <p:attrNameLst>
                                          <p:attrName>style.visibility</p:attrName>
                                        </p:attrNameLst>
                                      </p:cBhvr>
                                      <p:to>
                                        <p:strVal val="visible"/>
                                      </p:to>
                                    </p:set>
                                    <p:animEffect transition="in" filter="blinds(horizontal)">
                                      <p:cBhvr>
                                        <p:cTn id="16" dur="500"/>
                                        <p:tgtEl>
                                          <p:spTgt spid="37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9"/>
                                        </p:tgtEl>
                                        <p:attrNameLst>
                                          <p:attrName>style.visibility</p:attrName>
                                        </p:attrNameLst>
                                      </p:cBhvr>
                                      <p:to>
                                        <p:strVal val="visible"/>
                                      </p:to>
                                    </p:set>
                                    <p:animEffect transition="in" filter="blinds(horizontal)">
                                      <p:cBhvr>
                                        <p:cTn id="19" dur="500"/>
                                        <p:tgtEl>
                                          <p:spTgt spid="37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80"/>
                                        </p:tgtEl>
                                        <p:attrNameLst>
                                          <p:attrName>style.visibility</p:attrName>
                                        </p:attrNameLst>
                                      </p:cBhvr>
                                      <p:to>
                                        <p:strVal val="visible"/>
                                      </p:to>
                                    </p:set>
                                    <p:animEffect transition="in" filter="blinds(horizontal)">
                                      <p:cBhvr>
                                        <p:cTn id="22"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6" grpId="0" animBg="1"/>
      <p:bldP spid="377" grpId="0" animBg="1"/>
      <p:bldP spid="378" grpId="0" animBg="1"/>
      <p:bldP spid="379" grpId="0" animBg="1"/>
      <p:bldP spid="3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9710" y="47625"/>
            <a:ext cx="8229600" cy="638175"/>
          </a:xfrm>
        </p:spPr>
        <p:txBody>
          <a:bodyPr>
            <a:normAutofit fontScale="90000"/>
          </a:bodyPr>
          <a:lstStyle/>
          <a:p>
            <a:pPr eaLnBrk="1" hangingPunct="1">
              <a:defRPr/>
            </a:pPr>
            <a:r>
              <a:rPr lang="en-GB" dirty="0"/>
              <a:t>Heating curves</a:t>
            </a:r>
          </a:p>
        </p:txBody>
      </p:sp>
      <p:sp>
        <p:nvSpPr>
          <p:cNvPr id="4" name="Content Placeholder 3"/>
          <p:cNvSpPr>
            <a:spLocks noGrp="1"/>
          </p:cNvSpPr>
          <p:nvPr>
            <p:ph idx="1"/>
          </p:nvPr>
        </p:nvSpPr>
        <p:spPr>
          <a:xfrm>
            <a:off x="34245" y="627063"/>
            <a:ext cx="8568283" cy="4743450"/>
          </a:xfrm>
        </p:spPr>
        <p:txBody>
          <a:bodyPr/>
          <a:lstStyle/>
          <a:p>
            <a:r>
              <a:rPr lang="en-US" dirty="0"/>
              <a:t>SI unit for temperature is the </a:t>
            </a:r>
            <a:r>
              <a:rPr lang="en-US" b="1" dirty="0"/>
              <a:t>kelvin (K) </a:t>
            </a:r>
            <a:r>
              <a:rPr lang="en-US" dirty="0"/>
              <a:t>which is </a:t>
            </a:r>
            <a:r>
              <a:rPr lang="en-US" b="1" dirty="0"/>
              <a:t>°C + 273</a:t>
            </a:r>
            <a:r>
              <a:rPr lang="en-US" dirty="0"/>
              <a:t>.</a:t>
            </a:r>
            <a:endParaRPr lang="en-AU" dirty="0"/>
          </a:p>
        </p:txBody>
      </p:sp>
      <p:graphicFrame>
        <p:nvGraphicFramePr>
          <p:cNvPr id="8195" name="Group 3"/>
          <p:cNvGraphicFramePr>
            <a:graphicFrameLocks noGrp="1"/>
          </p:cNvGraphicFramePr>
          <p:nvPr>
            <p:extLst>
              <p:ext uri="{D42A27DB-BD31-4B8C-83A1-F6EECF244321}">
                <p14:modId xmlns:p14="http://schemas.microsoft.com/office/powerpoint/2010/main" val="2367133233"/>
              </p:ext>
            </p:extLst>
          </p:nvPr>
        </p:nvGraphicFramePr>
        <p:xfrm>
          <a:off x="469710" y="1600200"/>
          <a:ext cx="7848600" cy="4724400"/>
        </p:xfrm>
        <a:graphic>
          <a:graphicData uri="http://schemas.openxmlformats.org/drawingml/2006/table">
            <a:tbl>
              <a:tblPr/>
              <a:tblGrid>
                <a:gridCol w="1570038">
                  <a:extLst>
                    <a:ext uri="{9D8B030D-6E8A-4147-A177-3AD203B41FA5}">
                      <a16:colId xmlns:a16="http://schemas.microsoft.com/office/drawing/2014/main" val="20000"/>
                    </a:ext>
                  </a:extLst>
                </a:gridCol>
                <a:gridCol w="15684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568450">
                  <a:extLst>
                    <a:ext uri="{9D8B030D-6E8A-4147-A177-3AD203B41FA5}">
                      <a16:colId xmlns:a16="http://schemas.microsoft.com/office/drawing/2014/main" val="20003"/>
                    </a:ext>
                  </a:extLst>
                </a:gridCol>
                <a:gridCol w="1570037">
                  <a:extLst>
                    <a:ext uri="{9D8B030D-6E8A-4147-A177-3AD203B41FA5}">
                      <a16:colId xmlns:a16="http://schemas.microsoft.com/office/drawing/2014/main" val="20004"/>
                    </a:ext>
                  </a:extLst>
                </a:gridCol>
              </a:tblGrid>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Comic Sans MS" pitchFamily="66" charset="0"/>
                      </a:endParaRPr>
                    </a:p>
                  </a:txBody>
                  <a:tcPr horzOverflow="overflow">
                    <a:lnL w="76200" cap="flat" cmpd="sng" algn="ctr">
                      <a:solidFill>
                        <a:srgbClr val="CCECFF"/>
                      </a:solidFill>
                      <a:prstDash val="solid"/>
                      <a:round/>
                      <a:headEnd type="none" w="med" len="med"/>
                      <a:tailEnd type="none" w="med" len="med"/>
                    </a:lnL>
                    <a:lnR w="19050" cap="flat" cmpd="sng" algn="ctr">
                      <a:solidFill>
                        <a:schemeClr val="folHlink"/>
                      </a:solidFill>
                      <a:prstDash val="dash"/>
                      <a:round/>
                      <a:headEnd type="none" w="med" len="med"/>
                      <a:tailEnd type="none" w="med" len="med"/>
                    </a:lnR>
                    <a:lnT w="1270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270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270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270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2700" cap="flat" cmpd="sng" algn="ctr">
                      <a:solidFill>
                        <a:schemeClr val="folHlink"/>
                      </a:solidFill>
                      <a:prstDash val="dash"/>
                      <a:round/>
                      <a:headEnd type="none" w="med" len="med"/>
                      <a:tailEnd type="none" w="med" len="med"/>
                    </a:lnR>
                    <a:lnT w="1270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76200" cap="flat" cmpd="sng" algn="ctr">
                      <a:solidFill>
                        <a:srgbClr val="CCECFF"/>
                      </a:solidFill>
                      <a:prstDash val="solid"/>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270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19050" cap="flat" cmpd="sng" algn="ctr">
                      <a:solidFill>
                        <a:schemeClr val="folHlink"/>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76200" cap="flat" cmpd="sng" algn="ctr">
                      <a:solidFill>
                        <a:srgbClr val="CCECFF"/>
                      </a:solidFill>
                      <a:prstDash val="solid"/>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762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762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762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762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2700" cap="flat" cmpd="sng" algn="ctr">
                      <a:solidFill>
                        <a:schemeClr val="folHlink"/>
                      </a:solidFill>
                      <a:prstDash val="dash"/>
                      <a:round/>
                      <a:headEnd type="none" w="med" len="med"/>
                      <a:tailEnd type="none" w="med" len="med"/>
                    </a:lnR>
                    <a:lnT w="19050" cap="flat" cmpd="sng" algn="ctr">
                      <a:solidFill>
                        <a:schemeClr val="folHlink"/>
                      </a:solidFill>
                      <a:prstDash val="dash"/>
                      <a:round/>
                      <a:headEnd type="none" w="med" len="med"/>
                      <a:tailEnd type="none" w="med" len="med"/>
                    </a:lnT>
                    <a:lnB w="762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Comic Sans MS" pitchFamily="66" charset="0"/>
                      </a:endParaRPr>
                    </a:p>
                  </a:txBody>
                  <a:tcPr horzOverflow="overflow">
                    <a:lnL w="76200" cap="flat" cmpd="sng" algn="ctr">
                      <a:solidFill>
                        <a:srgbClr val="CCECFF"/>
                      </a:solidFill>
                      <a:prstDash val="solid"/>
                      <a:round/>
                      <a:headEnd type="none" w="med" len="med"/>
                      <a:tailEnd type="none" w="med" len="med"/>
                    </a:lnL>
                    <a:lnR w="19050" cap="flat" cmpd="sng" algn="ctr">
                      <a:solidFill>
                        <a:schemeClr val="folHlink"/>
                      </a:solidFill>
                      <a:prstDash val="dash"/>
                      <a:round/>
                      <a:headEnd type="none" w="med" len="med"/>
                      <a:tailEnd type="none" w="med" len="med"/>
                    </a:lnR>
                    <a:lnT w="76200" cap="flat" cmpd="sng" algn="ctr">
                      <a:solidFill>
                        <a:srgbClr val="CCECFF"/>
                      </a:solidFill>
                      <a:prstDash val="solid"/>
                      <a:round/>
                      <a:headEnd type="none" w="med" len="med"/>
                      <a:tailEnd type="none" w="med" len="med"/>
                    </a:lnT>
                    <a:lnB w="1270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76200" cap="flat" cmpd="sng" algn="ctr">
                      <a:solidFill>
                        <a:srgbClr val="CCECFF"/>
                      </a:solidFill>
                      <a:prstDash val="solid"/>
                      <a:round/>
                      <a:headEnd type="none" w="med" len="med"/>
                      <a:tailEnd type="none" w="med" len="med"/>
                    </a:lnT>
                    <a:lnB w="1270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76200" cap="flat" cmpd="sng" algn="ctr">
                      <a:solidFill>
                        <a:srgbClr val="CCECFF"/>
                      </a:solidFill>
                      <a:prstDash val="solid"/>
                      <a:round/>
                      <a:headEnd type="none" w="med" len="med"/>
                      <a:tailEnd type="none" w="med" len="med"/>
                    </a:lnT>
                    <a:lnB w="1270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9050" cap="flat" cmpd="sng" algn="ctr">
                      <a:solidFill>
                        <a:schemeClr val="folHlink"/>
                      </a:solidFill>
                      <a:prstDash val="dash"/>
                      <a:round/>
                      <a:headEnd type="none" w="med" len="med"/>
                      <a:tailEnd type="none" w="med" len="med"/>
                    </a:lnR>
                    <a:lnT w="76200" cap="flat" cmpd="sng" algn="ctr">
                      <a:solidFill>
                        <a:srgbClr val="CCECFF"/>
                      </a:solidFill>
                      <a:prstDash val="solid"/>
                      <a:round/>
                      <a:headEnd type="none" w="med" len="med"/>
                      <a:tailEnd type="none" w="med" len="med"/>
                    </a:lnT>
                    <a:lnB w="12700" cap="flat" cmpd="sng" algn="ctr">
                      <a:solidFill>
                        <a:schemeClr val="folHlink"/>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Comic Sans MS" pitchFamily="66" charset="0"/>
                      </a:endParaRPr>
                    </a:p>
                  </a:txBody>
                  <a:tcPr horzOverflow="overflow">
                    <a:lnL w="19050" cap="flat" cmpd="sng" algn="ctr">
                      <a:solidFill>
                        <a:schemeClr val="folHlink"/>
                      </a:solidFill>
                      <a:prstDash val="dash"/>
                      <a:round/>
                      <a:headEnd type="none" w="med" len="med"/>
                      <a:tailEnd type="none" w="med" len="med"/>
                    </a:lnL>
                    <a:lnR w="12700" cap="flat" cmpd="sng" algn="ctr">
                      <a:solidFill>
                        <a:schemeClr val="folHlink"/>
                      </a:solidFill>
                      <a:prstDash val="dash"/>
                      <a:round/>
                      <a:headEnd type="none" w="med" len="med"/>
                      <a:tailEnd type="none" w="med" len="med"/>
                    </a:lnR>
                    <a:lnT w="76200" cap="flat" cmpd="sng" algn="ctr">
                      <a:solidFill>
                        <a:srgbClr val="CCECFF"/>
                      </a:solidFill>
                      <a:prstDash val="solid"/>
                      <a:round/>
                      <a:headEnd type="none" w="med" len="med"/>
                      <a:tailEnd type="none" w="med" len="med"/>
                    </a:lnT>
                    <a:lnB w="12700" cap="flat" cmpd="sng" algn="ctr">
                      <a:solidFill>
                        <a:schemeClr val="folHlink"/>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31" name="Line 39"/>
          <p:cNvSpPr>
            <a:spLocks noChangeShapeType="1"/>
          </p:cNvSpPr>
          <p:nvPr/>
        </p:nvSpPr>
        <p:spPr bwMode="auto">
          <a:xfrm flipV="1">
            <a:off x="495110" y="5143500"/>
            <a:ext cx="1571625" cy="1181100"/>
          </a:xfrm>
          <a:prstGeom prst="line">
            <a:avLst/>
          </a:prstGeom>
          <a:noFill/>
          <a:ln w="101600">
            <a:solidFill>
              <a:srgbClr val="FF0000"/>
            </a:solidFill>
            <a:round/>
            <a:headEnd/>
            <a:tailEnd/>
          </a:ln>
        </p:spPr>
        <p:txBody>
          <a:bodyPr/>
          <a:lstStyle/>
          <a:p>
            <a:pPr fontAlgn="base">
              <a:spcBef>
                <a:spcPct val="0"/>
              </a:spcBef>
              <a:spcAft>
                <a:spcPct val="0"/>
              </a:spcAft>
            </a:pPr>
            <a:endParaRPr lang="en-US" sz="2400">
              <a:solidFill>
                <a:srgbClr val="FFFFFF"/>
              </a:solidFill>
            </a:endParaRPr>
          </a:p>
        </p:txBody>
      </p:sp>
      <p:sp>
        <p:nvSpPr>
          <p:cNvPr id="8232" name="Line 40"/>
          <p:cNvSpPr>
            <a:spLocks noChangeShapeType="1"/>
          </p:cNvSpPr>
          <p:nvPr/>
        </p:nvSpPr>
        <p:spPr bwMode="auto">
          <a:xfrm flipV="1">
            <a:off x="6748273" y="2781300"/>
            <a:ext cx="1571625" cy="1588"/>
          </a:xfrm>
          <a:prstGeom prst="line">
            <a:avLst/>
          </a:prstGeom>
          <a:noFill/>
          <a:ln w="101600">
            <a:solidFill>
              <a:srgbClr val="FF0000"/>
            </a:solidFill>
            <a:round/>
            <a:headEnd/>
            <a:tailEnd/>
          </a:ln>
        </p:spPr>
        <p:txBody>
          <a:bodyPr/>
          <a:lstStyle/>
          <a:p>
            <a:pPr fontAlgn="base">
              <a:spcBef>
                <a:spcPct val="0"/>
              </a:spcBef>
              <a:spcAft>
                <a:spcPct val="0"/>
              </a:spcAft>
            </a:pPr>
            <a:endParaRPr lang="en-US" sz="2400">
              <a:solidFill>
                <a:srgbClr val="FFFFFF"/>
              </a:solidFill>
            </a:endParaRPr>
          </a:p>
        </p:txBody>
      </p:sp>
      <p:sp>
        <p:nvSpPr>
          <p:cNvPr id="8233" name="Line 41"/>
          <p:cNvSpPr>
            <a:spLocks noChangeShapeType="1"/>
          </p:cNvSpPr>
          <p:nvPr/>
        </p:nvSpPr>
        <p:spPr bwMode="auto">
          <a:xfrm flipV="1">
            <a:off x="3608198" y="2781300"/>
            <a:ext cx="3140075" cy="2362200"/>
          </a:xfrm>
          <a:prstGeom prst="line">
            <a:avLst/>
          </a:prstGeom>
          <a:noFill/>
          <a:ln w="101600">
            <a:solidFill>
              <a:srgbClr val="FF0000"/>
            </a:solidFill>
            <a:round/>
            <a:headEnd/>
            <a:tailEnd/>
          </a:ln>
        </p:spPr>
        <p:txBody>
          <a:bodyPr/>
          <a:lstStyle/>
          <a:p>
            <a:pPr fontAlgn="base">
              <a:spcBef>
                <a:spcPct val="0"/>
              </a:spcBef>
              <a:spcAft>
                <a:spcPct val="0"/>
              </a:spcAft>
            </a:pPr>
            <a:endParaRPr lang="en-US" sz="2400">
              <a:solidFill>
                <a:srgbClr val="FFFFFF"/>
              </a:solidFill>
            </a:endParaRPr>
          </a:p>
        </p:txBody>
      </p:sp>
      <p:sp>
        <p:nvSpPr>
          <p:cNvPr id="8234" name="Line 42"/>
          <p:cNvSpPr>
            <a:spLocks noChangeShapeType="1"/>
          </p:cNvSpPr>
          <p:nvPr/>
        </p:nvSpPr>
        <p:spPr bwMode="auto">
          <a:xfrm flipV="1">
            <a:off x="2066735" y="5141913"/>
            <a:ext cx="1571625" cy="1587"/>
          </a:xfrm>
          <a:prstGeom prst="line">
            <a:avLst/>
          </a:prstGeom>
          <a:noFill/>
          <a:ln w="101600">
            <a:solidFill>
              <a:srgbClr val="FF0000"/>
            </a:solidFill>
            <a:round/>
            <a:headEnd/>
            <a:tailEnd/>
          </a:ln>
        </p:spPr>
        <p:txBody>
          <a:bodyPr/>
          <a:lstStyle/>
          <a:p>
            <a:pPr fontAlgn="base">
              <a:spcBef>
                <a:spcPct val="0"/>
              </a:spcBef>
              <a:spcAft>
                <a:spcPct val="0"/>
              </a:spcAft>
            </a:pPr>
            <a:endParaRPr lang="en-US" sz="2400">
              <a:solidFill>
                <a:srgbClr val="FFFFFF"/>
              </a:solidFill>
            </a:endParaRPr>
          </a:p>
        </p:txBody>
      </p:sp>
      <p:graphicFrame>
        <p:nvGraphicFramePr>
          <p:cNvPr id="8235" name="Group 43"/>
          <p:cNvGraphicFramePr>
            <a:graphicFrameLocks noGrp="1"/>
          </p:cNvGraphicFramePr>
          <p:nvPr>
            <p:extLst>
              <p:ext uri="{D42A27DB-BD31-4B8C-83A1-F6EECF244321}">
                <p14:modId xmlns:p14="http://schemas.microsoft.com/office/powerpoint/2010/main" val="4123485209"/>
              </p:ext>
            </p:extLst>
          </p:nvPr>
        </p:nvGraphicFramePr>
        <p:xfrm>
          <a:off x="-354202" y="1447800"/>
          <a:ext cx="823912" cy="5715000"/>
        </p:xfrm>
        <a:graphic>
          <a:graphicData uri="http://schemas.openxmlformats.org/drawingml/2006/table">
            <a:tbl>
              <a:tblPr/>
              <a:tblGrid>
                <a:gridCol w="823912">
                  <a:extLst>
                    <a:ext uri="{9D8B030D-6E8A-4147-A177-3AD203B41FA5}">
                      <a16:colId xmlns:a16="http://schemas.microsoft.com/office/drawing/2014/main" val="20000"/>
                    </a:ext>
                  </a:extLst>
                </a:gridCol>
              </a:tblGrid>
              <a:tr h="1143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Comic Sans MS" pitchFamily="66" charset="0"/>
                        </a:rPr>
                        <a:t>150</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bg1"/>
                          </a:solidFill>
                          <a:effectLst/>
                          <a:latin typeface="Comic Sans MS" pitchFamily="66" charset="0"/>
                        </a:rPr>
                        <a:t>100</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bg1"/>
                          </a:solidFill>
                          <a:effectLst/>
                          <a:latin typeface="Comic Sans MS" pitchFamily="66" charset="0"/>
                        </a:rPr>
                        <a:t>50</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143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bg1"/>
                          </a:solidFill>
                          <a:effectLst/>
                          <a:latin typeface="Comic Sans MS" pitchFamily="66" charset="0"/>
                        </a:rPr>
                        <a:t>0</a:t>
                      </a: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143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Comic Sans MS" pitchFamily="66" charset="0"/>
                        </a:rPr>
                        <a:t>-50</a:t>
                      </a: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35" name="Text Box 62"/>
          <p:cNvSpPr txBox="1">
            <a:spLocks noChangeArrowheads="1"/>
          </p:cNvSpPr>
          <p:nvPr/>
        </p:nvSpPr>
        <p:spPr bwMode="auto">
          <a:xfrm>
            <a:off x="7175310" y="5181600"/>
            <a:ext cx="1447800" cy="457200"/>
          </a:xfrm>
          <a:prstGeom prst="rect">
            <a:avLst/>
          </a:prstGeom>
          <a:noFill/>
          <a:ln w="9525">
            <a:noFill/>
            <a:miter lim="800000"/>
            <a:headEnd/>
            <a:tailEnd/>
          </a:ln>
        </p:spPr>
        <p:txBody>
          <a:bodyPr>
            <a:spAutoFit/>
          </a:bodyPr>
          <a:lstStyle/>
          <a:p>
            <a:pPr fontAlgn="base">
              <a:spcBef>
                <a:spcPct val="50000"/>
              </a:spcBef>
              <a:spcAft>
                <a:spcPct val="0"/>
              </a:spcAft>
            </a:pPr>
            <a:r>
              <a:rPr lang="en-GB" sz="2400" dirty="0">
                <a:solidFill>
                  <a:srgbClr val="FFFFFF"/>
                </a:solidFill>
              </a:rPr>
              <a:t>Time/s</a:t>
            </a:r>
          </a:p>
        </p:txBody>
      </p:sp>
      <p:grpSp>
        <p:nvGrpSpPr>
          <p:cNvPr id="2" name="Group 63"/>
          <p:cNvGrpSpPr>
            <a:grpSpLocks/>
          </p:cNvGrpSpPr>
          <p:nvPr/>
        </p:nvGrpSpPr>
        <p:grpSpPr bwMode="auto">
          <a:xfrm>
            <a:off x="2374710" y="5181599"/>
            <a:ext cx="4373563" cy="1196975"/>
            <a:chOff x="1824" y="3072"/>
            <a:chExt cx="2755" cy="754"/>
          </a:xfrm>
        </p:grpSpPr>
        <p:sp>
          <p:nvSpPr>
            <p:cNvPr id="12340" name="Text Box 64"/>
            <p:cNvSpPr txBox="1">
              <a:spLocks noChangeArrowheads="1"/>
            </p:cNvSpPr>
            <p:nvPr/>
          </p:nvSpPr>
          <p:spPr bwMode="auto">
            <a:xfrm>
              <a:off x="1824" y="3303"/>
              <a:ext cx="2755" cy="523"/>
            </a:xfrm>
            <a:prstGeom prst="rect">
              <a:avLst/>
            </a:prstGeom>
            <a:solidFill>
              <a:srgbClr val="0000FF"/>
            </a:solidFill>
            <a:ln w="9525">
              <a:noFill/>
              <a:miter lim="800000"/>
              <a:headEnd/>
              <a:tailEnd/>
            </a:ln>
          </p:spPr>
          <p:txBody>
            <a:bodyPr>
              <a:spAutoFit/>
            </a:bodyPr>
            <a:lstStyle/>
            <a:p>
              <a:pPr fontAlgn="base">
                <a:spcBef>
                  <a:spcPct val="50000"/>
                </a:spcBef>
                <a:spcAft>
                  <a:spcPct val="0"/>
                </a:spcAft>
              </a:pPr>
              <a:r>
                <a:rPr lang="en-GB" sz="2400" dirty="0">
                  <a:solidFill>
                    <a:srgbClr val="FFFFFF"/>
                  </a:solidFill>
                </a:rPr>
                <a:t>This flat line demonstrates the substance is pure</a:t>
              </a:r>
            </a:p>
          </p:txBody>
        </p:sp>
        <p:sp>
          <p:nvSpPr>
            <p:cNvPr id="12341" name="AutoShape 65"/>
            <p:cNvSpPr>
              <a:spLocks noChangeArrowheads="1"/>
            </p:cNvSpPr>
            <p:nvPr/>
          </p:nvSpPr>
          <p:spPr bwMode="auto">
            <a:xfrm>
              <a:off x="2160" y="3072"/>
              <a:ext cx="288" cy="288"/>
            </a:xfrm>
            <a:prstGeom prst="upArrow">
              <a:avLst>
                <a:gd name="adj1" fmla="val 50000"/>
                <a:gd name="adj2" fmla="val 25000"/>
              </a:avLst>
            </a:prstGeom>
            <a:solidFill>
              <a:srgbClr val="0000FF"/>
            </a:solidFill>
            <a:ln w="9525">
              <a:solidFill>
                <a:srgbClr val="0000FF"/>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grpSp>
      <p:grpSp>
        <p:nvGrpSpPr>
          <p:cNvPr id="3" name="Group 66"/>
          <p:cNvGrpSpPr>
            <a:grpSpLocks/>
          </p:cNvGrpSpPr>
          <p:nvPr/>
        </p:nvGrpSpPr>
        <p:grpSpPr bwMode="auto">
          <a:xfrm>
            <a:off x="1450785" y="1814514"/>
            <a:ext cx="6029325" cy="1200151"/>
            <a:chOff x="1242" y="951"/>
            <a:chExt cx="3798" cy="756"/>
          </a:xfrm>
        </p:grpSpPr>
        <p:sp>
          <p:nvSpPr>
            <p:cNvPr id="12338" name="Text Box 67"/>
            <p:cNvSpPr txBox="1">
              <a:spLocks noChangeArrowheads="1"/>
            </p:cNvSpPr>
            <p:nvPr/>
          </p:nvSpPr>
          <p:spPr bwMode="auto">
            <a:xfrm>
              <a:off x="1242" y="951"/>
              <a:ext cx="2755" cy="756"/>
            </a:xfrm>
            <a:prstGeom prst="rect">
              <a:avLst/>
            </a:prstGeom>
            <a:solidFill>
              <a:srgbClr val="339966"/>
            </a:solidFill>
            <a:ln w="9525">
              <a:noFill/>
              <a:miter lim="800000"/>
              <a:headEnd/>
              <a:tailEnd/>
            </a:ln>
          </p:spPr>
          <p:txBody>
            <a:bodyPr>
              <a:spAutoFit/>
            </a:bodyPr>
            <a:lstStyle/>
            <a:p>
              <a:pPr fontAlgn="base">
                <a:spcBef>
                  <a:spcPct val="50000"/>
                </a:spcBef>
                <a:spcAft>
                  <a:spcPct val="0"/>
                </a:spcAft>
              </a:pPr>
              <a:r>
                <a:rPr lang="en-GB" sz="2400" dirty="0">
                  <a:solidFill>
                    <a:srgbClr val="FFFFFF"/>
                  </a:solidFill>
                </a:rPr>
                <a:t>Energy added at phase change goes into breaking </a:t>
              </a:r>
              <a:r>
                <a:rPr lang="en-GB" sz="2400" dirty="0" err="1">
                  <a:solidFill>
                    <a:srgbClr val="FFFFFF"/>
                  </a:solidFill>
                </a:rPr>
                <a:t>interparticle</a:t>
              </a:r>
              <a:r>
                <a:rPr lang="en-GB" sz="2400" dirty="0">
                  <a:solidFill>
                    <a:srgbClr val="FFFFFF"/>
                  </a:solidFill>
                </a:rPr>
                <a:t> forces NOT raising temperature</a:t>
              </a:r>
            </a:p>
          </p:txBody>
        </p:sp>
        <p:sp>
          <p:nvSpPr>
            <p:cNvPr id="12339" name="AutoShape 68"/>
            <p:cNvSpPr>
              <a:spLocks noChangeArrowheads="1"/>
            </p:cNvSpPr>
            <p:nvPr/>
          </p:nvSpPr>
          <p:spPr bwMode="auto">
            <a:xfrm rot="5400000">
              <a:off x="4288" y="688"/>
              <a:ext cx="461" cy="1043"/>
            </a:xfrm>
            <a:custGeom>
              <a:avLst/>
              <a:gdLst>
                <a:gd name="T0" fmla="*/ 7 w 21600"/>
                <a:gd name="T1" fmla="*/ 0 h 21600"/>
                <a:gd name="T2" fmla="*/ 7 w 21600"/>
                <a:gd name="T3" fmla="*/ 28 h 21600"/>
                <a:gd name="T4" fmla="*/ 1 w 21600"/>
                <a:gd name="T5" fmla="*/ 50 h 21600"/>
                <a:gd name="T6" fmla="*/ 10 w 21600"/>
                <a:gd name="T7" fmla="*/ 14 h 21600"/>
                <a:gd name="T8" fmla="*/ 17694720 60000 65536"/>
                <a:gd name="T9" fmla="*/ 5898240 60000 65536"/>
                <a:gd name="T10" fmla="*/ 5898240 60000 65536"/>
                <a:gd name="T11" fmla="*/ 0 60000 65536"/>
                <a:gd name="T12" fmla="*/ 12416 w 21600"/>
                <a:gd name="T13" fmla="*/ 4370 h 21600"/>
                <a:gd name="T14" fmla="*/ 19632 w 21600"/>
                <a:gd name="T15" fmla="*/ 7787 h 21600"/>
              </a:gdLst>
              <a:ahLst/>
              <a:cxnLst>
                <a:cxn ang="T8">
                  <a:pos x="T0" y="T1"/>
                </a:cxn>
                <a:cxn ang="T9">
                  <a:pos x="T2" y="T3"/>
                </a:cxn>
                <a:cxn ang="T10">
                  <a:pos x="T4" y="T5"/>
                </a:cxn>
                <a:cxn ang="T11">
                  <a:pos x="T6" y="T7"/>
                </a:cxn>
              </a:cxnLst>
              <a:rect l="T12" t="T13" r="T14" b="T15"/>
              <a:pathLst>
                <a:path w="21600" h="21600">
                  <a:moveTo>
                    <a:pt x="21600" y="6079"/>
                  </a:moveTo>
                  <a:lnTo>
                    <a:pt x="14571" y="0"/>
                  </a:lnTo>
                  <a:lnTo>
                    <a:pt x="14571" y="4369"/>
                  </a:lnTo>
                  <a:lnTo>
                    <a:pt x="12427" y="4369"/>
                  </a:lnTo>
                  <a:cubicBezTo>
                    <a:pt x="5564" y="4369"/>
                    <a:pt x="0" y="7856"/>
                    <a:pt x="0" y="12158"/>
                  </a:cubicBezTo>
                  <a:lnTo>
                    <a:pt x="0" y="21600"/>
                  </a:lnTo>
                  <a:lnTo>
                    <a:pt x="3496" y="21600"/>
                  </a:lnTo>
                  <a:lnTo>
                    <a:pt x="3496" y="12158"/>
                  </a:lnTo>
                  <a:cubicBezTo>
                    <a:pt x="3496" y="9745"/>
                    <a:pt x="7495" y="7789"/>
                    <a:pt x="12427" y="7789"/>
                  </a:cubicBezTo>
                  <a:lnTo>
                    <a:pt x="14571" y="7789"/>
                  </a:lnTo>
                  <a:lnTo>
                    <a:pt x="14571" y="12158"/>
                  </a:lnTo>
                  <a:close/>
                </a:path>
              </a:pathLst>
            </a:custGeom>
            <a:solidFill>
              <a:srgbClr val="339966"/>
            </a:solidFill>
            <a:ln w="9525">
              <a:solidFill>
                <a:srgbClr val="339966"/>
              </a:solidFill>
              <a:miter lim="800000"/>
              <a:headEnd/>
              <a:tailEnd/>
            </a:ln>
          </p:spPr>
          <p:txBody>
            <a:bodyPr wrap="none" anchor="ctr"/>
            <a:lstStyle/>
            <a:p>
              <a:pPr fontAlgn="base">
                <a:spcBef>
                  <a:spcPct val="0"/>
                </a:spcBef>
                <a:spcAft>
                  <a:spcPct val="0"/>
                </a:spcAft>
              </a:pPr>
              <a:endParaRPr lang="en-US" sz="2400">
                <a:solidFill>
                  <a:srgbClr val="FFFFFF"/>
                </a:solidFill>
              </a:endParaRPr>
            </a:p>
          </p:txBody>
        </p:sp>
      </p:grpSp>
    </p:spTree>
    <p:extLst>
      <p:ext uri="{BB962C8B-B14F-4D97-AF65-F5344CB8AC3E}">
        <p14:creationId xmlns:p14="http://schemas.microsoft.com/office/powerpoint/2010/main" val="375039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04800" y="838200"/>
            <a:ext cx="8351921" cy="5181600"/>
          </a:xfrm>
          <a:prstGeom prst="rect">
            <a:avLst/>
          </a:prstGeom>
          <a:noFill/>
          <a:ln w="9525">
            <a:noFill/>
            <a:miter lim="800000"/>
            <a:headEnd/>
            <a:tailEnd/>
          </a:ln>
        </p:spPr>
      </p:pic>
    </p:spTree>
    <p:extLst>
      <p:ext uri="{BB962C8B-B14F-4D97-AF65-F5344CB8AC3E}">
        <p14:creationId xmlns:p14="http://schemas.microsoft.com/office/powerpoint/2010/main" val="155455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multiple proportions</a:t>
            </a:r>
            <a:endParaRPr lang="en-AU" dirty="0"/>
          </a:p>
        </p:txBody>
      </p:sp>
      <p:sp>
        <p:nvSpPr>
          <p:cNvPr id="3" name="Content Placeholder 2"/>
          <p:cNvSpPr>
            <a:spLocks noGrp="1"/>
          </p:cNvSpPr>
          <p:nvPr>
            <p:ph idx="1"/>
          </p:nvPr>
        </p:nvSpPr>
        <p:spPr>
          <a:xfrm>
            <a:off x="2743200" y="1600200"/>
            <a:ext cx="5943600" cy="4525963"/>
          </a:xfrm>
        </p:spPr>
        <p:txBody>
          <a:bodyPr>
            <a:normAutofit fontScale="77500" lnSpcReduction="20000"/>
          </a:bodyPr>
          <a:lstStyle/>
          <a:p>
            <a:r>
              <a:rPr lang="en-US" b="1" dirty="0"/>
              <a:t>‘If two elements form more than one compound between them, then the ratios of the masses of the second element which combine with a fixed mass of the first element will be ratios of small whole numbers’ </a:t>
            </a:r>
            <a:r>
              <a:rPr lang="en-US" dirty="0" err="1"/>
              <a:t>eg</a:t>
            </a:r>
            <a:r>
              <a:rPr lang="en-US" dirty="0"/>
              <a:t>. CO and CO</a:t>
            </a:r>
            <a:r>
              <a:rPr lang="en-US" baseline="-25000" dirty="0"/>
              <a:t>2</a:t>
            </a:r>
          </a:p>
          <a:p>
            <a:endParaRPr lang="en-US" b="1" dirty="0"/>
          </a:p>
          <a:p>
            <a:r>
              <a:rPr lang="en-US" dirty="0"/>
              <a:t>John Dalton, English chemist </a:t>
            </a:r>
          </a:p>
          <a:p>
            <a:r>
              <a:rPr lang="en-US" dirty="0"/>
              <a:t>An improvement built upon Proust’s law of definite proportions and Lavoisier’s law of conservation of mass. These three laws then then form the basis for chemical formulae, names, and stoichiometry!</a:t>
            </a:r>
            <a:endParaRPr lang="en-AU" dirty="0"/>
          </a:p>
        </p:txBody>
      </p:sp>
      <p:pic>
        <p:nvPicPr>
          <p:cNvPr id="5" name="Picture 4"/>
          <p:cNvPicPr>
            <a:picLocks noChangeAspect="1"/>
          </p:cNvPicPr>
          <p:nvPr/>
        </p:nvPicPr>
        <p:blipFill>
          <a:blip r:embed="rId3"/>
          <a:stretch>
            <a:fillRect/>
          </a:stretch>
        </p:blipFill>
        <p:spPr>
          <a:xfrm>
            <a:off x="228600" y="1400578"/>
            <a:ext cx="2286000" cy="2819400"/>
          </a:xfrm>
          <a:prstGeom prst="rect">
            <a:avLst/>
          </a:prstGeom>
        </p:spPr>
      </p:pic>
    </p:spTree>
    <p:extLst>
      <p:ext uri="{BB962C8B-B14F-4D97-AF65-F5344CB8AC3E}">
        <p14:creationId xmlns:p14="http://schemas.microsoft.com/office/powerpoint/2010/main" val="320792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1"/>
                </a:solidFill>
              </a:rPr>
              <a:t>Experimental evidence for stoichiometry:</a:t>
            </a:r>
            <a:endParaRPr lang="en-AU" sz="4000" dirty="0">
              <a:solidFill>
                <a:schemeClr val="tx1"/>
              </a:solidFill>
            </a:endParaRP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71334" y="1424462"/>
            <a:ext cx="8801331" cy="3962400"/>
          </a:xfrm>
          <a:prstGeom prst="rect">
            <a:avLst/>
          </a:prstGeom>
        </p:spPr>
      </p:pic>
    </p:spTree>
    <p:extLst>
      <p:ext uri="{BB962C8B-B14F-4D97-AF65-F5344CB8AC3E}">
        <p14:creationId xmlns:p14="http://schemas.microsoft.com/office/powerpoint/2010/main" val="64331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90" y="0"/>
            <a:ext cx="8229600" cy="838200"/>
          </a:xfrm>
        </p:spPr>
        <p:txBody>
          <a:bodyPr/>
          <a:lstStyle/>
          <a:p>
            <a:r>
              <a:rPr lang="en-US" dirty="0"/>
              <a:t>Polyatomic ions</a:t>
            </a:r>
            <a:endParaRPr lang="en-AU" dirty="0"/>
          </a:p>
        </p:txBody>
      </p:sp>
      <p:sp>
        <p:nvSpPr>
          <p:cNvPr id="3" name="Content Placeholder 2"/>
          <p:cNvSpPr>
            <a:spLocks noGrp="1"/>
          </p:cNvSpPr>
          <p:nvPr>
            <p:ph idx="1"/>
          </p:nvPr>
        </p:nvSpPr>
        <p:spPr>
          <a:xfrm>
            <a:off x="152400" y="838200"/>
            <a:ext cx="8534400" cy="5287963"/>
          </a:xfrm>
        </p:spPr>
        <p:txBody>
          <a:bodyPr/>
          <a:lstStyle/>
          <a:p>
            <a:pPr marL="0" indent="0">
              <a:buNone/>
            </a:pPr>
            <a:r>
              <a:rPr lang="en-US" b="1" dirty="0"/>
              <a:t>Ions</a:t>
            </a:r>
            <a:r>
              <a:rPr lang="en-US" dirty="0"/>
              <a:t> are atoms with a positive (</a:t>
            </a:r>
            <a:r>
              <a:rPr lang="en-US" b="1" dirty="0" err="1"/>
              <a:t>cations</a:t>
            </a:r>
            <a:r>
              <a:rPr lang="en-US" dirty="0"/>
              <a:t>) or negative (</a:t>
            </a:r>
            <a:r>
              <a:rPr lang="en-US" b="1" dirty="0"/>
              <a:t>anions</a:t>
            </a:r>
            <a:r>
              <a:rPr lang="en-US" dirty="0"/>
              <a:t>) charge. </a:t>
            </a:r>
            <a:r>
              <a:rPr lang="en-AU" dirty="0"/>
              <a:t>Polyatomic ions are covalent molecules with a charge that act as a unit in ionic compounds.</a:t>
            </a:r>
          </a:p>
          <a:p>
            <a:pPr marL="0" indent="0">
              <a:buNone/>
            </a:pPr>
            <a:endParaRPr lang="en-US" dirty="0"/>
          </a:p>
          <a:p>
            <a:pPr marL="0" indent="0">
              <a:buNone/>
            </a:pPr>
            <a:r>
              <a:rPr lang="en-US" dirty="0"/>
              <a:t>These must be memorized! (list on next slide)</a:t>
            </a:r>
          </a:p>
          <a:p>
            <a:pPr marL="0" indent="0">
              <a:buNone/>
            </a:pPr>
            <a:r>
              <a:rPr lang="en-US" dirty="0"/>
              <a:t>(You will learn how to work these out soon).</a:t>
            </a:r>
          </a:p>
        </p:txBody>
      </p:sp>
    </p:spTree>
    <p:extLst>
      <p:ext uri="{BB962C8B-B14F-4D97-AF65-F5344CB8AC3E}">
        <p14:creationId xmlns:p14="http://schemas.microsoft.com/office/powerpoint/2010/main" val="122617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a:t>Polyatomic ions – the list</a:t>
            </a:r>
            <a:endParaRPr lang="en-AU" dirty="0"/>
          </a:p>
        </p:txBody>
      </p:sp>
      <p:sp>
        <p:nvSpPr>
          <p:cNvPr id="3" name="Content Placeholder 2"/>
          <p:cNvSpPr>
            <a:spLocks noGrp="1"/>
          </p:cNvSpPr>
          <p:nvPr>
            <p:ph idx="1"/>
          </p:nvPr>
        </p:nvSpPr>
        <p:spPr>
          <a:xfrm>
            <a:off x="304800" y="1178256"/>
            <a:ext cx="3124200" cy="5135563"/>
          </a:xfrm>
        </p:spPr>
        <p:txBody>
          <a:bodyPr>
            <a:normAutofit lnSpcReduction="10000"/>
          </a:bodyPr>
          <a:lstStyle/>
          <a:p>
            <a:pPr marL="0" indent="0">
              <a:buNone/>
            </a:pPr>
            <a:r>
              <a:rPr lang="en-US" b="1" dirty="0"/>
              <a:t>Ammonium NH</a:t>
            </a:r>
            <a:r>
              <a:rPr lang="en-US" b="1" baseline="-25000" dirty="0"/>
              <a:t>4</a:t>
            </a:r>
            <a:r>
              <a:rPr lang="en-US" b="1" baseline="30000" dirty="0"/>
              <a:t>+</a:t>
            </a:r>
          </a:p>
          <a:p>
            <a:pPr marL="0" indent="0">
              <a:buNone/>
            </a:pPr>
            <a:r>
              <a:rPr lang="en-US" b="1" dirty="0"/>
              <a:t>Carbonate CO</a:t>
            </a:r>
            <a:r>
              <a:rPr lang="en-US" b="1" baseline="-25000" dirty="0"/>
              <a:t>3</a:t>
            </a:r>
            <a:r>
              <a:rPr lang="en-US" b="1" baseline="30000" dirty="0"/>
              <a:t>2-</a:t>
            </a:r>
          </a:p>
          <a:p>
            <a:pPr marL="0" indent="0">
              <a:buNone/>
            </a:pPr>
            <a:r>
              <a:rPr lang="en-US" b="1" dirty="0"/>
              <a:t>Hydroxide OH</a:t>
            </a:r>
            <a:r>
              <a:rPr lang="en-US" b="1" baseline="30000" dirty="0"/>
              <a:t>-</a:t>
            </a:r>
          </a:p>
          <a:p>
            <a:pPr marL="0" indent="0">
              <a:buNone/>
            </a:pPr>
            <a:r>
              <a:rPr lang="en-US" dirty="0"/>
              <a:t>Nitrite NO</a:t>
            </a:r>
            <a:r>
              <a:rPr lang="en-US" baseline="-25000" dirty="0"/>
              <a:t>2</a:t>
            </a:r>
            <a:r>
              <a:rPr lang="en-US" baseline="30000" dirty="0"/>
              <a:t>-</a:t>
            </a:r>
          </a:p>
          <a:p>
            <a:pPr marL="0" indent="0">
              <a:buNone/>
            </a:pPr>
            <a:r>
              <a:rPr lang="en-US" b="1" dirty="0"/>
              <a:t>Nitrate NO</a:t>
            </a:r>
            <a:r>
              <a:rPr lang="en-US" b="1" baseline="-25000" dirty="0"/>
              <a:t>3</a:t>
            </a:r>
            <a:r>
              <a:rPr lang="en-US" b="1" baseline="30000" dirty="0"/>
              <a:t>-</a:t>
            </a:r>
          </a:p>
          <a:p>
            <a:pPr marL="0" indent="0">
              <a:buNone/>
            </a:pPr>
            <a:r>
              <a:rPr lang="en-US" dirty="0" err="1"/>
              <a:t>Sulphite</a:t>
            </a:r>
            <a:r>
              <a:rPr lang="en-US" dirty="0"/>
              <a:t> SO</a:t>
            </a:r>
            <a:r>
              <a:rPr lang="en-US" baseline="-25000" dirty="0"/>
              <a:t>3</a:t>
            </a:r>
            <a:r>
              <a:rPr lang="en-US" baseline="30000" dirty="0"/>
              <a:t>2-</a:t>
            </a:r>
          </a:p>
          <a:p>
            <a:pPr marL="0" indent="0">
              <a:buNone/>
            </a:pPr>
            <a:r>
              <a:rPr lang="en-US" b="1" dirty="0" err="1"/>
              <a:t>Sulphate</a:t>
            </a:r>
            <a:r>
              <a:rPr lang="en-US" b="1" dirty="0"/>
              <a:t> SO</a:t>
            </a:r>
            <a:r>
              <a:rPr lang="en-US" b="1" baseline="-25000" dirty="0"/>
              <a:t>4</a:t>
            </a:r>
            <a:r>
              <a:rPr lang="en-US" b="1" baseline="30000" dirty="0"/>
              <a:t>2-</a:t>
            </a:r>
          </a:p>
          <a:p>
            <a:pPr marL="0" indent="0">
              <a:buNone/>
            </a:pPr>
            <a:r>
              <a:rPr lang="en-US" dirty="0" err="1"/>
              <a:t>Phosphite</a:t>
            </a:r>
            <a:r>
              <a:rPr lang="en-US" dirty="0"/>
              <a:t> PO</a:t>
            </a:r>
            <a:r>
              <a:rPr lang="en-US" baseline="-25000" dirty="0"/>
              <a:t>3</a:t>
            </a:r>
            <a:r>
              <a:rPr lang="en-US" baseline="30000" dirty="0"/>
              <a:t>3-</a:t>
            </a:r>
          </a:p>
          <a:p>
            <a:pPr marL="0" indent="0">
              <a:buNone/>
            </a:pPr>
            <a:r>
              <a:rPr lang="en-US" b="1" dirty="0"/>
              <a:t>Phosphate PO</a:t>
            </a:r>
            <a:r>
              <a:rPr lang="en-US" b="1" baseline="-25000" dirty="0"/>
              <a:t>4</a:t>
            </a:r>
            <a:r>
              <a:rPr lang="en-US" b="1" baseline="30000" dirty="0"/>
              <a:t>3-</a:t>
            </a:r>
          </a:p>
          <a:p>
            <a:pPr marL="0" indent="0">
              <a:buNone/>
            </a:pPr>
            <a:endParaRPr lang="en-US" dirty="0"/>
          </a:p>
          <a:p>
            <a:pPr marL="0" indent="0">
              <a:buNone/>
            </a:pPr>
            <a:endParaRPr lang="en-AU" dirty="0"/>
          </a:p>
        </p:txBody>
      </p:sp>
      <p:sp>
        <p:nvSpPr>
          <p:cNvPr id="6" name="Content Placeholder 2"/>
          <p:cNvSpPr txBox="1">
            <a:spLocks/>
          </p:cNvSpPr>
          <p:nvPr/>
        </p:nvSpPr>
        <p:spPr>
          <a:xfrm>
            <a:off x="4572000" y="1143000"/>
            <a:ext cx="4876800" cy="51355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a:p>
            <a:pPr marL="0" indent="0">
              <a:buNone/>
            </a:pPr>
            <a:r>
              <a:rPr lang="en-US" dirty="0"/>
              <a:t>Nitrous acid HNO</a:t>
            </a:r>
            <a:r>
              <a:rPr lang="en-US" baseline="-25000" dirty="0"/>
              <a:t>2</a:t>
            </a:r>
          </a:p>
          <a:p>
            <a:pPr marL="0" indent="0">
              <a:buNone/>
            </a:pPr>
            <a:r>
              <a:rPr lang="en-US" b="1" dirty="0"/>
              <a:t>Nitric acid HNO</a:t>
            </a:r>
            <a:r>
              <a:rPr lang="en-US" b="1" baseline="-25000" dirty="0"/>
              <a:t>3</a:t>
            </a:r>
          </a:p>
          <a:p>
            <a:pPr marL="0" indent="0">
              <a:buNone/>
            </a:pPr>
            <a:r>
              <a:rPr lang="en-US" dirty="0" err="1"/>
              <a:t>Sulphurous</a:t>
            </a:r>
            <a:r>
              <a:rPr lang="en-US" dirty="0"/>
              <a:t> acid H</a:t>
            </a:r>
            <a:r>
              <a:rPr lang="en-US" baseline="-25000" dirty="0"/>
              <a:t>2</a:t>
            </a:r>
            <a:r>
              <a:rPr lang="en-US" dirty="0"/>
              <a:t>SO</a:t>
            </a:r>
            <a:r>
              <a:rPr lang="en-US" baseline="-25000" dirty="0"/>
              <a:t>3</a:t>
            </a:r>
          </a:p>
          <a:p>
            <a:pPr marL="0" indent="0">
              <a:buNone/>
            </a:pPr>
            <a:r>
              <a:rPr lang="en-US" b="1" dirty="0" err="1"/>
              <a:t>Sulphuric</a:t>
            </a:r>
            <a:r>
              <a:rPr lang="en-US" b="1" dirty="0"/>
              <a:t> acid H</a:t>
            </a:r>
            <a:r>
              <a:rPr lang="en-US" b="1" baseline="-25000" dirty="0"/>
              <a:t>2</a:t>
            </a:r>
            <a:r>
              <a:rPr lang="en-US" b="1" dirty="0"/>
              <a:t>SO</a:t>
            </a:r>
            <a:r>
              <a:rPr lang="en-US" b="1" baseline="-25000" dirty="0"/>
              <a:t>4</a:t>
            </a:r>
          </a:p>
          <a:p>
            <a:pPr marL="0" indent="0">
              <a:buNone/>
            </a:pPr>
            <a:r>
              <a:rPr lang="en-US" dirty="0"/>
              <a:t>Phosphorous acid H</a:t>
            </a:r>
            <a:r>
              <a:rPr lang="en-US" baseline="-25000" dirty="0"/>
              <a:t>3</a:t>
            </a:r>
            <a:r>
              <a:rPr lang="en-US" dirty="0"/>
              <a:t>PO</a:t>
            </a:r>
            <a:r>
              <a:rPr lang="en-US" baseline="-25000" dirty="0"/>
              <a:t>3</a:t>
            </a:r>
          </a:p>
          <a:p>
            <a:pPr marL="0" indent="0">
              <a:buFont typeface="Arial" pitchFamily="34" charset="0"/>
              <a:buNone/>
            </a:pPr>
            <a:r>
              <a:rPr lang="en-US" b="1" dirty="0"/>
              <a:t>Phosphoric acid H</a:t>
            </a:r>
            <a:r>
              <a:rPr lang="en-US" b="1" baseline="-25000" dirty="0"/>
              <a:t>3</a:t>
            </a:r>
            <a:r>
              <a:rPr lang="en-US" b="1" dirty="0"/>
              <a:t>PO</a:t>
            </a:r>
            <a:r>
              <a:rPr lang="en-US" b="1" baseline="-25000" dirty="0"/>
              <a:t>4</a:t>
            </a:r>
          </a:p>
          <a:p>
            <a:pPr marL="0" indent="0">
              <a:buFont typeface="Arial" pitchFamily="34" charset="0"/>
              <a:buNone/>
            </a:pPr>
            <a:endParaRPr lang="en-US" dirty="0"/>
          </a:p>
          <a:p>
            <a:pPr marL="0" indent="0">
              <a:buFont typeface="Arial" pitchFamily="34" charset="0"/>
              <a:buNone/>
            </a:pPr>
            <a:endParaRPr lang="en-AU" dirty="0"/>
          </a:p>
        </p:txBody>
      </p:sp>
      <p:sp>
        <p:nvSpPr>
          <p:cNvPr id="4" name="Right Arrow 3"/>
          <p:cNvSpPr/>
          <p:nvPr/>
        </p:nvSpPr>
        <p:spPr>
          <a:xfrm>
            <a:off x="3619500" y="4038600"/>
            <a:ext cx="381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5749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covalent compounds</a:t>
            </a:r>
            <a:endParaRPr lang="en-AU" dirty="0"/>
          </a:p>
        </p:txBody>
      </p:sp>
      <p:sp>
        <p:nvSpPr>
          <p:cNvPr id="3" name="Content Placeholder 2"/>
          <p:cNvSpPr>
            <a:spLocks noGrp="1"/>
          </p:cNvSpPr>
          <p:nvPr>
            <p:ph idx="1"/>
          </p:nvPr>
        </p:nvSpPr>
        <p:spPr>
          <a:xfrm>
            <a:off x="457200" y="2362200"/>
            <a:ext cx="8229600" cy="3763963"/>
          </a:xfrm>
        </p:spPr>
        <p:txBody>
          <a:bodyPr>
            <a:normAutofit fontScale="92500" lnSpcReduction="20000"/>
          </a:bodyPr>
          <a:lstStyle/>
          <a:p>
            <a:pPr marL="0" indent="0">
              <a:buNone/>
            </a:pPr>
            <a:r>
              <a:rPr lang="en-AU" b="1" dirty="0"/>
              <a:t>Covalent compounds </a:t>
            </a:r>
            <a:r>
              <a:rPr lang="en-AU" dirty="0"/>
              <a:t>are formed by sharing electrons. To name these compounds you must add prefixes to show how many atoms are in the formula. You know it is covalent because it will be a </a:t>
            </a:r>
            <a:r>
              <a:rPr lang="en-AU" b="1" dirty="0"/>
              <a:t>non-metal</a:t>
            </a:r>
            <a:r>
              <a:rPr lang="en-AU" dirty="0"/>
              <a:t> combined with a </a:t>
            </a:r>
            <a:r>
              <a:rPr lang="en-AU" b="1" dirty="0"/>
              <a:t>non-metal</a:t>
            </a:r>
            <a:r>
              <a:rPr lang="en-AU" dirty="0"/>
              <a:t>. </a:t>
            </a:r>
          </a:p>
          <a:p>
            <a:pPr marL="0" indent="0">
              <a:buNone/>
            </a:pPr>
            <a:endParaRPr lang="en-US" dirty="0"/>
          </a:p>
          <a:p>
            <a:pPr marL="0" indent="0">
              <a:buNone/>
            </a:pPr>
            <a:r>
              <a:rPr lang="en-AU" sz="3000" dirty="0"/>
              <a:t>Add prefixes to all atoms, but omit mono- for the first element. Add –ide to the last element. </a:t>
            </a:r>
          </a:p>
          <a:p>
            <a:pPr marL="0" indent="0">
              <a:buNone/>
            </a:pPr>
            <a:r>
              <a:rPr lang="en-AU" sz="3000" dirty="0" err="1"/>
              <a:t>Eg</a:t>
            </a:r>
            <a:r>
              <a:rPr lang="en-AU" sz="3000" dirty="0"/>
              <a:t>.   CO = carbon + oxygen = carbon monoxide </a:t>
            </a:r>
          </a:p>
        </p:txBody>
      </p:sp>
      <p:pic>
        <p:nvPicPr>
          <p:cNvPr id="5" name="Picture 4"/>
          <p:cNvPicPr>
            <a:picLocks noChangeAspect="1"/>
          </p:cNvPicPr>
          <p:nvPr/>
        </p:nvPicPr>
        <p:blipFill>
          <a:blip r:embed="rId2"/>
          <a:stretch>
            <a:fillRect/>
          </a:stretch>
        </p:blipFill>
        <p:spPr>
          <a:xfrm>
            <a:off x="152401" y="1219200"/>
            <a:ext cx="8786884" cy="996647"/>
          </a:xfrm>
          <a:prstGeom prst="rect">
            <a:avLst/>
          </a:prstGeom>
        </p:spPr>
      </p:pic>
    </p:spTree>
    <p:extLst>
      <p:ext uri="{BB962C8B-B14F-4D97-AF65-F5344CB8AC3E}">
        <p14:creationId xmlns:p14="http://schemas.microsoft.com/office/powerpoint/2010/main" val="160303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ionic compounds</a:t>
            </a:r>
            <a:endParaRPr lang="en-AU" dirty="0"/>
          </a:p>
        </p:txBody>
      </p:sp>
      <p:sp>
        <p:nvSpPr>
          <p:cNvPr id="3" name="Content Placeholder 2"/>
          <p:cNvSpPr>
            <a:spLocks noGrp="1"/>
          </p:cNvSpPr>
          <p:nvPr>
            <p:ph idx="1"/>
          </p:nvPr>
        </p:nvSpPr>
        <p:spPr>
          <a:xfrm>
            <a:off x="152400" y="1417638"/>
            <a:ext cx="8839200" cy="5211762"/>
          </a:xfrm>
        </p:spPr>
        <p:txBody>
          <a:bodyPr>
            <a:normAutofit/>
          </a:bodyPr>
          <a:lstStyle/>
          <a:p>
            <a:pPr marL="0" indent="0">
              <a:buNone/>
            </a:pPr>
            <a:r>
              <a:rPr lang="en-AU" b="1" dirty="0"/>
              <a:t>Ionic compounds </a:t>
            </a:r>
            <a:r>
              <a:rPr lang="en-AU" dirty="0"/>
              <a:t>are formed from the attraction of positive ions (</a:t>
            </a:r>
            <a:r>
              <a:rPr lang="en-AU" dirty="0" err="1"/>
              <a:t>cations</a:t>
            </a:r>
            <a:r>
              <a:rPr lang="en-AU" dirty="0"/>
              <a:t>) and negative ions (anions). To name these compounds, find the charges and balance the charges. You know it is ionic because it will be </a:t>
            </a:r>
            <a:r>
              <a:rPr lang="en-AU" b="1" dirty="0"/>
              <a:t>metal</a:t>
            </a:r>
            <a:r>
              <a:rPr lang="en-AU" dirty="0"/>
              <a:t> combined with a </a:t>
            </a:r>
            <a:r>
              <a:rPr lang="en-AU" b="1" dirty="0"/>
              <a:t>non-metal. </a:t>
            </a:r>
          </a:p>
          <a:p>
            <a:pPr marL="0" indent="0">
              <a:buNone/>
            </a:pPr>
            <a:r>
              <a:rPr lang="en-AU" dirty="0"/>
              <a:t> </a:t>
            </a:r>
          </a:p>
          <a:p>
            <a:pPr marL="0" indent="0">
              <a:buNone/>
            </a:pPr>
            <a:r>
              <a:rPr lang="en-AU" sz="2800" dirty="0"/>
              <a:t>The </a:t>
            </a:r>
            <a:r>
              <a:rPr lang="en-AU" sz="2800" dirty="0" err="1"/>
              <a:t>cation</a:t>
            </a:r>
            <a:r>
              <a:rPr lang="en-AU" sz="2800" dirty="0"/>
              <a:t> comes first the anion comes second.   </a:t>
            </a:r>
          </a:p>
          <a:p>
            <a:pPr marL="0" indent="0">
              <a:buNone/>
            </a:pPr>
            <a:r>
              <a:rPr lang="en-AU" sz="2800" dirty="0" err="1"/>
              <a:t>Eg</a:t>
            </a:r>
            <a:r>
              <a:rPr lang="en-AU" sz="2800" dirty="0"/>
              <a:t>. </a:t>
            </a:r>
            <a:r>
              <a:rPr lang="en-AU" sz="2800" dirty="0" err="1"/>
              <a:t>NaCl</a:t>
            </a:r>
            <a:r>
              <a:rPr lang="en-AU" sz="2800" dirty="0"/>
              <a:t> sodium chloride      </a:t>
            </a:r>
          </a:p>
          <a:p>
            <a:pPr marL="0" indent="0">
              <a:buNone/>
            </a:pPr>
            <a:r>
              <a:rPr lang="en-AU" sz="2800" dirty="0"/>
              <a:t>Charges are already balanced    (+1  +  -1 = 0) </a:t>
            </a:r>
          </a:p>
        </p:txBody>
      </p:sp>
    </p:spTree>
    <p:extLst>
      <p:ext uri="{BB962C8B-B14F-4D97-AF65-F5344CB8AC3E}">
        <p14:creationId xmlns:p14="http://schemas.microsoft.com/office/powerpoint/2010/main" val="94835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 Introduction to the particulate nature of matter and chemical change</a:t>
            </a:r>
          </a:p>
        </p:txBody>
      </p:sp>
      <p:sp>
        <p:nvSpPr>
          <p:cNvPr id="3" name="Content Placeholder 2"/>
          <p:cNvSpPr>
            <a:spLocks noGrp="1"/>
          </p:cNvSpPr>
          <p:nvPr>
            <p:ph idx="1"/>
          </p:nvPr>
        </p:nvSpPr>
        <p:spPr>
          <a:xfrm>
            <a:off x="457200" y="2153526"/>
            <a:ext cx="8229600" cy="4525963"/>
          </a:xfrm>
        </p:spPr>
        <p:txBody>
          <a:bodyPr>
            <a:normAutofit fontScale="92500" lnSpcReduction="20000"/>
          </a:bodyPr>
          <a:lstStyle/>
          <a:p>
            <a:pPr marL="0" indent="0">
              <a:buNone/>
            </a:pPr>
            <a:r>
              <a:rPr lang="en-US" sz="2600" dirty="0"/>
              <a:t>• Atoms of different elements combine in fixed ratios to form compounds, which have different properties from their component elements. </a:t>
            </a:r>
            <a:endParaRPr lang="en-AU" sz="2600" dirty="0"/>
          </a:p>
          <a:p>
            <a:pPr marL="0" indent="0">
              <a:buNone/>
            </a:pPr>
            <a:r>
              <a:rPr lang="en-US" sz="2600" dirty="0"/>
              <a:t>• Mixtures contain more than one element and/or compound that are not chemically bonded together and so retain their individual properties.</a:t>
            </a:r>
            <a:endParaRPr lang="en-AU" sz="2600" dirty="0"/>
          </a:p>
          <a:p>
            <a:pPr marL="0" indent="0">
              <a:buNone/>
            </a:pPr>
            <a:r>
              <a:rPr lang="en-US" sz="2600" dirty="0"/>
              <a:t>• Mixtures are either homogeneous or heterogeneous. </a:t>
            </a:r>
            <a:endParaRPr lang="en-AU" sz="2600" dirty="0"/>
          </a:p>
          <a:p>
            <a:pPr marL="0" indent="0">
              <a:buNone/>
            </a:pPr>
            <a:r>
              <a:rPr lang="en-US" sz="2600" dirty="0"/>
              <a:t>• Deduction of chemical equations when reactants and products are specified.</a:t>
            </a:r>
            <a:endParaRPr lang="en-AU" sz="2600" dirty="0"/>
          </a:p>
          <a:p>
            <a:pPr marL="0" indent="0">
              <a:buNone/>
            </a:pPr>
            <a:r>
              <a:rPr lang="en-US" sz="2600" dirty="0"/>
              <a:t>• Application of the state symbols (s), (l), (g) and (aq) in equations.</a:t>
            </a:r>
            <a:endParaRPr lang="en-AU" sz="2600" dirty="0"/>
          </a:p>
          <a:p>
            <a:pPr marL="0" indent="0">
              <a:buNone/>
            </a:pPr>
            <a:r>
              <a:rPr lang="en-US" sz="2600" dirty="0"/>
              <a:t>• Explanation of observable changes in physical properties and temperature during changes of state.</a:t>
            </a:r>
            <a:endParaRPr lang="en-AU" sz="2600" dirty="0"/>
          </a:p>
          <a:p>
            <a:pPr marL="0" indent="0">
              <a:buNone/>
            </a:pPr>
            <a:endParaRPr lang="en-AU" sz="2600" dirty="0"/>
          </a:p>
        </p:txBody>
      </p:sp>
      <p:sp>
        <p:nvSpPr>
          <p:cNvPr id="4" name="TextBox 3"/>
          <p:cNvSpPr txBox="1"/>
          <p:nvPr/>
        </p:nvSpPr>
        <p:spPr>
          <a:xfrm>
            <a:off x="3200400" y="1600200"/>
            <a:ext cx="2362200" cy="381000"/>
          </a:xfrm>
          <a:prstGeom prst="rect">
            <a:avLst/>
          </a:prstGeom>
          <a:noFill/>
        </p:spPr>
        <p:txBody>
          <a:bodyPr wrap="square" rtlCol="0">
            <a:spAutoFit/>
          </a:bodyPr>
          <a:lstStyle/>
          <a:p>
            <a:pPr algn="ctr"/>
            <a:r>
              <a:rPr lang="en-US" b="1" dirty="0"/>
              <a:t>OBJECTIVES</a:t>
            </a:r>
            <a:endParaRPr lang="en-AU"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93" y="18197"/>
            <a:ext cx="8229600" cy="792162"/>
          </a:xfrm>
        </p:spPr>
        <p:txBody>
          <a:bodyPr/>
          <a:lstStyle/>
          <a:p>
            <a:r>
              <a:rPr lang="en-US" dirty="0"/>
              <a:t>Balancing equations</a:t>
            </a:r>
            <a:endParaRPr lang="en-AU" dirty="0"/>
          </a:p>
        </p:txBody>
      </p:sp>
      <p:sp>
        <p:nvSpPr>
          <p:cNvPr id="3" name="Content Placeholder 2"/>
          <p:cNvSpPr>
            <a:spLocks noGrp="1"/>
          </p:cNvSpPr>
          <p:nvPr>
            <p:ph idx="1"/>
          </p:nvPr>
        </p:nvSpPr>
        <p:spPr>
          <a:xfrm>
            <a:off x="304800" y="810359"/>
            <a:ext cx="8229600" cy="4525963"/>
          </a:xfrm>
        </p:spPr>
        <p:txBody>
          <a:bodyPr/>
          <a:lstStyle/>
          <a:p>
            <a:pPr marL="0" indent="0">
              <a:buNone/>
            </a:pPr>
            <a:r>
              <a:rPr lang="en-US" dirty="0"/>
              <a:t>1.  Make a table to list out the elements on the left and right hand side of the equation</a:t>
            </a:r>
          </a:p>
          <a:p>
            <a:pPr marL="0" indent="0">
              <a:buNone/>
            </a:pPr>
            <a:endParaRPr lang="en-US" dirty="0"/>
          </a:p>
          <a:p>
            <a:pPr marL="0" indent="0">
              <a:buNone/>
            </a:pPr>
            <a:endParaRPr lang="en-US" dirty="0"/>
          </a:p>
          <a:p>
            <a:pPr marL="0" indent="0">
              <a:buNone/>
            </a:pPr>
            <a:endParaRPr lang="en-US" dirty="0"/>
          </a:p>
          <a:p>
            <a:pPr marL="0" indent="0">
              <a:buNone/>
            </a:pPr>
            <a:r>
              <a:rPr lang="en-US" dirty="0"/>
              <a:t>2. Begin with the most complicated compound and balance the equation for this. </a:t>
            </a:r>
            <a:endParaRPr lang="en-AU" dirty="0"/>
          </a:p>
        </p:txBody>
      </p:sp>
      <p:sp>
        <p:nvSpPr>
          <p:cNvPr id="4" name="Rectangle 3"/>
          <p:cNvSpPr/>
          <p:nvPr/>
        </p:nvSpPr>
        <p:spPr>
          <a:xfrm>
            <a:off x="457200" y="2380843"/>
            <a:ext cx="3962400" cy="461665"/>
          </a:xfrm>
          <a:prstGeom prst="rect">
            <a:avLst/>
          </a:prstGeom>
        </p:spPr>
        <p:txBody>
          <a:bodyPr wrap="square">
            <a:spAutoFit/>
          </a:bodyPr>
          <a:lstStyle/>
          <a:p>
            <a:r>
              <a:rPr lang="en-AU" sz="2400" b="1" dirty="0">
                <a:solidFill>
                  <a:srgbClr val="313638"/>
                </a:solidFill>
                <a:latin typeface="Open Sans"/>
              </a:rPr>
              <a:t>C</a:t>
            </a:r>
            <a:r>
              <a:rPr lang="en-AU" sz="2400" b="1" baseline="-25000" dirty="0">
                <a:solidFill>
                  <a:srgbClr val="313638"/>
                </a:solidFill>
                <a:latin typeface="Open Sans"/>
              </a:rPr>
              <a:t>6</a:t>
            </a:r>
            <a:r>
              <a:rPr lang="en-AU" sz="2400" b="1" dirty="0">
                <a:solidFill>
                  <a:srgbClr val="313638"/>
                </a:solidFill>
                <a:latin typeface="Open Sans"/>
              </a:rPr>
              <a:t>H</a:t>
            </a:r>
            <a:r>
              <a:rPr lang="en-AU" sz="2400" b="1" baseline="-25000" dirty="0">
                <a:solidFill>
                  <a:srgbClr val="313638"/>
                </a:solidFill>
                <a:latin typeface="Open Sans"/>
              </a:rPr>
              <a:t>14</a:t>
            </a:r>
            <a:r>
              <a:rPr lang="en-AU" sz="2400" b="1" dirty="0">
                <a:solidFill>
                  <a:srgbClr val="313638"/>
                </a:solidFill>
                <a:latin typeface="Open Sans"/>
              </a:rPr>
              <a:t> + O</a:t>
            </a:r>
            <a:r>
              <a:rPr lang="en-AU" sz="2400" b="1" baseline="-25000" dirty="0">
                <a:solidFill>
                  <a:srgbClr val="313638"/>
                </a:solidFill>
                <a:latin typeface="Open Sans"/>
              </a:rPr>
              <a:t>2</a:t>
            </a:r>
            <a:r>
              <a:rPr lang="en-AU" sz="2400" b="1" dirty="0">
                <a:solidFill>
                  <a:srgbClr val="313638"/>
                </a:solidFill>
                <a:latin typeface="Open Sans"/>
              </a:rPr>
              <a:t> </a:t>
            </a:r>
            <a:r>
              <a:rPr lang="en-AU" sz="2400" b="1" dirty="0">
                <a:solidFill>
                  <a:srgbClr val="313638"/>
                </a:solidFill>
                <a:latin typeface="Open Sans"/>
                <a:sym typeface="Wingdings" panose="05000000000000000000" pitchFamily="2" charset="2"/>
              </a:rPr>
              <a:t></a:t>
            </a:r>
            <a:r>
              <a:rPr lang="en-AU" sz="2400" b="1" dirty="0">
                <a:solidFill>
                  <a:srgbClr val="313638"/>
                </a:solidFill>
                <a:latin typeface="Open Sans"/>
              </a:rPr>
              <a:t> CO</a:t>
            </a:r>
            <a:r>
              <a:rPr lang="en-AU" sz="2400" b="1" baseline="-25000" dirty="0">
                <a:solidFill>
                  <a:srgbClr val="313638"/>
                </a:solidFill>
                <a:latin typeface="Open Sans"/>
              </a:rPr>
              <a:t>2</a:t>
            </a:r>
            <a:r>
              <a:rPr lang="en-AU" sz="2400" b="1" dirty="0">
                <a:solidFill>
                  <a:srgbClr val="313638"/>
                </a:solidFill>
                <a:latin typeface="Open Sans"/>
              </a:rPr>
              <a:t> + H</a:t>
            </a:r>
            <a:r>
              <a:rPr lang="en-AU" sz="2400" b="1" baseline="-25000" dirty="0">
                <a:solidFill>
                  <a:srgbClr val="313638"/>
                </a:solidFill>
                <a:latin typeface="Open Sans"/>
              </a:rPr>
              <a:t>2</a:t>
            </a:r>
            <a:r>
              <a:rPr lang="en-AU" sz="2400" b="1" dirty="0">
                <a:solidFill>
                  <a:srgbClr val="313638"/>
                </a:solidFill>
                <a:latin typeface="Open Sans"/>
              </a:rPr>
              <a:t>O</a:t>
            </a:r>
            <a:endParaRPr lang="en-AU" sz="2400" b="1" dirty="0"/>
          </a:p>
        </p:txBody>
      </p:sp>
      <p:graphicFrame>
        <p:nvGraphicFramePr>
          <p:cNvPr id="5" name="Table 4"/>
          <p:cNvGraphicFramePr>
            <a:graphicFrameLocks noGrp="1"/>
          </p:cNvGraphicFramePr>
          <p:nvPr>
            <p:extLst>
              <p:ext uri="{D42A27DB-BD31-4B8C-83A1-F6EECF244321}">
                <p14:modId xmlns:p14="http://schemas.microsoft.com/office/powerpoint/2010/main" val="912262492"/>
              </p:ext>
            </p:extLst>
          </p:nvPr>
        </p:nvGraphicFramePr>
        <p:xfrm>
          <a:off x="4267200" y="1910020"/>
          <a:ext cx="4063998" cy="1163320"/>
        </p:xfrm>
        <a:graphic>
          <a:graphicData uri="http://schemas.openxmlformats.org/drawingml/2006/table">
            <a:tbl>
              <a:tblPr firstRow="1" bandRow="1">
                <a:tableStyleId>{5940675A-B579-460E-94D1-54222C63F5DA}</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tblGrid>
              <a:tr h="370840">
                <a:tc gridSpan="3">
                  <a:txBody>
                    <a:bodyPr/>
                    <a:lstStyle/>
                    <a:p>
                      <a:pPr algn="ctr"/>
                      <a:r>
                        <a:rPr lang="en-US" b="1" dirty="0"/>
                        <a:t>Left</a:t>
                      </a:r>
                      <a:endParaRPr lang="en-AU" b="1" dirty="0"/>
                    </a:p>
                  </a:txBody>
                  <a:tcPr/>
                </a:tc>
                <a:tc hMerge="1">
                  <a:txBody>
                    <a:bodyPr/>
                    <a:lstStyle/>
                    <a:p>
                      <a:endParaRPr lang="en-AU" dirty="0"/>
                    </a:p>
                  </a:txBody>
                  <a:tcPr/>
                </a:tc>
                <a:tc hMerge="1">
                  <a:txBody>
                    <a:bodyPr/>
                    <a:lstStyle/>
                    <a:p>
                      <a:endParaRPr lang="en-AU" dirty="0"/>
                    </a:p>
                  </a:txBody>
                  <a:tcPr/>
                </a:tc>
                <a:tc gridSpan="3">
                  <a:txBody>
                    <a:bodyPr/>
                    <a:lstStyle/>
                    <a:p>
                      <a:pPr algn="ctr"/>
                      <a:r>
                        <a:rPr lang="en-US" b="1" dirty="0"/>
                        <a:t>Right</a:t>
                      </a:r>
                      <a:endParaRPr lang="en-AU" b="1"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extLst>
                  <a:ext uri="{0D108BD9-81ED-4DB2-BD59-A6C34878D82A}">
                    <a16:rowId xmlns:a16="http://schemas.microsoft.com/office/drawing/2014/main" val="10001"/>
                  </a:ext>
                </a:extLst>
              </a:tr>
              <a:tr h="370840">
                <a:tc>
                  <a:txBody>
                    <a:bodyPr/>
                    <a:lstStyle/>
                    <a:p>
                      <a:pPr algn="ctr"/>
                      <a:r>
                        <a:rPr lang="en-US" sz="2000" dirty="0"/>
                        <a:t>6</a:t>
                      </a:r>
                      <a:endParaRPr lang="en-AU" sz="2000" dirty="0"/>
                    </a:p>
                  </a:txBody>
                  <a:tcPr/>
                </a:tc>
                <a:tc>
                  <a:txBody>
                    <a:bodyPr/>
                    <a:lstStyle/>
                    <a:p>
                      <a:pPr algn="ctr"/>
                      <a:r>
                        <a:rPr lang="en-US" sz="2000" dirty="0"/>
                        <a:t>14</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1</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3</a:t>
                      </a:r>
                      <a:endParaRPr lang="en-AU" sz="2000"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08897879"/>
              </p:ext>
            </p:extLst>
          </p:nvPr>
        </p:nvGraphicFramePr>
        <p:xfrm>
          <a:off x="4620528" y="4790364"/>
          <a:ext cx="4063998" cy="1559560"/>
        </p:xfrm>
        <a:graphic>
          <a:graphicData uri="http://schemas.openxmlformats.org/drawingml/2006/table">
            <a:tbl>
              <a:tblPr firstRow="1" bandRow="1">
                <a:tableStyleId>{5940675A-B579-460E-94D1-54222C63F5DA}</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tblGrid>
              <a:tr h="370840">
                <a:tc gridSpan="3">
                  <a:txBody>
                    <a:bodyPr/>
                    <a:lstStyle/>
                    <a:p>
                      <a:pPr algn="ctr"/>
                      <a:r>
                        <a:rPr lang="en-US" b="1" dirty="0"/>
                        <a:t>Left</a:t>
                      </a:r>
                      <a:endParaRPr lang="en-AU" b="1" dirty="0"/>
                    </a:p>
                  </a:txBody>
                  <a:tcPr/>
                </a:tc>
                <a:tc hMerge="1">
                  <a:txBody>
                    <a:bodyPr/>
                    <a:lstStyle/>
                    <a:p>
                      <a:endParaRPr lang="en-AU" dirty="0"/>
                    </a:p>
                  </a:txBody>
                  <a:tcPr/>
                </a:tc>
                <a:tc hMerge="1">
                  <a:txBody>
                    <a:bodyPr/>
                    <a:lstStyle/>
                    <a:p>
                      <a:endParaRPr lang="en-AU" dirty="0"/>
                    </a:p>
                  </a:txBody>
                  <a:tcPr/>
                </a:tc>
                <a:tc gridSpan="3">
                  <a:txBody>
                    <a:bodyPr/>
                    <a:lstStyle/>
                    <a:p>
                      <a:pPr algn="ctr"/>
                      <a:r>
                        <a:rPr lang="en-US" b="1" dirty="0"/>
                        <a:t>Right</a:t>
                      </a:r>
                      <a:endParaRPr lang="en-AU" b="1"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extLst>
                  <a:ext uri="{0D108BD9-81ED-4DB2-BD59-A6C34878D82A}">
                    <a16:rowId xmlns:a16="http://schemas.microsoft.com/office/drawing/2014/main" val="10001"/>
                  </a:ext>
                </a:extLst>
              </a:tr>
              <a:tr h="370840">
                <a:tc>
                  <a:txBody>
                    <a:bodyPr/>
                    <a:lstStyle/>
                    <a:p>
                      <a:pPr algn="ctr"/>
                      <a:r>
                        <a:rPr lang="en-US" sz="2000" dirty="0"/>
                        <a:t>6</a:t>
                      </a:r>
                      <a:endParaRPr lang="en-AU" sz="2000" dirty="0"/>
                    </a:p>
                  </a:txBody>
                  <a:tcPr/>
                </a:tc>
                <a:tc>
                  <a:txBody>
                    <a:bodyPr/>
                    <a:lstStyle/>
                    <a:p>
                      <a:pPr algn="ctr"/>
                      <a:r>
                        <a:rPr lang="en-US" sz="2000" dirty="0"/>
                        <a:t>14</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1</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3</a:t>
                      </a:r>
                      <a:endParaRPr lang="en-AU" sz="2000" dirty="0"/>
                    </a:p>
                  </a:txBody>
                  <a:tcPr/>
                </a:tc>
                <a:extLst>
                  <a:ext uri="{0D108BD9-81ED-4DB2-BD59-A6C34878D82A}">
                    <a16:rowId xmlns:a16="http://schemas.microsoft.com/office/drawing/2014/main" val="10002"/>
                  </a:ext>
                </a:extLst>
              </a:tr>
              <a:tr h="370840">
                <a:tc>
                  <a:txBody>
                    <a:bodyPr/>
                    <a:lstStyle/>
                    <a:p>
                      <a:pPr algn="ctr"/>
                      <a:endParaRPr lang="en-AU" sz="2000" dirty="0"/>
                    </a:p>
                  </a:txBody>
                  <a:tcPr/>
                </a:tc>
                <a:tc>
                  <a:txBody>
                    <a:bodyPr/>
                    <a:lstStyle/>
                    <a:p>
                      <a:pPr algn="ctr"/>
                      <a:endParaRPr lang="en-AU" sz="2000" dirty="0"/>
                    </a:p>
                  </a:txBody>
                  <a:tcPr/>
                </a:tc>
                <a:tc>
                  <a:txBody>
                    <a:bodyPr/>
                    <a:lstStyle/>
                    <a:p>
                      <a:pPr algn="ctr"/>
                      <a:endParaRPr lang="en-AU" sz="2000" dirty="0"/>
                    </a:p>
                  </a:txBody>
                  <a:tcPr/>
                </a:tc>
                <a:tc>
                  <a:txBody>
                    <a:bodyPr/>
                    <a:lstStyle/>
                    <a:p>
                      <a:pPr algn="ctr"/>
                      <a:r>
                        <a:rPr lang="en-US" sz="2000" dirty="0">
                          <a:solidFill>
                            <a:srgbClr val="FF0000"/>
                          </a:solidFill>
                        </a:rPr>
                        <a:t>6</a:t>
                      </a:r>
                      <a:endParaRPr lang="en-AU" sz="2000" dirty="0">
                        <a:solidFill>
                          <a:srgbClr val="FF0000"/>
                        </a:solidFill>
                      </a:endParaRPr>
                    </a:p>
                  </a:txBody>
                  <a:tcPr/>
                </a:tc>
                <a:tc>
                  <a:txBody>
                    <a:bodyPr/>
                    <a:lstStyle/>
                    <a:p>
                      <a:pPr algn="ctr"/>
                      <a:endParaRPr lang="en-AU" sz="2000" dirty="0"/>
                    </a:p>
                  </a:txBody>
                  <a:tcPr/>
                </a:tc>
                <a:tc>
                  <a:txBody>
                    <a:bodyPr/>
                    <a:lstStyle/>
                    <a:p>
                      <a:pPr algn="ctr"/>
                      <a:r>
                        <a:rPr lang="en-US" sz="2000" dirty="0">
                          <a:solidFill>
                            <a:srgbClr val="FF0000"/>
                          </a:solidFill>
                        </a:rPr>
                        <a:t>13</a:t>
                      </a:r>
                      <a:endParaRPr lang="en-AU" sz="2000"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04800" y="5319262"/>
            <a:ext cx="3962400" cy="461665"/>
          </a:xfrm>
          <a:prstGeom prst="rect">
            <a:avLst/>
          </a:prstGeom>
        </p:spPr>
        <p:txBody>
          <a:bodyPr wrap="square">
            <a:spAutoFit/>
          </a:bodyPr>
          <a:lstStyle/>
          <a:p>
            <a:r>
              <a:rPr lang="en-AU" sz="2400" b="1" dirty="0">
                <a:solidFill>
                  <a:srgbClr val="313638"/>
                </a:solidFill>
                <a:latin typeface="Open Sans"/>
              </a:rPr>
              <a:t>C</a:t>
            </a:r>
            <a:r>
              <a:rPr lang="en-AU" sz="2400" b="1" baseline="-25000" dirty="0">
                <a:solidFill>
                  <a:srgbClr val="313638"/>
                </a:solidFill>
                <a:latin typeface="Open Sans"/>
              </a:rPr>
              <a:t>6</a:t>
            </a:r>
            <a:r>
              <a:rPr lang="en-AU" sz="2400" b="1" dirty="0">
                <a:solidFill>
                  <a:srgbClr val="313638"/>
                </a:solidFill>
                <a:latin typeface="Open Sans"/>
              </a:rPr>
              <a:t>H</a:t>
            </a:r>
            <a:r>
              <a:rPr lang="en-AU" sz="2400" b="1" baseline="-25000" dirty="0">
                <a:solidFill>
                  <a:srgbClr val="313638"/>
                </a:solidFill>
                <a:latin typeface="Open Sans"/>
              </a:rPr>
              <a:t>14</a:t>
            </a:r>
            <a:r>
              <a:rPr lang="en-AU" sz="2400" b="1" dirty="0">
                <a:solidFill>
                  <a:srgbClr val="313638"/>
                </a:solidFill>
                <a:latin typeface="Open Sans"/>
              </a:rPr>
              <a:t> + O</a:t>
            </a:r>
            <a:r>
              <a:rPr lang="en-AU" sz="2400" b="1" baseline="-25000" dirty="0">
                <a:solidFill>
                  <a:srgbClr val="313638"/>
                </a:solidFill>
                <a:latin typeface="Open Sans"/>
              </a:rPr>
              <a:t>2</a:t>
            </a:r>
            <a:r>
              <a:rPr lang="en-AU" sz="2400" b="1" dirty="0">
                <a:solidFill>
                  <a:srgbClr val="313638"/>
                </a:solidFill>
                <a:latin typeface="Open Sans"/>
              </a:rPr>
              <a:t> </a:t>
            </a:r>
            <a:r>
              <a:rPr lang="en-AU" sz="2400" b="1" dirty="0">
                <a:solidFill>
                  <a:srgbClr val="313638"/>
                </a:solidFill>
                <a:latin typeface="Open Sans"/>
                <a:sym typeface="Wingdings" panose="05000000000000000000" pitchFamily="2" charset="2"/>
              </a:rPr>
              <a:t></a:t>
            </a:r>
            <a:r>
              <a:rPr lang="en-AU" sz="2400" b="1" dirty="0">
                <a:solidFill>
                  <a:srgbClr val="313638"/>
                </a:solidFill>
                <a:latin typeface="Open Sans"/>
              </a:rPr>
              <a:t> </a:t>
            </a:r>
            <a:r>
              <a:rPr lang="en-AU" sz="2400" b="1" dirty="0">
                <a:solidFill>
                  <a:srgbClr val="FF0000"/>
                </a:solidFill>
                <a:latin typeface="Open Sans"/>
              </a:rPr>
              <a:t>6</a:t>
            </a:r>
            <a:r>
              <a:rPr lang="en-AU" sz="2400" b="1" dirty="0">
                <a:solidFill>
                  <a:srgbClr val="313638"/>
                </a:solidFill>
                <a:latin typeface="Open Sans"/>
              </a:rPr>
              <a:t>CO</a:t>
            </a:r>
            <a:r>
              <a:rPr lang="en-AU" sz="2400" b="1" baseline="-25000" dirty="0">
                <a:solidFill>
                  <a:srgbClr val="313638"/>
                </a:solidFill>
                <a:latin typeface="Open Sans"/>
              </a:rPr>
              <a:t>2</a:t>
            </a:r>
            <a:r>
              <a:rPr lang="en-AU" sz="2400" b="1" dirty="0">
                <a:solidFill>
                  <a:srgbClr val="313638"/>
                </a:solidFill>
                <a:latin typeface="Open Sans"/>
              </a:rPr>
              <a:t> + H</a:t>
            </a:r>
            <a:r>
              <a:rPr lang="en-AU" sz="2400" b="1" baseline="-25000" dirty="0">
                <a:solidFill>
                  <a:srgbClr val="313638"/>
                </a:solidFill>
                <a:latin typeface="Open Sans"/>
              </a:rPr>
              <a:t>2</a:t>
            </a:r>
            <a:r>
              <a:rPr lang="en-AU" sz="2400" b="1" dirty="0">
                <a:solidFill>
                  <a:srgbClr val="313638"/>
                </a:solidFill>
                <a:latin typeface="Open Sans"/>
              </a:rPr>
              <a:t>O</a:t>
            </a:r>
            <a:endParaRPr lang="en-AU" sz="2400" b="1" dirty="0"/>
          </a:p>
        </p:txBody>
      </p:sp>
    </p:spTree>
    <p:extLst>
      <p:ext uri="{BB962C8B-B14F-4D97-AF65-F5344CB8AC3E}">
        <p14:creationId xmlns:p14="http://schemas.microsoft.com/office/powerpoint/2010/main" val="56127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057" y="3124200"/>
            <a:ext cx="8229600" cy="3306763"/>
          </a:xfrm>
        </p:spPr>
        <p:txBody>
          <a:bodyPr/>
          <a:lstStyle/>
          <a:p>
            <a:pPr marL="0" indent="0">
              <a:buNone/>
            </a:pPr>
            <a:r>
              <a:rPr lang="en-US" dirty="0"/>
              <a:t>3. Finish by balancing the least complicated compound.</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2336058335"/>
              </p:ext>
            </p:extLst>
          </p:nvPr>
        </p:nvGraphicFramePr>
        <p:xfrm>
          <a:off x="4592095" y="805810"/>
          <a:ext cx="4063998" cy="1955800"/>
        </p:xfrm>
        <a:graphic>
          <a:graphicData uri="http://schemas.openxmlformats.org/drawingml/2006/table">
            <a:tbl>
              <a:tblPr firstRow="1" bandRow="1">
                <a:tableStyleId>{5940675A-B579-460E-94D1-54222C63F5DA}</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tblGrid>
              <a:tr h="370840">
                <a:tc gridSpan="3">
                  <a:txBody>
                    <a:bodyPr/>
                    <a:lstStyle/>
                    <a:p>
                      <a:pPr algn="ctr"/>
                      <a:r>
                        <a:rPr lang="en-US" b="1" dirty="0"/>
                        <a:t>Left</a:t>
                      </a:r>
                      <a:endParaRPr lang="en-AU" b="1" dirty="0"/>
                    </a:p>
                  </a:txBody>
                  <a:tcPr/>
                </a:tc>
                <a:tc hMerge="1">
                  <a:txBody>
                    <a:bodyPr/>
                    <a:lstStyle/>
                    <a:p>
                      <a:endParaRPr lang="en-AU" dirty="0"/>
                    </a:p>
                  </a:txBody>
                  <a:tcPr/>
                </a:tc>
                <a:tc hMerge="1">
                  <a:txBody>
                    <a:bodyPr/>
                    <a:lstStyle/>
                    <a:p>
                      <a:endParaRPr lang="en-AU" dirty="0"/>
                    </a:p>
                  </a:txBody>
                  <a:tcPr/>
                </a:tc>
                <a:tc gridSpan="3">
                  <a:txBody>
                    <a:bodyPr/>
                    <a:lstStyle/>
                    <a:p>
                      <a:pPr algn="ctr"/>
                      <a:r>
                        <a:rPr lang="en-US" b="1" dirty="0"/>
                        <a:t>Right</a:t>
                      </a:r>
                      <a:endParaRPr lang="en-AU" b="1"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extLst>
                  <a:ext uri="{0D108BD9-81ED-4DB2-BD59-A6C34878D82A}">
                    <a16:rowId xmlns:a16="http://schemas.microsoft.com/office/drawing/2014/main" val="10001"/>
                  </a:ext>
                </a:extLst>
              </a:tr>
              <a:tr h="370840">
                <a:tc>
                  <a:txBody>
                    <a:bodyPr/>
                    <a:lstStyle/>
                    <a:p>
                      <a:pPr algn="ctr"/>
                      <a:r>
                        <a:rPr lang="en-US" sz="2000" dirty="0"/>
                        <a:t>6</a:t>
                      </a:r>
                      <a:endParaRPr lang="en-AU" sz="2000" dirty="0"/>
                    </a:p>
                  </a:txBody>
                  <a:tcPr/>
                </a:tc>
                <a:tc>
                  <a:txBody>
                    <a:bodyPr/>
                    <a:lstStyle/>
                    <a:p>
                      <a:pPr algn="ctr"/>
                      <a:r>
                        <a:rPr lang="en-US" sz="2000" dirty="0"/>
                        <a:t>14</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1</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3</a:t>
                      </a:r>
                      <a:endParaRPr lang="en-AU" sz="2000" dirty="0"/>
                    </a:p>
                  </a:txBody>
                  <a:tcPr/>
                </a:tc>
                <a:extLst>
                  <a:ext uri="{0D108BD9-81ED-4DB2-BD59-A6C34878D82A}">
                    <a16:rowId xmlns:a16="http://schemas.microsoft.com/office/drawing/2014/main" val="10002"/>
                  </a:ext>
                </a:extLst>
              </a:tr>
              <a:tr h="370840">
                <a:tc>
                  <a:txBody>
                    <a:bodyPr/>
                    <a:lstStyle/>
                    <a:p>
                      <a:pPr algn="ctr"/>
                      <a:endParaRPr lang="en-AU" sz="2000" dirty="0"/>
                    </a:p>
                  </a:txBody>
                  <a:tcPr/>
                </a:tc>
                <a:tc>
                  <a:txBody>
                    <a:bodyPr/>
                    <a:lstStyle/>
                    <a:p>
                      <a:pPr algn="ctr"/>
                      <a:endParaRPr lang="en-AU" sz="2000" dirty="0"/>
                    </a:p>
                  </a:txBody>
                  <a:tcPr/>
                </a:tc>
                <a:tc>
                  <a:txBody>
                    <a:bodyPr/>
                    <a:lstStyle/>
                    <a:p>
                      <a:pPr algn="ctr"/>
                      <a:endParaRPr lang="en-AU" sz="2000" dirty="0"/>
                    </a:p>
                  </a:txBody>
                  <a:tcPr/>
                </a:tc>
                <a:tc>
                  <a:txBody>
                    <a:bodyPr/>
                    <a:lstStyle/>
                    <a:p>
                      <a:pPr algn="ctr"/>
                      <a:r>
                        <a:rPr lang="en-US" sz="2000" dirty="0">
                          <a:solidFill>
                            <a:srgbClr val="FF0000"/>
                          </a:solidFill>
                        </a:rPr>
                        <a:t>6</a:t>
                      </a:r>
                      <a:endParaRPr lang="en-AU" sz="2000" dirty="0">
                        <a:solidFill>
                          <a:srgbClr val="FF0000"/>
                        </a:solidFill>
                      </a:endParaRPr>
                    </a:p>
                  </a:txBody>
                  <a:tcPr/>
                </a:tc>
                <a:tc>
                  <a:txBody>
                    <a:bodyPr/>
                    <a:lstStyle/>
                    <a:p>
                      <a:pPr algn="ctr"/>
                      <a:r>
                        <a:rPr lang="en-US" sz="2000" dirty="0">
                          <a:solidFill>
                            <a:srgbClr val="00B050"/>
                          </a:solidFill>
                        </a:rPr>
                        <a:t>14</a:t>
                      </a:r>
                      <a:endParaRPr lang="en-AU" sz="2000" dirty="0">
                        <a:solidFill>
                          <a:srgbClr val="00B050"/>
                        </a:solidFill>
                      </a:endParaRPr>
                    </a:p>
                  </a:txBody>
                  <a:tcPr/>
                </a:tc>
                <a:tc>
                  <a:txBody>
                    <a:bodyPr/>
                    <a:lstStyle/>
                    <a:p>
                      <a:pPr algn="ctr"/>
                      <a:r>
                        <a:rPr lang="en-US" sz="2000" dirty="0">
                          <a:solidFill>
                            <a:srgbClr val="FF0000"/>
                          </a:solidFill>
                        </a:rPr>
                        <a:t>13</a:t>
                      </a:r>
                      <a:endParaRPr lang="en-AU" sz="2000" dirty="0">
                        <a:solidFill>
                          <a:srgbClr val="FF0000"/>
                        </a:solidFill>
                      </a:endParaRPr>
                    </a:p>
                  </a:txBody>
                  <a:tcPr/>
                </a:tc>
                <a:extLst>
                  <a:ext uri="{0D108BD9-81ED-4DB2-BD59-A6C34878D82A}">
                    <a16:rowId xmlns:a16="http://schemas.microsoft.com/office/drawing/2014/main" val="10003"/>
                  </a:ext>
                </a:extLst>
              </a:tr>
              <a:tr h="370840">
                <a:tc>
                  <a:txBody>
                    <a:bodyPr/>
                    <a:lstStyle/>
                    <a:p>
                      <a:pPr algn="ctr"/>
                      <a:endParaRPr lang="en-AU" sz="2000" dirty="0"/>
                    </a:p>
                  </a:txBody>
                  <a:tcPr/>
                </a:tc>
                <a:tc>
                  <a:txBody>
                    <a:bodyPr/>
                    <a:lstStyle/>
                    <a:p>
                      <a:pPr algn="ctr"/>
                      <a:endParaRPr lang="en-AU" sz="2000" dirty="0"/>
                    </a:p>
                  </a:txBody>
                  <a:tcPr/>
                </a:tc>
                <a:tc>
                  <a:txBody>
                    <a:bodyPr/>
                    <a:lstStyle/>
                    <a:p>
                      <a:pPr algn="ctr"/>
                      <a:endParaRPr lang="en-AU" sz="2000" dirty="0"/>
                    </a:p>
                  </a:txBody>
                  <a:tcPr/>
                </a:tc>
                <a:tc>
                  <a:txBody>
                    <a:bodyPr/>
                    <a:lstStyle/>
                    <a:p>
                      <a:pPr algn="ctr"/>
                      <a:endParaRPr lang="en-AU" sz="2000" dirty="0">
                        <a:solidFill>
                          <a:srgbClr val="FF0000"/>
                        </a:solidFill>
                      </a:endParaRPr>
                    </a:p>
                  </a:txBody>
                  <a:tcPr/>
                </a:tc>
                <a:tc>
                  <a:txBody>
                    <a:bodyPr/>
                    <a:lstStyle/>
                    <a:p>
                      <a:pPr algn="ctr"/>
                      <a:endParaRPr lang="en-AU" sz="2000" dirty="0">
                        <a:solidFill>
                          <a:srgbClr val="00B050"/>
                        </a:solidFill>
                      </a:endParaRPr>
                    </a:p>
                  </a:txBody>
                  <a:tcPr/>
                </a:tc>
                <a:tc>
                  <a:txBody>
                    <a:bodyPr/>
                    <a:lstStyle/>
                    <a:p>
                      <a:pPr algn="ctr"/>
                      <a:r>
                        <a:rPr lang="en-US" sz="2000" dirty="0">
                          <a:solidFill>
                            <a:srgbClr val="00B050"/>
                          </a:solidFill>
                        </a:rPr>
                        <a:t>19</a:t>
                      </a:r>
                      <a:endParaRPr lang="en-AU" sz="2000" dirty="0">
                        <a:solidFill>
                          <a:srgbClr val="00B050"/>
                        </a:solidFill>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228600" y="990600"/>
            <a:ext cx="4226257" cy="461665"/>
          </a:xfrm>
          <a:prstGeom prst="rect">
            <a:avLst/>
          </a:prstGeom>
        </p:spPr>
        <p:txBody>
          <a:bodyPr wrap="square">
            <a:spAutoFit/>
          </a:bodyPr>
          <a:lstStyle/>
          <a:p>
            <a:r>
              <a:rPr lang="en-AU" sz="2400" b="1" dirty="0">
                <a:solidFill>
                  <a:srgbClr val="313638"/>
                </a:solidFill>
                <a:latin typeface="Open Sans"/>
              </a:rPr>
              <a:t>C</a:t>
            </a:r>
            <a:r>
              <a:rPr lang="en-AU" sz="2400" b="1" baseline="-25000" dirty="0">
                <a:solidFill>
                  <a:srgbClr val="313638"/>
                </a:solidFill>
                <a:latin typeface="Open Sans"/>
              </a:rPr>
              <a:t>6</a:t>
            </a:r>
            <a:r>
              <a:rPr lang="en-AU" sz="2400" b="1" dirty="0">
                <a:solidFill>
                  <a:srgbClr val="313638"/>
                </a:solidFill>
                <a:latin typeface="Open Sans"/>
              </a:rPr>
              <a:t>H</a:t>
            </a:r>
            <a:r>
              <a:rPr lang="en-AU" sz="2400" b="1" baseline="-25000" dirty="0">
                <a:solidFill>
                  <a:srgbClr val="313638"/>
                </a:solidFill>
                <a:latin typeface="Open Sans"/>
              </a:rPr>
              <a:t>14</a:t>
            </a:r>
            <a:r>
              <a:rPr lang="en-AU" sz="2400" b="1" dirty="0">
                <a:solidFill>
                  <a:srgbClr val="313638"/>
                </a:solidFill>
                <a:latin typeface="Open Sans"/>
              </a:rPr>
              <a:t> + O</a:t>
            </a:r>
            <a:r>
              <a:rPr lang="en-AU" sz="2400" b="1" baseline="-25000" dirty="0">
                <a:solidFill>
                  <a:srgbClr val="313638"/>
                </a:solidFill>
                <a:latin typeface="Open Sans"/>
              </a:rPr>
              <a:t>2</a:t>
            </a:r>
            <a:r>
              <a:rPr lang="en-AU" sz="2400" b="1" dirty="0">
                <a:solidFill>
                  <a:srgbClr val="313638"/>
                </a:solidFill>
                <a:latin typeface="Open Sans"/>
              </a:rPr>
              <a:t> </a:t>
            </a:r>
            <a:r>
              <a:rPr lang="en-AU" sz="2400" b="1" dirty="0">
                <a:solidFill>
                  <a:srgbClr val="313638"/>
                </a:solidFill>
                <a:latin typeface="Open Sans"/>
                <a:sym typeface="Wingdings" panose="05000000000000000000" pitchFamily="2" charset="2"/>
              </a:rPr>
              <a:t></a:t>
            </a:r>
            <a:r>
              <a:rPr lang="en-AU" sz="2400" b="1" dirty="0">
                <a:solidFill>
                  <a:srgbClr val="313638"/>
                </a:solidFill>
                <a:latin typeface="Open Sans"/>
              </a:rPr>
              <a:t> </a:t>
            </a:r>
            <a:r>
              <a:rPr lang="en-AU" sz="2400" b="1" dirty="0">
                <a:solidFill>
                  <a:srgbClr val="FF0000"/>
                </a:solidFill>
                <a:latin typeface="Open Sans"/>
              </a:rPr>
              <a:t>6</a:t>
            </a:r>
            <a:r>
              <a:rPr lang="en-AU" sz="2400" b="1" dirty="0">
                <a:solidFill>
                  <a:srgbClr val="313638"/>
                </a:solidFill>
                <a:latin typeface="Open Sans"/>
              </a:rPr>
              <a:t>CO</a:t>
            </a:r>
            <a:r>
              <a:rPr lang="en-AU" sz="2400" b="1" baseline="-25000" dirty="0">
                <a:solidFill>
                  <a:srgbClr val="313638"/>
                </a:solidFill>
                <a:latin typeface="Open Sans"/>
              </a:rPr>
              <a:t>2</a:t>
            </a:r>
            <a:r>
              <a:rPr lang="en-AU" sz="2400" b="1" dirty="0">
                <a:solidFill>
                  <a:srgbClr val="313638"/>
                </a:solidFill>
                <a:latin typeface="Open Sans"/>
              </a:rPr>
              <a:t> + </a:t>
            </a:r>
            <a:r>
              <a:rPr lang="en-AU" sz="2400" b="1" dirty="0">
                <a:solidFill>
                  <a:srgbClr val="00B050"/>
                </a:solidFill>
                <a:latin typeface="Open Sans"/>
              </a:rPr>
              <a:t>7</a:t>
            </a:r>
            <a:r>
              <a:rPr lang="en-AU" sz="2400" b="1" dirty="0">
                <a:solidFill>
                  <a:srgbClr val="313638"/>
                </a:solidFill>
                <a:latin typeface="Open Sans"/>
              </a:rPr>
              <a:t>H</a:t>
            </a:r>
            <a:r>
              <a:rPr lang="en-AU" sz="2400" b="1" baseline="-25000" dirty="0">
                <a:solidFill>
                  <a:srgbClr val="313638"/>
                </a:solidFill>
                <a:latin typeface="Open Sans"/>
              </a:rPr>
              <a:t>2</a:t>
            </a:r>
            <a:r>
              <a:rPr lang="en-AU" sz="2400" b="1" dirty="0">
                <a:solidFill>
                  <a:srgbClr val="313638"/>
                </a:solidFill>
                <a:latin typeface="Open Sans"/>
              </a:rPr>
              <a:t>O</a:t>
            </a:r>
            <a:endParaRPr lang="en-AU" sz="2400" b="1" dirty="0"/>
          </a:p>
        </p:txBody>
      </p:sp>
      <p:sp>
        <p:nvSpPr>
          <p:cNvPr id="9" name="Rectangle 8"/>
          <p:cNvSpPr/>
          <p:nvPr/>
        </p:nvSpPr>
        <p:spPr>
          <a:xfrm>
            <a:off x="68240" y="4777581"/>
            <a:ext cx="4876800" cy="461665"/>
          </a:xfrm>
          <a:prstGeom prst="rect">
            <a:avLst/>
          </a:prstGeom>
        </p:spPr>
        <p:txBody>
          <a:bodyPr wrap="square">
            <a:spAutoFit/>
          </a:bodyPr>
          <a:lstStyle/>
          <a:p>
            <a:r>
              <a:rPr lang="en-AU" sz="2400" b="1" dirty="0">
                <a:solidFill>
                  <a:srgbClr val="313638"/>
                </a:solidFill>
                <a:latin typeface="Open Sans"/>
              </a:rPr>
              <a:t>C</a:t>
            </a:r>
            <a:r>
              <a:rPr lang="en-AU" sz="2400" b="1" baseline="-25000" dirty="0">
                <a:solidFill>
                  <a:srgbClr val="313638"/>
                </a:solidFill>
                <a:latin typeface="Open Sans"/>
              </a:rPr>
              <a:t>6</a:t>
            </a:r>
            <a:r>
              <a:rPr lang="en-AU" sz="2400" b="1" dirty="0">
                <a:solidFill>
                  <a:srgbClr val="313638"/>
                </a:solidFill>
                <a:latin typeface="Open Sans"/>
              </a:rPr>
              <a:t>H</a:t>
            </a:r>
            <a:r>
              <a:rPr lang="en-AU" sz="2400" b="1" baseline="-25000" dirty="0">
                <a:solidFill>
                  <a:srgbClr val="313638"/>
                </a:solidFill>
                <a:latin typeface="Open Sans"/>
              </a:rPr>
              <a:t>14</a:t>
            </a:r>
            <a:r>
              <a:rPr lang="en-AU" sz="2400" b="1" dirty="0">
                <a:solidFill>
                  <a:srgbClr val="313638"/>
                </a:solidFill>
                <a:latin typeface="Open Sans"/>
              </a:rPr>
              <a:t> + </a:t>
            </a:r>
            <a:r>
              <a:rPr lang="en-AU" sz="2400" b="1" dirty="0">
                <a:solidFill>
                  <a:srgbClr val="00B0F0"/>
                </a:solidFill>
                <a:latin typeface="Open Sans"/>
              </a:rPr>
              <a:t>19/2</a:t>
            </a:r>
            <a:r>
              <a:rPr lang="en-AU" sz="2400" b="1" dirty="0">
                <a:solidFill>
                  <a:srgbClr val="313638"/>
                </a:solidFill>
                <a:latin typeface="Open Sans"/>
              </a:rPr>
              <a:t>O</a:t>
            </a:r>
            <a:r>
              <a:rPr lang="en-AU" sz="2400" b="1" baseline="-25000" dirty="0">
                <a:solidFill>
                  <a:srgbClr val="313638"/>
                </a:solidFill>
                <a:latin typeface="Open Sans"/>
              </a:rPr>
              <a:t>2</a:t>
            </a:r>
            <a:r>
              <a:rPr lang="en-AU" sz="2400" b="1" dirty="0">
                <a:solidFill>
                  <a:srgbClr val="313638"/>
                </a:solidFill>
                <a:latin typeface="Open Sans"/>
              </a:rPr>
              <a:t> </a:t>
            </a:r>
            <a:r>
              <a:rPr lang="en-AU" sz="2400" b="1" dirty="0">
                <a:solidFill>
                  <a:srgbClr val="313638"/>
                </a:solidFill>
                <a:latin typeface="Open Sans"/>
                <a:sym typeface="Wingdings" panose="05000000000000000000" pitchFamily="2" charset="2"/>
              </a:rPr>
              <a:t></a:t>
            </a:r>
            <a:r>
              <a:rPr lang="en-AU" sz="2400" b="1" dirty="0">
                <a:solidFill>
                  <a:srgbClr val="313638"/>
                </a:solidFill>
                <a:latin typeface="Open Sans"/>
              </a:rPr>
              <a:t> </a:t>
            </a:r>
            <a:r>
              <a:rPr lang="en-AU" sz="2400" b="1" dirty="0">
                <a:solidFill>
                  <a:srgbClr val="FF0000"/>
                </a:solidFill>
                <a:latin typeface="Open Sans"/>
              </a:rPr>
              <a:t>6</a:t>
            </a:r>
            <a:r>
              <a:rPr lang="en-AU" sz="2400" b="1" dirty="0">
                <a:solidFill>
                  <a:srgbClr val="313638"/>
                </a:solidFill>
                <a:latin typeface="Open Sans"/>
              </a:rPr>
              <a:t>CO</a:t>
            </a:r>
            <a:r>
              <a:rPr lang="en-AU" sz="2400" b="1" baseline="-25000" dirty="0">
                <a:solidFill>
                  <a:srgbClr val="313638"/>
                </a:solidFill>
                <a:latin typeface="Open Sans"/>
              </a:rPr>
              <a:t>2</a:t>
            </a:r>
            <a:r>
              <a:rPr lang="en-AU" sz="2400" b="1" dirty="0">
                <a:solidFill>
                  <a:srgbClr val="313638"/>
                </a:solidFill>
                <a:latin typeface="Open Sans"/>
              </a:rPr>
              <a:t> + </a:t>
            </a:r>
            <a:r>
              <a:rPr lang="en-AU" sz="2400" b="1" dirty="0">
                <a:solidFill>
                  <a:srgbClr val="00B050"/>
                </a:solidFill>
                <a:latin typeface="Open Sans"/>
              </a:rPr>
              <a:t>7</a:t>
            </a:r>
            <a:r>
              <a:rPr lang="en-AU" sz="2400" b="1" dirty="0">
                <a:solidFill>
                  <a:srgbClr val="313638"/>
                </a:solidFill>
                <a:latin typeface="Open Sans"/>
              </a:rPr>
              <a:t>H</a:t>
            </a:r>
            <a:r>
              <a:rPr lang="en-AU" sz="2400" b="1" baseline="-25000" dirty="0">
                <a:solidFill>
                  <a:srgbClr val="313638"/>
                </a:solidFill>
                <a:latin typeface="Open Sans"/>
              </a:rPr>
              <a:t>2</a:t>
            </a:r>
            <a:r>
              <a:rPr lang="en-AU" sz="2400" b="1" dirty="0">
                <a:solidFill>
                  <a:srgbClr val="313638"/>
                </a:solidFill>
                <a:latin typeface="Open Sans"/>
              </a:rPr>
              <a:t>O</a:t>
            </a:r>
            <a:endParaRPr lang="en-AU" sz="2400" b="1" dirty="0"/>
          </a:p>
        </p:txBody>
      </p:sp>
      <p:graphicFrame>
        <p:nvGraphicFramePr>
          <p:cNvPr id="10" name="Table 9"/>
          <p:cNvGraphicFramePr>
            <a:graphicFrameLocks noGrp="1"/>
          </p:cNvGraphicFramePr>
          <p:nvPr>
            <p:extLst>
              <p:ext uri="{D42A27DB-BD31-4B8C-83A1-F6EECF244321}">
                <p14:modId xmlns:p14="http://schemas.microsoft.com/office/powerpoint/2010/main" val="1601226270"/>
              </p:ext>
            </p:extLst>
          </p:nvPr>
        </p:nvGraphicFramePr>
        <p:xfrm>
          <a:off x="4904096" y="4261346"/>
          <a:ext cx="4063998" cy="1955800"/>
        </p:xfrm>
        <a:graphic>
          <a:graphicData uri="http://schemas.openxmlformats.org/drawingml/2006/table">
            <a:tbl>
              <a:tblPr firstRow="1" bandRow="1">
                <a:tableStyleId>{5940675A-B579-460E-94D1-54222C63F5DA}</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tblGrid>
              <a:tr h="370840">
                <a:tc gridSpan="3">
                  <a:txBody>
                    <a:bodyPr/>
                    <a:lstStyle/>
                    <a:p>
                      <a:pPr algn="ctr"/>
                      <a:r>
                        <a:rPr lang="en-US" b="1" dirty="0"/>
                        <a:t>Left</a:t>
                      </a:r>
                      <a:endParaRPr lang="en-AU" b="1" dirty="0"/>
                    </a:p>
                  </a:txBody>
                  <a:tcPr/>
                </a:tc>
                <a:tc hMerge="1">
                  <a:txBody>
                    <a:bodyPr/>
                    <a:lstStyle/>
                    <a:p>
                      <a:endParaRPr lang="en-AU" dirty="0"/>
                    </a:p>
                  </a:txBody>
                  <a:tcPr/>
                </a:tc>
                <a:tc hMerge="1">
                  <a:txBody>
                    <a:bodyPr/>
                    <a:lstStyle/>
                    <a:p>
                      <a:endParaRPr lang="en-AU" dirty="0"/>
                    </a:p>
                  </a:txBody>
                  <a:tcPr/>
                </a:tc>
                <a:tc gridSpan="3">
                  <a:txBody>
                    <a:bodyPr/>
                    <a:lstStyle/>
                    <a:p>
                      <a:pPr algn="ctr"/>
                      <a:r>
                        <a:rPr lang="en-US" b="1" dirty="0"/>
                        <a:t>Right</a:t>
                      </a:r>
                      <a:endParaRPr lang="en-AU" b="1"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tc>
                  <a:txBody>
                    <a:bodyPr/>
                    <a:lstStyle/>
                    <a:p>
                      <a:pPr algn="ctr"/>
                      <a:r>
                        <a:rPr lang="en-US" sz="2000" b="1" dirty="0"/>
                        <a:t>C</a:t>
                      </a:r>
                      <a:endParaRPr lang="en-AU" sz="2000" b="1" dirty="0"/>
                    </a:p>
                  </a:txBody>
                  <a:tcPr/>
                </a:tc>
                <a:tc>
                  <a:txBody>
                    <a:bodyPr/>
                    <a:lstStyle/>
                    <a:p>
                      <a:pPr algn="ctr"/>
                      <a:r>
                        <a:rPr lang="en-US" sz="2000" b="1" dirty="0"/>
                        <a:t>H</a:t>
                      </a:r>
                      <a:endParaRPr lang="en-AU" sz="2000" b="1" dirty="0"/>
                    </a:p>
                  </a:txBody>
                  <a:tcPr/>
                </a:tc>
                <a:tc>
                  <a:txBody>
                    <a:bodyPr/>
                    <a:lstStyle/>
                    <a:p>
                      <a:pPr algn="ctr"/>
                      <a:r>
                        <a:rPr lang="en-US" sz="2000" b="1" dirty="0"/>
                        <a:t>O</a:t>
                      </a:r>
                      <a:endParaRPr lang="en-AU" sz="2000" b="1" dirty="0"/>
                    </a:p>
                  </a:txBody>
                  <a:tcPr/>
                </a:tc>
                <a:extLst>
                  <a:ext uri="{0D108BD9-81ED-4DB2-BD59-A6C34878D82A}">
                    <a16:rowId xmlns:a16="http://schemas.microsoft.com/office/drawing/2014/main" val="10001"/>
                  </a:ext>
                </a:extLst>
              </a:tr>
              <a:tr h="370840">
                <a:tc>
                  <a:txBody>
                    <a:bodyPr/>
                    <a:lstStyle/>
                    <a:p>
                      <a:pPr algn="ctr"/>
                      <a:r>
                        <a:rPr lang="en-US" sz="2000" dirty="0"/>
                        <a:t>6</a:t>
                      </a:r>
                      <a:endParaRPr lang="en-AU" sz="2000" dirty="0"/>
                    </a:p>
                  </a:txBody>
                  <a:tcPr/>
                </a:tc>
                <a:tc>
                  <a:txBody>
                    <a:bodyPr/>
                    <a:lstStyle/>
                    <a:p>
                      <a:pPr algn="ctr"/>
                      <a:r>
                        <a:rPr lang="en-US" sz="2000" dirty="0"/>
                        <a:t>14</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1</a:t>
                      </a:r>
                      <a:endParaRPr lang="en-AU" sz="2000" dirty="0"/>
                    </a:p>
                  </a:txBody>
                  <a:tcPr/>
                </a:tc>
                <a:tc>
                  <a:txBody>
                    <a:bodyPr/>
                    <a:lstStyle/>
                    <a:p>
                      <a:pPr algn="ctr"/>
                      <a:r>
                        <a:rPr lang="en-US" sz="2000" dirty="0"/>
                        <a:t>2</a:t>
                      </a:r>
                      <a:endParaRPr lang="en-AU" sz="2000" dirty="0"/>
                    </a:p>
                  </a:txBody>
                  <a:tcPr/>
                </a:tc>
                <a:tc>
                  <a:txBody>
                    <a:bodyPr/>
                    <a:lstStyle/>
                    <a:p>
                      <a:pPr algn="ctr"/>
                      <a:r>
                        <a:rPr lang="en-US" sz="2000" dirty="0"/>
                        <a:t>3</a:t>
                      </a:r>
                      <a:endParaRPr lang="en-AU" sz="2000" dirty="0"/>
                    </a:p>
                  </a:txBody>
                  <a:tcPr/>
                </a:tc>
                <a:extLst>
                  <a:ext uri="{0D108BD9-81ED-4DB2-BD59-A6C34878D82A}">
                    <a16:rowId xmlns:a16="http://schemas.microsoft.com/office/drawing/2014/main" val="10002"/>
                  </a:ext>
                </a:extLst>
              </a:tr>
              <a:tr h="370840">
                <a:tc>
                  <a:txBody>
                    <a:bodyPr/>
                    <a:lstStyle/>
                    <a:p>
                      <a:pPr algn="ctr"/>
                      <a:endParaRPr lang="en-AU" sz="2000" dirty="0"/>
                    </a:p>
                  </a:txBody>
                  <a:tcPr/>
                </a:tc>
                <a:tc>
                  <a:txBody>
                    <a:bodyPr/>
                    <a:lstStyle/>
                    <a:p>
                      <a:pPr algn="ctr"/>
                      <a:endParaRPr lang="en-AU" sz="2000" dirty="0"/>
                    </a:p>
                  </a:txBody>
                  <a:tcPr/>
                </a:tc>
                <a:tc>
                  <a:txBody>
                    <a:bodyPr/>
                    <a:lstStyle/>
                    <a:p>
                      <a:pPr algn="ctr"/>
                      <a:r>
                        <a:rPr lang="en-US" sz="2000" dirty="0">
                          <a:solidFill>
                            <a:srgbClr val="00B0F0"/>
                          </a:solidFill>
                        </a:rPr>
                        <a:t>19</a:t>
                      </a:r>
                      <a:endParaRPr lang="en-AU" sz="2000" dirty="0">
                        <a:solidFill>
                          <a:srgbClr val="00B0F0"/>
                        </a:solidFill>
                      </a:endParaRPr>
                    </a:p>
                  </a:txBody>
                  <a:tcPr/>
                </a:tc>
                <a:tc>
                  <a:txBody>
                    <a:bodyPr/>
                    <a:lstStyle/>
                    <a:p>
                      <a:pPr algn="ctr"/>
                      <a:r>
                        <a:rPr lang="en-US" sz="2000" dirty="0">
                          <a:solidFill>
                            <a:srgbClr val="FF0000"/>
                          </a:solidFill>
                        </a:rPr>
                        <a:t>6</a:t>
                      </a:r>
                      <a:endParaRPr lang="en-AU" sz="2000" dirty="0">
                        <a:solidFill>
                          <a:srgbClr val="FF0000"/>
                        </a:solidFill>
                      </a:endParaRPr>
                    </a:p>
                  </a:txBody>
                  <a:tcPr/>
                </a:tc>
                <a:tc>
                  <a:txBody>
                    <a:bodyPr/>
                    <a:lstStyle/>
                    <a:p>
                      <a:pPr algn="ctr"/>
                      <a:r>
                        <a:rPr lang="en-US" sz="2000" dirty="0">
                          <a:solidFill>
                            <a:srgbClr val="00B050"/>
                          </a:solidFill>
                        </a:rPr>
                        <a:t>14</a:t>
                      </a:r>
                      <a:endParaRPr lang="en-AU" sz="2000" dirty="0">
                        <a:solidFill>
                          <a:srgbClr val="00B050"/>
                        </a:solidFill>
                      </a:endParaRPr>
                    </a:p>
                  </a:txBody>
                  <a:tcPr/>
                </a:tc>
                <a:tc>
                  <a:txBody>
                    <a:bodyPr/>
                    <a:lstStyle/>
                    <a:p>
                      <a:pPr algn="ctr"/>
                      <a:r>
                        <a:rPr lang="en-US" sz="2000" dirty="0">
                          <a:solidFill>
                            <a:srgbClr val="FF0000"/>
                          </a:solidFill>
                        </a:rPr>
                        <a:t>13</a:t>
                      </a:r>
                      <a:endParaRPr lang="en-AU" sz="2000" dirty="0">
                        <a:solidFill>
                          <a:srgbClr val="FF0000"/>
                        </a:solidFill>
                      </a:endParaRPr>
                    </a:p>
                  </a:txBody>
                  <a:tcPr/>
                </a:tc>
                <a:extLst>
                  <a:ext uri="{0D108BD9-81ED-4DB2-BD59-A6C34878D82A}">
                    <a16:rowId xmlns:a16="http://schemas.microsoft.com/office/drawing/2014/main" val="10003"/>
                  </a:ext>
                </a:extLst>
              </a:tr>
              <a:tr h="370840">
                <a:tc>
                  <a:txBody>
                    <a:bodyPr/>
                    <a:lstStyle/>
                    <a:p>
                      <a:pPr algn="ctr"/>
                      <a:endParaRPr lang="en-AU" sz="2000" dirty="0"/>
                    </a:p>
                  </a:txBody>
                  <a:tcPr/>
                </a:tc>
                <a:tc>
                  <a:txBody>
                    <a:bodyPr/>
                    <a:lstStyle/>
                    <a:p>
                      <a:pPr algn="ctr"/>
                      <a:endParaRPr lang="en-AU" sz="2000" dirty="0"/>
                    </a:p>
                  </a:txBody>
                  <a:tcPr/>
                </a:tc>
                <a:tc>
                  <a:txBody>
                    <a:bodyPr/>
                    <a:lstStyle/>
                    <a:p>
                      <a:pPr algn="ctr"/>
                      <a:endParaRPr lang="en-AU" sz="2000" dirty="0"/>
                    </a:p>
                  </a:txBody>
                  <a:tcPr/>
                </a:tc>
                <a:tc>
                  <a:txBody>
                    <a:bodyPr/>
                    <a:lstStyle/>
                    <a:p>
                      <a:pPr algn="ctr"/>
                      <a:endParaRPr lang="en-AU" sz="2000" dirty="0">
                        <a:solidFill>
                          <a:srgbClr val="FF0000"/>
                        </a:solidFill>
                      </a:endParaRPr>
                    </a:p>
                  </a:txBody>
                  <a:tcPr/>
                </a:tc>
                <a:tc>
                  <a:txBody>
                    <a:bodyPr/>
                    <a:lstStyle/>
                    <a:p>
                      <a:pPr algn="ctr"/>
                      <a:endParaRPr lang="en-AU" sz="2000" dirty="0">
                        <a:solidFill>
                          <a:srgbClr val="00B050"/>
                        </a:solidFill>
                      </a:endParaRPr>
                    </a:p>
                  </a:txBody>
                  <a:tcPr/>
                </a:tc>
                <a:tc>
                  <a:txBody>
                    <a:bodyPr/>
                    <a:lstStyle/>
                    <a:p>
                      <a:pPr algn="ctr"/>
                      <a:r>
                        <a:rPr lang="en-US" sz="2000" dirty="0">
                          <a:solidFill>
                            <a:srgbClr val="00B050"/>
                          </a:solidFill>
                        </a:rPr>
                        <a:t>19</a:t>
                      </a:r>
                      <a:endParaRPr lang="en-AU" sz="2000" dirty="0">
                        <a:solidFill>
                          <a:srgbClr val="00B05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384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057" y="228600"/>
            <a:ext cx="8229600" cy="6202363"/>
          </a:xfrm>
        </p:spPr>
        <p:txBody>
          <a:bodyPr/>
          <a:lstStyle/>
          <a:p>
            <a:pPr marL="0" indent="0">
              <a:buNone/>
            </a:pPr>
            <a:r>
              <a:rPr lang="en-US" dirty="0"/>
              <a:t>4. Get rid of any fractions by multiplying by the denominator.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5. Double check to ensure it is balanced and the numbers are the lowest common factor.</a:t>
            </a:r>
            <a:endParaRPr lang="en-AU" dirty="0"/>
          </a:p>
        </p:txBody>
      </p:sp>
      <p:sp>
        <p:nvSpPr>
          <p:cNvPr id="9" name="Rectangle 8"/>
          <p:cNvSpPr/>
          <p:nvPr/>
        </p:nvSpPr>
        <p:spPr>
          <a:xfrm>
            <a:off x="1600200" y="1524000"/>
            <a:ext cx="4876800" cy="461665"/>
          </a:xfrm>
          <a:prstGeom prst="rect">
            <a:avLst/>
          </a:prstGeom>
        </p:spPr>
        <p:txBody>
          <a:bodyPr wrap="square">
            <a:spAutoFit/>
          </a:bodyPr>
          <a:lstStyle/>
          <a:p>
            <a:r>
              <a:rPr lang="en-AU" sz="2400" b="1" dirty="0">
                <a:solidFill>
                  <a:srgbClr val="313638"/>
                </a:solidFill>
                <a:latin typeface="Open Sans"/>
              </a:rPr>
              <a:t>C</a:t>
            </a:r>
            <a:r>
              <a:rPr lang="en-AU" sz="2400" b="1" baseline="-25000" dirty="0">
                <a:solidFill>
                  <a:srgbClr val="313638"/>
                </a:solidFill>
                <a:latin typeface="Open Sans"/>
              </a:rPr>
              <a:t>6</a:t>
            </a:r>
            <a:r>
              <a:rPr lang="en-AU" sz="2400" b="1" dirty="0">
                <a:solidFill>
                  <a:srgbClr val="313638"/>
                </a:solidFill>
                <a:latin typeface="Open Sans"/>
              </a:rPr>
              <a:t>H</a:t>
            </a:r>
            <a:r>
              <a:rPr lang="en-AU" sz="2400" b="1" baseline="-25000" dirty="0">
                <a:solidFill>
                  <a:srgbClr val="313638"/>
                </a:solidFill>
                <a:latin typeface="Open Sans"/>
              </a:rPr>
              <a:t>14</a:t>
            </a:r>
            <a:r>
              <a:rPr lang="en-AU" sz="2400" b="1" dirty="0">
                <a:solidFill>
                  <a:srgbClr val="313638"/>
                </a:solidFill>
                <a:latin typeface="Open Sans"/>
              </a:rPr>
              <a:t> + </a:t>
            </a:r>
            <a:r>
              <a:rPr lang="en-AU" sz="2400" b="1" dirty="0">
                <a:solidFill>
                  <a:srgbClr val="00B0F0"/>
                </a:solidFill>
                <a:latin typeface="Open Sans"/>
              </a:rPr>
              <a:t>19/2</a:t>
            </a:r>
            <a:r>
              <a:rPr lang="en-AU" sz="2400" b="1" dirty="0">
                <a:solidFill>
                  <a:srgbClr val="313638"/>
                </a:solidFill>
                <a:latin typeface="Open Sans"/>
              </a:rPr>
              <a:t>O</a:t>
            </a:r>
            <a:r>
              <a:rPr lang="en-AU" sz="2400" b="1" baseline="-25000" dirty="0">
                <a:solidFill>
                  <a:srgbClr val="313638"/>
                </a:solidFill>
                <a:latin typeface="Open Sans"/>
              </a:rPr>
              <a:t>2</a:t>
            </a:r>
            <a:r>
              <a:rPr lang="en-AU" sz="2400" b="1" dirty="0">
                <a:solidFill>
                  <a:srgbClr val="313638"/>
                </a:solidFill>
                <a:latin typeface="Open Sans"/>
              </a:rPr>
              <a:t> </a:t>
            </a:r>
            <a:r>
              <a:rPr lang="en-AU" sz="2400" b="1" dirty="0">
                <a:solidFill>
                  <a:srgbClr val="313638"/>
                </a:solidFill>
                <a:latin typeface="Open Sans"/>
                <a:sym typeface="Wingdings" panose="05000000000000000000" pitchFamily="2" charset="2"/>
              </a:rPr>
              <a:t></a:t>
            </a:r>
            <a:r>
              <a:rPr lang="en-AU" sz="2400" b="1" dirty="0">
                <a:solidFill>
                  <a:srgbClr val="313638"/>
                </a:solidFill>
                <a:latin typeface="Open Sans"/>
              </a:rPr>
              <a:t> </a:t>
            </a:r>
            <a:r>
              <a:rPr lang="en-AU" sz="2400" b="1" dirty="0">
                <a:solidFill>
                  <a:srgbClr val="FF0000"/>
                </a:solidFill>
                <a:latin typeface="Open Sans"/>
              </a:rPr>
              <a:t>6</a:t>
            </a:r>
            <a:r>
              <a:rPr lang="en-AU" sz="2400" b="1" dirty="0">
                <a:solidFill>
                  <a:srgbClr val="313638"/>
                </a:solidFill>
                <a:latin typeface="Open Sans"/>
              </a:rPr>
              <a:t>CO</a:t>
            </a:r>
            <a:r>
              <a:rPr lang="en-AU" sz="2400" b="1" baseline="-25000" dirty="0">
                <a:solidFill>
                  <a:srgbClr val="313638"/>
                </a:solidFill>
                <a:latin typeface="Open Sans"/>
              </a:rPr>
              <a:t>2</a:t>
            </a:r>
            <a:r>
              <a:rPr lang="en-AU" sz="2400" b="1" dirty="0">
                <a:solidFill>
                  <a:srgbClr val="313638"/>
                </a:solidFill>
                <a:latin typeface="Open Sans"/>
              </a:rPr>
              <a:t> + </a:t>
            </a:r>
            <a:r>
              <a:rPr lang="en-AU" sz="2400" b="1" dirty="0">
                <a:solidFill>
                  <a:srgbClr val="00B050"/>
                </a:solidFill>
                <a:latin typeface="Open Sans"/>
              </a:rPr>
              <a:t>7</a:t>
            </a:r>
            <a:r>
              <a:rPr lang="en-AU" sz="2400" b="1" dirty="0">
                <a:solidFill>
                  <a:srgbClr val="313638"/>
                </a:solidFill>
                <a:latin typeface="Open Sans"/>
              </a:rPr>
              <a:t>H</a:t>
            </a:r>
            <a:r>
              <a:rPr lang="en-AU" sz="2400" b="1" baseline="-25000" dirty="0">
                <a:solidFill>
                  <a:srgbClr val="313638"/>
                </a:solidFill>
                <a:latin typeface="Open Sans"/>
              </a:rPr>
              <a:t>2</a:t>
            </a:r>
            <a:r>
              <a:rPr lang="en-AU" sz="2400" b="1" dirty="0">
                <a:solidFill>
                  <a:srgbClr val="313638"/>
                </a:solidFill>
                <a:latin typeface="Open Sans"/>
              </a:rPr>
              <a:t>O</a:t>
            </a:r>
            <a:endParaRPr lang="en-AU" sz="2400" b="1" dirty="0"/>
          </a:p>
        </p:txBody>
      </p:sp>
      <p:sp>
        <p:nvSpPr>
          <p:cNvPr id="8" name="Rectangle 7"/>
          <p:cNvSpPr/>
          <p:nvPr/>
        </p:nvSpPr>
        <p:spPr>
          <a:xfrm>
            <a:off x="1600200" y="2286000"/>
            <a:ext cx="6019800" cy="461665"/>
          </a:xfrm>
          <a:prstGeom prst="rect">
            <a:avLst/>
          </a:prstGeom>
        </p:spPr>
        <p:txBody>
          <a:bodyPr wrap="square">
            <a:spAutoFit/>
          </a:bodyPr>
          <a:lstStyle/>
          <a:p>
            <a:r>
              <a:rPr lang="en-AU" sz="2400" b="1" dirty="0">
                <a:solidFill>
                  <a:srgbClr val="313638"/>
                </a:solidFill>
                <a:latin typeface="Open Sans"/>
              </a:rPr>
              <a:t>2C</a:t>
            </a:r>
            <a:r>
              <a:rPr lang="en-AU" sz="2400" b="1" baseline="-25000" dirty="0">
                <a:solidFill>
                  <a:srgbClr val="313638"/>
                </a:solidFill>
                <a:latin typeface="Open Sans"/>
              </a:rPr>
              <a:t>6</a:t>
            </a:r>
            <a:r>
              <a:rPr lang="en-AU" sz="2400" b="1" dirty="0">
                <a:solidFill>
                  <a:srgbClr val="313638"/>
                </a:solidFill>
                <a:latin typeface="Open Sans"/>
              </a:rPr>
              <a:t>H</a:t>
            </a:r>
            <a:r>
              <a:rPr lang="en-AU" sz="2400" b="1" baseline="-25000" dirty="0">
                <a:solidFill>
                  <a:srgbClr val="313638"/>
                </a:solidFill>
                <a:latin typeface="Open Sans"/>
              </a:rPr>
              <a:t>14</a:t>
            </a:r>
            <a:r>
              <a:rPr lang="en-AU" sz="2400" b="1" dirty="0">
                <a:solidFill>
                  <a:srgbClr val="313638"/>
                </a:solidFill>
                <a:latin typeface="Open Sans"/>
              </a:rPr>
              <a:t> + 19O</a:t>
            </a:r>
            <a:r>
              <a:rPr lang="en-AU" sz="2400" b="1" baseline="-25000" dirty="0">
                <a:solidFill>
                  <a:srgbClr val="313638"/>
                </a:solidFill>
                <a:latin typeface="Open Sans"/>
              </a:rPr>
              <a:t>2</a:t>
            </a:r>
            <a:r>
              <a:rPr lang="en-AU" sz="2400" b="1" dirty="0">
                <a:solidFill>
                  <a:srgbClr val="313638"/>
                </a:solidFill>
                <a:latin typeface="Open Sans"/>
              </a:rPr>
              <a:t> </a:t>
            </a:r>
            <a:r>
              <a:rPr lang="en-AU" sz="2400" b="1" dirty="0">
                <a:solidFill>
                  <a:srgbClr val="313638"/>
                </a:solidFill>
                <a:latin typeface="Open Sans"/>
                <a:sym typeface="Wingdings" panose="05000000000000000000" pitchFamily="2" charset="2"/>
              </a:rPr>
              <a:t></a:t>
            </a:r>
            <a:r>
              <a:rPr lang="en-AU" sz="2400" b="1" dirty="0">
                <a:solidFill>
                  <a:srgbClr val="313638"/>
                </a:solidFill>
                <a:latin typeface="Open Sans"/>
              </a:rPr>
              <a:t> </a:t>
            </a:r>
            <a:r>
              <a:rPr lang="en-AU" sz="2400" b="1" dirty="0">
                <a:latin typeface="Open Sans"/>
              </a:rPr>
              <a:t>12</a:t>
            </a:r>
            <a:r>
              <a:rPr lang="en-AU" sz="2400" b="1" dirty="0">
                <a:solidFill>
                  <a:srgbClr val="313638"/>
                </a:solidFill>
                <a:latin typeface="Open Sans"/>
              </a:rPr>
              <a:t>CO</a:t>
            </a:r>
            <a:r>
              <a:rPr lang="en-AU" sz="2400" b="1" baseline="-25000" dirty="0">
                <a:solidFill>
                  <a:srgbClr val="313638"/>
                </a:solidFill>
                <a:latin typeface="Open Sans"/>
              </a:rPr>
              <a:t>2</a:t>
            </a:r>
            <a:r>
              <a:rPr lang="en-AU" sz="2400" b="1" dirty="0">
                <a:solidFill>
                  <a:srgbClr val="313638"/>
                </a:solidFill>
                <a:latin typeface="Open Sans"/>
              </a:rPr>
              <a:t> + </a:t>
            </a:r>
            <a:r>
              <a:rPr lang="en-AU" sz="2400" b="1" dirty="0">
                <a:latin typeface="Open Sans"/>
              </a:rPr>
              <a:t>14H</a:t>
            </a:r>
            <a:r>
              <a:rPr lang="en-AU" sz="2400" b="1" baseline="-25000" dirty="0">
                <a:latin typeface="Open Sans"/>
              </a:rPr>
              <a:t>2</a:t>
            </a:r>
            <a:r>
              <a:rPr lang="en-AU" sz="2400" b="1" dirty="0">
                <a:latin typeface="Open Sans"/>
              </a:rPr>
              <a:t>O</a:t>
            </a:r>
            <a:endParaRPr lang="en-AU" sz="2400" b="1" dirty="0"/>
          </a:p>
        </p:txBody>
      </p:sp>
    </p:spTree>
    <p:extLst>
      <p:ext uri="{BB962C8B-B14F-4D97-AF65-F5344CB8AC3E}">
        <p14:creationId xmlns:p14="http://schemas.microsoft.com/office/powerpoint/2010/main" val="133049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1143000"/>
          </a:xfrm>
        </p:spPr>
        <p:txBody>
          <a:bodyPr>
            <a:normAutofit/>
          </a:bodyPr>
          <a:lstStyle/>
          <a:p>
            <a:r>
              <a:rPr lang="en-US" sz="4000" dirty="0"/>
              <a:t>1.2 The mole concept</a:t>
            </a:r>
            <a:endParaRPr lang="en-AU" sz="4000" dirty="0"/>
          </a:p>
        </p:txBody>
      </p:sp>
      <p:sp>
        <p:nvSpPr>
          <p:cNvPr id="3" name="Content Placeholder 2"/>
          <p:cNvSpPr>
            <a:spLocks noGrp="1"/>
          </p:cNvSpPr>
          <p:nvPr>
            <p:ph idx="1"/>
          </p:nvPr>
        </p:nvSpPr>
        <p:spPr>
          <a:xfrm>
            <a:off x="0" y="1524000"/>
            <a:ext cx="9067800" cy="5334000"/>
          </a:xfrm>
        </p:spPr>
        <p:txBody>
          <a:bodyPr>
            <a:noAutofit/>
          </a:bodyPr>
          <a:lstStyle/>
          <a:p>
            <a:pPr marL="0" indent="0">
              <a:buNone/>
            </a:pPr>
            <a:r>
              <a:rPr lang="en-US" sz="2000" dirty="0"/>
              <a:t>• The mole is a fixed number of particles and refers to the amount, n, of substance.</a:t>
            </a:r>
            <a:endParaRPr lang="en-AU" sz="2000" dirty="0"/>
          </a:p>
          <a:p>
            <a:pPr marL="0" indent="0">
              <a:buNone/>
            </a:pPr>
            <a:r>
              <a:rPr lang="en-US" sz="2000" dirty="0"/>
              <a:t>• Masses of atoms are compared on a scale relative to </a:t>
            </a:r>
            <a:r>
              <a:rPr lang="en-US" sz="2000" baseline="30000" dirty="0"/>
              <a:t>12</a:t>
            </a:r>
            <a:r>
              <a:rPr lang="en-US" sz="2000" dirty="0"/>
              <a:t>C and are expressed as relative atomic mass (</a:t>
            </a:r>
            <a:r>
              <a:rPr lang="en-US" sz="2000" dirty="0" err="1"/>
              <a:t>A</a:t>
            </a:r>
            <a:r>
              <a:rPr lang="en-US" sz="2000" baseline="-25000" dirty="0" err="1"/>
              <a:t>r</a:t>
            </a:r>
            <a:r>
              <a:rPr lang="en-US" sz="2000" dirty="0"/>
              <a:t>) and relative formula/molecular mass (</a:t>
            </a:r>
            <a:r>
              <a:rPr lang="en-US" sz="2000" dirty="0" err="1"/>
              <a:t>M</a:t>
            </a:r>
            <a:r>
              <a:rPr lang="en-US" sz="2000" baseline="-25000" dirty="0" err="1"/>
              <a:t>r</a:t>
            </a:r>
            <a:r>
              <a:rPr lang="en-US" sz="2000" dirty="0"/>
              <a:t>). </a:t>
            </a:r>
            <a:endParaRPr lang="en-AU" sz="2000" dirty="0"/>
          </a:p>
          <a:p>
            <a:pPr marL="0" indent="0">
              <a:buNone/>
            </a:pPr>
            <a:r>
              <a:rPr lang="en-US" sz="2000" dirty="0"/>
              <a:t>• Molar mass (M) has the units g mol</a:t>
            </a:r>
            <a:r>
              <a:rPr lang="en-US" sz="2000" baseline="30000" dirty="0"/>
              <a:t>-1</a:t>
            </a:r>
            <a:r>
              <a:rPr lang="en-US" sz="2000" dirty="0"/>
              <a:t>.</a:t>
            </a:r>
            <a:endParaRPr lang="en-AU" sz="2000" dirty="0"/>
          </a:p>
          <a:p>
            <a:pPr marL="0" indent="0">
              <a:buNone/>
            </a:pPr>
            <a:r>
              <a:rPr lang="en-US" sz="2000" dirty="0"/>
              <a:t>• The empirical formula and molecular formula of a compound give the simplest ratio and the actual number of atoms present in a molecule respectively. </a:t>
            </a:r>
            <a:endParaRPr lang="en-AU" sz="2000" dirty="0"/>
          </a:p>
          <a:p>
            <a:pPr marL="0" indent="0">
              <a:buNone/>
            </a:pPr>
            <a:r>
              <a:rPr lang="en-US" sz="2000" dirty="0"/>
              <a:t>• Calculation of the molar masses of atoms, ions, molecules and formula units.</a:t>
            </a:r>
            <a:endParaRPr lang="en-AU" sz="2000" dirty="0"/>
          </a:p>
          <a:p>
            <a:pPr marL="0" indent="0">
              <a:buNone/>
            </a:pPr>
            <a:r>
              <a:rPr lang="en-US" sz="2000" dirty="0"/>
              <a:t>• Solution of problems involving the relationships between the number of particles, the amount of substance in moles and the mass in grams.</a:t>
            </a:r>
            <a:endParaRPr lang="en-AU" sz="2000" dirty="0"/>
          </a:p>
          <a:p>
            <a:pPr marL="0" indent="0">
              <a:buNone/>
            </a:pPr>
            <a:r>
              <a:rPr lang="en-US" sz="2000" dirty="0"/>
              <a:t>• </a:t>
            </a:r>
            <a:r>
              <a:rPr lang="en-US" sz="2000" dirty="0" err="1"/>
              <a:t>Interconversion</a:t>
            </a:r>
            <a:r>
              <a:rPr lang="en-US" sz="2000" dirty="0"/>
              <a:t> of the percentage composition by mass and the empirical formula.</a:t>
            </a:r>
            <a:endParaRPr lang="en-AU" sz="2000" dirty="0"/>
          </a:p>
          <a:p>
            <a:pPr marL="0" indent="0">
              <a:buNone/>
            </a:pPr>
            <a:r>
              <a:rPr lang="en-US" sz="2000" dirty="0"/>
              <a:t>• Determination of the molecular formula of a compound from its empirical formula and molar mass.</a:t>
            </a:r>
            <a:endParaRPr lang="en-AU" sz="2000" dirty="0"/>
          </a:p>
          <a:p>
            <a:pPr marL="0" indent="0">
              <a:buNone/>
            </a:pPr>
            <a:r>
              <a:rPr lang="en-US" sz="2000" dirty="0"/>
              <a:t>• Obtaining and using experimental data for deriving empirical formulas from reactions involving mass changes.</a:t>
            </a:r>
            <a:endParaRPr lang="en-AU" sz="2000" dirty="0"/>
          </a:p>
        </p:txBody>
      </p:sp>
      <p:sp>
        <p:nvSpPr>
          <p:cNvPr id="4" name="TextBox 3"/>
          <p:cNvSpPr txBox="1"/>
          <p:nvPr/>
        </p:nvSpPr>
        <p:spPr>
          <a:xfrm>
            <a:off x="3200400" y="1028700"/>
            <a:ext cx="2362200" cy="381000"/>
          </a:xfrm>
          <a:prstGeom prst="rect">
            <a:avLst/>
          </a:prstGeom>
          <a:noFill/>
        </p:spPr>
        <p:txBody>
          <a:bodyPr wrap="square" rtlCol="0">
            <a:spAutoFit/>
          </a:bodyPr>
          <a:lstStyle/>
          <a:p>
            <a:pPr algn="ctr"/>
            <a:r>
              <a:rPr lang="en-US" b="1" dirty="0"/>
              <a:t>OBJECTIVES</a:t>
            </a:r>
            <a:endParaRPr lang="en-AU" b="1" dirty="0"/>
          </a:p>
        </p:txBody>
      </p:sp>
    </p:spTree>
    <p:extLst>
      <p:ext uri="{BB962C8B-B14F-4D97-AF65-F5344CB8AC3E}">
        <p14:creationId xmlns:p14="http://schemas.microsoft.com/office/powerpoint/2010/main" val="156137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between units</a:t>
            </a:r>
            <a:endParaRPr lang="en-AU" dirty="0"/>
          </a:p>
        </p:txBody>
      </p:sp>
      <p:graphicFrame>
        <p:nvGraphicFramePr>
          <p:cNvPr id="4" name="Group 60"/>
          <p:cNvGraphicFramePr>
            <a:graphicFrameLocks noGrp="1"/>
          </p:cNvGraphicFramePr>
          <p:nvPr>
            <p:extLst>
              <p:ext uri="{D42A27DB-BD31-4B8C-83A1-F6EECF244321}">
                <p14:modId xmlns:p14="http://schemas.microsoft.com/office/powerpoint/2010/main" val="1032009024"/>
              </p:ext>
            </p:extLst>
          </p:nvPr>
        </p:nvGraphicFramePr>
        <p:xfrm>
          <a:off x="827088" y="1557338"/>
          <a:ext cx="7200900" cy="4059239"/>
        </p:xfrm>
        <a:graphic>
          <a:graphicData uri="http://schemas.openxmlformats.org/drawingml/2006/table">
            <a:tbl>
              <a:tblPr/>
              <a:tblGrid>
                <a:gridCol w="719137">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2808288">
                  <a:extLst>
                    <a:ext uri="{9D8B030D-6E8A-4147-A177-3AD203B41FA5}">
                      <a16:colId xmlns:a16="http://schemas.microsoft.com/office/drawing/2014/main" val="20002"/>
                    </a:ext>
                  </a:extLst>
                </a:gridCol>
                <a:gridCol w="2520950">
                  <a:extLst>
                    <a:ext uri="{9D8B030D-6E8A-4147-A177-3AD203B41FA5}">
                      <a16:colId xmlns:a16="http://schemas.microsoft.com/office/drawing/2014/main" val="20003"/>
                    </a:ext>
                  </a:extLst>
                </a:gridCol>
              </a:tblGrid>
              <a:tr h="5762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omic Sans MS" panose="030F0702030302020204" pitchFamily="66"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Mega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1 000 000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10</a:t>
                      </a:r>
                      <a:r>
                        <a:rPr kumimoji="0" lang="en-GB" altLang="en-US" sz="2800" b="0" i="0" u="none" strike="noStrike" cap="none" normalizeH="0" baseline="3000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Kilo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10</a:t>
                      </a:r>
                      <a:r>
                        <a:rPr kumimoji="0" lang="en-GB" altLang="en-US" sz="2800" b="0" i="0" u="none" strike="noStrike" cap="none" normalizeH="0" baseline="30000">
                          <a:ln>
                            <a:noFill/>
                          </a:ln>
                          <a:solidFill>
                            <a:schemeClr val="tx1"/>
                          </a:solidFill>
                          <a:effectLst/>
                          <a:latin typeface="Comic Sans MS" panose="030F0702030302020204" pitchFamily="66"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deci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omic Sans MS" panose="030F0702030302020204" pitchFamily="66" charset="0"/>
                        </a:rPr>
                        <a:t>10</a:t>
                      </a:r>
                      <a:r>
                        <a:rPr kumimoji="0" lang="en-GB" altLang="en-US" sz="2800" b="0" i="0" u="none" strike="noStrike" cap="none" normalizeH="0" baseline="30000" dirty="0">
                          <a:ln>
                            <a:noFill/>
                          </a:ln>
                          <a:solidFill>
                            <a:schemeClr val="tx1"/>
                          </a:solidFill>
                          <a:effectLst/>
                          <a:latin typeface="Comic Sans MS" panose="030F0702030302020204" pitchFamily="66"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err="1">
                          <a:ln>
                            <a:noFill/>
                          </a:ln>
                          <a:solidFill>
                            <a:schemeClr val="tx1"/>
                          </a:solidFill>
                          <a:effectLst/>
                          <a:latin typeface="Comic Sans MS" panose="030F0702030302020204" pitchFamily="66" charset="0"/>
                        </a:rPr>
                        <a:t>centi</a:t>
                      </a:r>
                      <a:endParaRPr kumimoji="0" lang="en-GB" altLang="en-US" sz="2800" b="0" i="0" u="none" strike="noStrike" cap="none" normalizeH="0" baseline="0" dirty="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800" b="0" i="0" u="none" strike="noStrike" cap="none" normalizeH="0" baseline="0" dirty="0">
                          <a:ln>
                            <a:noFill/>
                          </a:ln>
                          <a:solidFill>
                            <a:schemeClr val="tx1"/>
                          </a:solidFill>
                          <a:effectLst/>
                          <a:latin typeface="Comic Sans MS" panose="030F0702030302020204" pitchFamily="66" charset="0"/>
                        </a:rPr>
                        <a:t>10</a:t>
                      </a:r>
                      <a:r>
                        <a:rPr kumimoji="0" lang="en-GB" altLang="en-US" sz="2800" b="0" i="0" u="none" strike="noStrike" cap="none" normalizeH="0" baseline="30000" dirty="0">
                          <a:ln>
                            <a:noFill/>
                          </a:ln>
                          <a:solidFill>
                            <a:schemeClr val="tx1"/>
                          </a:solidFill>
                          <a:effectLst/>
                          <a:latin typeface="Comic Sans MS" panose="030F0702030302020204" pitchFamily="66"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milli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omic Sans MS" panose="030F0702030302020204" pitchFamily="66" charset="0"/>
                        </a:rPr>
                        <a:t>10</a:t>
                      </a:r>
                      <a:r>
                        <a:rPr kumimoji="0" lang="en-GB" altLang="en-US" sz="2800" b="0" i="0" u="none" strike="noStrike" cap="none" normalizeH="0" baseline="30000" dirty="0">
                          <a:ln>
                            <a:noFill/>
                          </a:ln>
                          <a:solidFill>
                            <a:schemeClr val="tx1"/>
                          </a:solidFill>
                          <a:effectLst/>
                          <a:latin typeface="Comic Sans MS" panose="030F0702030302020204" pitchFamily="66"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sym typeface="Symbol" panose="05050102010706020507" pitchFamily="18"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micro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10</a:t>
                      </a:r>
                      <a:r>
                        <a:rPr kumimoji="0" lang="en-GB" altLang="en-US" sz="2800" b="0" i="0" u="none" strike="noStrike" cap="none" normalizeH="0" baseline="30000">
                          <a:ln>
                            <a:noFill/>
                          </a:ln>
                          <a:solidFill>
                            <a:schemeClr val="tx1"/>
                          </a:solidFill>
                          <a:effectLst/>
                          <a:latin typeface="Comic Sans MS" panose="030F0702030302020204" pitchFamily="66"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nano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Comic Sans MS" panose="030F0702030302020204" pitchFamily="66" charset="0"/>
                        </a:rPr>
                        <a:t>1/1000000000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omic Sans MS" panose="030F0702030302020204" pitchFamily="66" charset="0"/>
                        </a:rPr>
                        <a:t>10</a:t>
                      </a:r>
                      <a:r>
                        <a:rPr kumimoji="0" lang="en-GB" altLang="en-US" sz="2800" b="0" i="0" u="none" strike="noStrike" cap="none" normalizeH="0" baseline="30000" dirty="0">
                          <a:ln>
                            <a:noFill/>
                          </a:ln>
                          <a:solidFill>
                            <a:schemeClr val="tx1"/>
                          </a:solidFill>
                          <a:effectLst/>
                          <a:latin typeface="Comic Sans MS" panose="030F0702030302020204" pitchFamily="66"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308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multiply ratios </a:t>
            </a:r>
            <a:r>
              <a:rPr lang="en-US" sz="3600" dirty="0"/>
              <a:t>- scale</a:t>
            </a:r>
            <a:endParaRPr lang="en-AU"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743201"/>
                <a:ext cx="8839200" cy="3810000"/>
              </a:xfrm>
            </p:spPr>
            <p:txBody>
              <a:bodyPr/>
              <a:lstStyle/>
              <a:p>
                <a:pPr marL="0" indent="0">
                  <a:buNone/>
                </a:pPr>
                <a:r>
                  <a:rPr lang="en-US" dirty="0"/>
                  <a:t>Convert 9nm to cm, given that 1nm is 1x10</a:t>
                </a:r>
                <a:r>
                  <a:rPr lang="en-US" baseline="30000" dirty="0"/>
                  <a:t>-9</a:t>
                </a:r>
                <a:r>
                  <a:rPr lang="en-US" dirty="0"/>
                  <a:t>cm.</a:t>
                </a:r>
              </a:p>
              <a:p>
                <a:pPr marL="0" indent="0">
                  <a:buNone/>
                </a:pPr>
                <a:r>
                  <a:rPr lang="en-US" dirty="0">
                    <a:solidFill>
                      <a:srgbClr val="FF0000"/>
                    </a:solidFill>
                  </a:rPr>
                  <a:t>	1nm : 1 x10</a:t>
                </a:r>
                <a:r>
                  <a:rPr lang="en-US" baseline="30000" dirty="0">
                    <a:solidFill>
                      <a:srgbClr val="FF0000"/>
                    </a:solidFill>
                  </a:rPr>
                  <a:t>-9</a:t>
                </a:r>
                <a:r>
                  <a:rPr lang="en-US" dirty="0">
                    <a:solidFill>
                      <a:srgbClr val="FF0000"/>
                    </a:solidFill>
                  </a:rPr>
                  <a:t>cm</a:t>
                </a:r>
              </a:p>
              <a:p>
                <a:pPr marL="0" indent="0">
                  <a:buNone/>
                </a:pPr>
                <a:r>
                  <a:rPr lang="en-US" dirty="0">
                    <a:solidFill>
                      <a:srgbClr val="FF0000"/>
                    </a:solidFill>
                  </a:rPr>
                  <a:t>	</a:t>
                </a:r>
              </a:p>
              <a:p>
                <a:pPr marL="0" indent="0">
                  <a:buNone/>
                </a:pPr>
                <a:r>
                  <a:rPr lang="en-US" dirty="0">
                    <a:solidFill>
                      <a:srgbClr val="FF0000"/>
                    </a:solidFill>
                  </a:rPr>
                  <a:t>	9nm : X</a:t>
                </a:r>
              </a:p>
              <a:p>
                <a:pPr marL="0" indent="0">
                  <a:buNone/>
                </a:pPr>
                <a14:m>
                  <m:oMath xmlns:m="http://schemas.openxmlformats.org/officeDocument/2006/math">
                    <m:r>
                      <a:rPr lang="en-AU" i="0" smtClean="0">
                        <a:solidFill>
                          <a:srgbClr val="FF0000"/>
                        </a:solidFill>
                        <a:latin typeface="Cambria Math" panose="02040503050406030204" pitchFamily="18" charset="0"/>
                        <a:ea typeface="Cambria Math" panose="02040503050406030204" pitchFamily="18" charset="0"/>
                      </a:rPr>
                      <m:t>∴</m:t>
                    </m:r>
                  </m:oMath>
                </a14:m>
                <a:r>
                  <a:rPr lang="en-AU" dirty="0">
                    <a:solidFill>
                      <a:srgbClr val="FF0000"/>
                    </a:solidFill>
                  </a:rPr>
                  <a:t> X </a:t>
                </a:r>
                <a:r>
                  <a:rPr lang="en-AU" dirty="0" err="1">
                    <a:solidFill>
                      <a:srgbClr val="FF0000"/>
                    </a:solidFill>
                  </a:rPr>
                  <a:t>x</a:t>
                </a:r>
                <a:r>
                  <a:rPr lang="en-AU" dirty="0">
                    <a:solidFill>
                      <a:srgbClr val="FF0000"/>
                    </a:solidFill>
                  </a:rPr>
                  <a:t> 1nm = 9nm x </a:t>
                </a:r>
                <a:r>
                  <a:rPr lang="en-US" dirty="0">
                    <a:solidFill>
                      <a:srgbClr val="FF0000"/>
                    </a:solidFill>
                  </a:rPr>
                  <a:t>1 x10</a:t>
                </a:r>
                <a:r>
                  <a:rPr lang="en-US" baseline="30000" dirty="0">
                    <a:solidFill>
                      <a:srgbClr val="FF0000"/>
                    </a:solidFill>
                  </a:rPr>
                  <a:t>-9</a:t>
                </a:r>
                <a:r>
                  <a:rPr lang="en-US" dirty="0">
                    <a:solidFill>
                      <a:srgbClr val="FF0000"/>
                    </a:solidFill>
                  </a:rPr>
                  <a:t>cm</a:t>
                </a:r>
              </a:p>
              <a:p>
                <a:pPr marL="0" indent="0">
                  <a:buNone/>
                </a:pPr>
                <a:r>
                  <a:rPr lang="en-US" dirty="0">
                    <a:solidFill>
                      <a:srgbClr val="FF0000"/>
                    </a:solidFill>
                  </a:rPr>
                  <a:t>X = 9 x 10</a:t>
                </a:r>
                <a:r>
                  <a:rPr lang="en-US" baseline="30000" dirty="0">
                    <a:solidFill>
                      <a:srgbClr val="FF0000"/>
                    </a:solidFill>
                  </a:rPr>
                  <a:t>-9</a:t>
                </a:r>
                <a:r>
                  <a:rPr lang="en-US" dirty="0">
                    <a:solidFill>
                      <a:srgbClr val="FF0000"/>
                    </a:solidFill>
                  </a:rPr>
                  <a:t>cm</a:t>
                </a:r>
                <a:endParaRPr lang="en-AU"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743201"/>
                <a:ext cx="8839200" cy="3810000"/>
              </a:xfrm>
              <a:blipFill rotWithShape="0">
                <a:blip r:embed="rId2"/>
                <a:stretch>
                  <a:fillRect l="-1793" t="-2080"/>
                </a:stretch>
              </a:blipFill>
            </p:spPr>
            <p:txBody>
              <a:bodyPr/>
              <a:lstStyle/>
              <a:p>
                <a:r>
                  <a:rPr lang="en-AU">
                    <a:noFill/>
                  </a:rPr>
                  <a:t> </a:t>
                </a:r>
              </a:p>
            </p:txBody>
          </p:sp>
        </mc:Fallback>
      </mc:AlternateContent>
      <p:cxnSp>
        <p:nvCxnSpPr>
          <p:cNvPr id="5" name="Straight Arrow Connector 4"/>
          <p:cNvCxnSpPr/>
          <p:nvPr/>
        </p:nvCxnSpPr>
        <p:spPr>
          <a:xfrm>
            <a:off x="1682087" y="3831151"/>
            <a:ext cx="680113" cy="69080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42281" y="3902344"/>
            <a:ext cx="1100919" cy="61961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1253342"/>
            <a:ext cx="8229600" cy="1323439"/>
          </a:xfrm>
          <a:prstGeom prst="rect">
            <a:avLst/>
          </a:prstGeom>
          <a:noFill/>
        </p:spPr>
        <p:txBody>
          <a:bodyPr wrap="square" rtlCol="0">
            <a:spAutoFit/>
          </a:bodyPr>
          <a:lstStyle/>
          <a:p>
            <a:r>
              <a:rPr lang="en-US" sz="2000" b="1" dirty="0"/>
              <a:t>Conversions may seem obvious to some right now, but this method is needed for harder questions that are coming with solving stoichiometric problems. BTW the best students often get everything right but the conversion of units!</a:t>
            </a:r>
            <a:endParaRPr lang="en-AU" sz="2000" b="1" dirty="0"/>
          </a:p>
        </p:txBody>
      </p:sp>
    </p:spTree>
    <p:extLst>
      <p:ext uri="{BB962C8B-B14F-4D97-AF65-F5344CB8AC3E}">
        <p14:creationId xmlns:p14="http://schemas.microsoft.com/office/powerpoint/2010/main" val="24110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t>Cross multiply ratios </a:t>
            </a:r>
            <a:r>
              <a:rPr lang="en-US" sz="3600" dirty="0"/>
              <a:t>– unit change</a:t>
            </a:r>
            <a:endParaRPr lang="en-AU"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Convert 530 calories to joules, given 1 </a:t>
                </a:r>
                <a:r>
                  <a:rPr lang="en-US" dirty="0" err="1"/>
                  <a:t>cal</a:t>
                </a:r>
                <a:r>
                  <a:rPr lang="en-US" dirty="0"/>
                  <a:t> = 4.18J.</a:t>
                </a:r>
              </a:p>
              <a:p>
                <a:pPr marL="0" indent="0">
                  <a:buNone/>
                </a:pPr>
                <a:r>
                  <a:rPr lang="en-US" dirty="0">
                    <a:solidFill>
                      <a:srgbClr val="FF0000"/>
                    </a:solidFill>
                  </a:rPr>
                  <a:t>	1cal : 4.18J</a:t>
                </a:r>
              </a:p>
              <a:p>
                <a:pPr marL="0" indent="0">
                  <a:buNone/>
                </a:pPr>
                <a:endParaRPr lang="en-US" dirty="0">
                  <a:solidFill>
                    <a:srgbClr val="FF0000"/>
                  </a:solidFill>
                </a:endParaRPr>
              </a:p>
              <a:p>
                <a:pPr marL="0" indent="0">
                  <a:buNone/>
                </a:pPr>
                <a:r>
                  <a:rPr lang="en-US" dirty="0">
                    <a:solidFill>
                      <a:srgbClr val="FF0000"/>
                    </a:solidFill>
                  </a:rPr>
                  <a:t>	530cal : X</a:t>
                </a:r>
              </a:p>
              <a:p>
                <a:pPr marL="0" indent="0">
                  <a:buNone/>
                </a:pPr>
                <a14:m>
                  <m:oMath xmlns:m="http://schemas.openxmlformats.org/officeDocument/2006/math">
                    <m:r>
                      <a:rPr lang="en-AU" i="0" smtClean="0">
                        <a:solidFill>
                          <a:srgbClr val="FF0000"/>
                        </a:solidFill>
                        <a:latin typeface="Cambria Math" panose="02040503050406030204" pitchFamily="18" charset="0"/>
                        <a:ea typeface="Cambria Math" panose="02040503050406030204" pitchFamily="18" charset="0"/>
                      </a:rPr>
                      <m:t>∴</m:t>
                    </m:r>
                  </m:oMath>
                </a14:m>
                <a:r>
                  <a:rPr lang="en-AU" dirty="0">
                    <a:solidFill>
                      <a:srgbClr val="FF0000"/>
                    </a:solidFill>
                  </a:rPr>
                  <a:t> X </a:t>
                </a:r>
                <a:r>
                  <a:rPr lang="en-AU" dirty="0" err="1">
                    <a:solidFill>
                      <a:srgbClr val="FF0000"/>
                    </a:solidFill>
                  </a:rPr>
                  <a:t>x</a:t>
                </a:r>
                <a:r>
                  <a:rPr lang="en-AU" dirty="0">
                    <a:solidFill>
                      <a:srgbClr val="FF0000"/>
                    </a:solidFill>
                  </a:rPr>
                  <a:t> </a:t>
                </a:r>
                <a:r>
                  <a:rPr lang="en-US" dirty="0">
                    <a:solidFill>
                      <a:srgbClr val="FF0000"/>
                    </a:solidFill>
                  </a:rPr>
                  <a:t>1cal</a:t>
                </a:r>
                <a:r>
                  <a:rPr lang="en-AU" dirty="0">
                    <a:solidFill>
                      <a:srgbClr val="FF0000"/>
                    </a:solidFill>
                  </a:rPr>
                  <a:t> = </a:t>
                </a:r>
                <a:r>
                  <a:rPr lang="en-US" dirty="0">
                    <a:solidFill>
                      <a:srgbClr val="FF0000"/>
                    </a:solidFill>
                  </a:rPr>
                  <a:t>530cal</a:t>
                </a:r>
                <a:r>
                  <a:rPr lang="en-AU" dirty="0">
                    <a:solidFill>
                      <a:srgbClr val="FF0000"/>
                    </a:solidFill>
                  </a:rPr>
                  <a:t> x </a:t>
                </a:r>
                <a:r>
                  <a:rPr lang="en-US" dirty="0">
                    <a:solidFill>
                      <a:srgbClr val="FF0000"/>
                    </a:solidFill>
                  </a:rPr>
                  <a:t>4.18J</a:t>
                </a:r>
              </a:p>
              <a:p>
                <a:pPr marL="0" indent="0">
                  <a:buNone/>
                </a:pPr>
                <a:r>
                  <a:rPr lang="en-US" dirty="0">
                    <a:solidFill>
                      <a:srgbClr val="FF0000"/>
                    </a:solidFill>
                  </a:rPr>
                  <a:t>X = 2215.4J (=2200J)</a:t>
                </a:r>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AU">
                    <a:noFill/>
                  </a:rPr>
                  <a:t> </a:t>
                </a:r>
              </a:p>
            </p:txBody>
          </p:sp>
        </mc:Fallback>
      </mc:AlternateContent>
      <p:cxnSp>
        <p:nvCxnSpPr>
          <p:cNvPr id="5" name="Straight Arrow Connector 4"/>
          <p:cNvCxnSpPr/>
          <p:nvPr/>
        </p:nvCxnSpPr>
        <p:spPr>
          <a:xfrm>
            <a:off x="1981200" y="3161743"/>
            <a:ext cx="914400" cy="70143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81200" y="3267956"/>
            <a:ext cx="685800" cy="59522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15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a:t>Mole</a:t>
            </a:r>
          </a:p>
        </p:txBody>
      </p:sp>
      <p:sp>
        <p:nvSpPr>
          <p:cNvPr id="5123" name="Rectangle 3"/>
          <p:cNvSpPr>
            <a:spLocks noGrp="1" noChangeArrowheads="1"/>
          </p:cNvSpPr>
          <p:nvPr>
            <p:ph type="body" idx="1"/>
          </p:nvPr>
        </p:nvSpPr>
        <p:spPr/>
        <p:txBody>
          <a:bodyPr/>
          <a:lstStyle/>
          <a:p>
            <a:pPr eaLnBrk="1" hangingPunct="1"/>
            <a:r>
              <a:rPr lang="en-US" altLang="zh-TW"/>
              <a:t>The mole is a large number: 6.02 x 10</a:t>
            </a:r>
            <a:r>
              <a:rPr lang="en-US" altLang="zh-TW" baseline="30000"/>
              <a:t>23</a:t>
            </a:r>
          </a:p>
          <a:p>
            <a:pPr eaLnBrk="1" hangingPunct="1"/>
            <a:r>
              <a:rPr lang="en-US" altLang="zh-TW"/>
              <a:t>This number is called Avogadro’s number</a:t>
            </a:r>
          </a:p>
          <a:p>
            <a:pPr eaLnBrk="1" hangingPunct="1"/>
            <a:r>
              <a:rPr lang="en-US" altLang="zh-TW"/>
              <a:t>We use this number to count things in chemistry</a:t>
            </a:r>
          </a:p>
          <a:p>
            <a:pPr eaLnBrk="1" hangingPunct="1"/>
            <a:r>
              <a:rPr lang="en-US" altLang="zh-TW"/>
              <a:t>The word mole is abbreviated to mol</a:t>
            </a:r>
          </a:p>
          <a:p>
            <a:pPr eaLnBrk="1" hangingPunct="1"/>
            <a:r>
              <a:rPr lang="en-US" altLang="zh-TW"/>
              <a:t>n is the symbol used to represent the number of moles</a:t>
            </a:r>
          </a:p>
          <a:p>
            <a:pPr eaLnBrk="1" hangingPunct="1"/>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zh-TW" altLang="zh-TW"/>
          </a:p>
        </p:txBody>
      </p:sp>
      <p:sp>
        <p:nvSpPr>
          <p:cNvPr id="6147" name="Rectangle 3"/>
          <p:cNvSpPr>
            <a:spLocks noGrp="1" noChangeArrowheads="1"/>
          </p:cNvSpPr>
          <p:nvPr>
            <p:ph type="body" idx="1"/>
          </p:nvPr>
        </p:nvSpPr>
        <p:spPr>
          <a:xfrm>
            <a:off x="457200" y="5257800"/>
            <a:ext cx="8229600" cy="868363"/>
          </a:xfrm>
        </p:spPr>
        <p:txBody>
          <a:bodyPr/>
          <a:lstStyle/>
          <a:p>
            <a:pPr eaLnBrk="1" hangingPunct="1">
              <a:lnSpc>
                <a:spcPct val="90000"/>
              </a:lnSpc>
            </a:pPr>
            <a:r>
              <a:rPr lang="en-US" altLang="zh-TW" sz="2800"/>
              <a:t>N is the number of particles ie. ions, atoms, molecules, formula units, electrons</a:t>
            </a:r>
          </a:p>
        </p:txBody>
      </p:sp>
      <p:pic>
        <p:nvPicPr>
          <p:cNvPr id="6148" name="Picture 4"/>
          <p:cNvPicPr>
            <a:picLocks noChangeAspect="1" noChangeArrowheads="1"/>
          </p:cNvPicPr>
          <p:nvPr/>
        </p:nvPicPr>
        <p:blipFill>
          <a:blip r:embed="rId2" cstate="print"/>
          <a:srcRect/>
          <a:stretch>
            <a:fillRect/>
          </a:stretch>
        </p:blipFill>
        <p:spPr bwMode="auto">
          <a:xfrm>
            <a:off x="838200" y="609600"/>
            <a:ext cx="7239000" cy="37639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a:t>Atoms</a:t>
            </a:r>
          </a:p>
        </p:txBody>
      </p:sp>
      <p:sp>
        <p:nvSpPr>
          <p:cNvPr id="718851" name="Rectangle 3"/>
          <p:cNvSpPr>
            <a:spLocks noGrp="1" noChangeArrowheads="1"/>
          </p:cNvSpPr>
          <p:nvPr>
            <p:ph type="body" idx="1"/>
          </p:nvPr>
        </p:nvSpPr>
        <p:spPr/>
        <p:txBody>
          <a:bodyPr/>
          <a:lstStyle/>
          <a:p>
            <a:pPr eaLnBrk="1" hangingPunct="1">
              <a:lnSpc>
                <a:spcPct val="140000"/>
              </a:lnSpc>
              <a:buFontTx/>
              <a:buNone/>
            </a:pPr>
            <a:r>
              <a:rPr lang="en-US" altLang="zh-TW" dirty="0"/>
              <a:t>How many atoms are there in 1 </a:t>
            </a:r>
            <a:r>
              <a:rPr lang="en-US" altLang="zh-TW" dirty="0" err="1"/>
              <a:t>mol</a:t>
            </a:r>
            <a:r>
              <a:rPr lang="en-US" altLang="zh-TW" dirty="0"/>
              <a:t> of H</a:t>
            </a:r>
            <a:r>
              <a:rPr lang="en-US" altLang="zh-TW" baseline="-25000" dirty="0"/>
              <a:t>2</a:t>
            </a:r>
            <a:r>
              <a:rPr lang="en-US" altLang="zh-TW" dirty="0"/>
              <a:t>O?</a:t>
            </a:r>
          </a:p>
          <a:p>
            <a:pPr eaLnBrk="1" hangingPunct="1">
              <a:lnSpc>
                <a:spcPct val="140000"/>
              </a:lnSpc>
              <a:buFontTx/>
              <a:buNone/>
            </a:pPr>
            <a:r>
              <a:rPr lang="en-US" altLang="zh-TW" dirty="0">
                <a:solidFill>
                  <a:srgbClr val="FF0000"/>
                </a:solidFill>
              </a:rPr>
              <a:t>H</a:t>
            </a:r>
            <a:r>
              <a:rPr lang="en-US" altLang="zh-TW" baseline="-25000" dirty="0">
                <a:solidFill>
                  <a:srgbClr val="FF0000"/>
                </a:solidFill>
              </a:rPr>
              <a:t>2</a:t>
            </a:r>
            <a:r>
              <a:rPr lang="en-US" altLang="zh-TW" dirty="0">
                <a:solidFill>
                  <a:srgbClr val="FF0000"/>
                </a:solidFill>
              </a:rPr>
              <a:t>O has 3 atoms</a:t>
            </a:r>
          </a:p>
          <a:p>
            <a:pPr eaLnBrk="1" hangingPunct="1">
              <a:lnSpc>
                <a:spcPct val="140000"/>
              </a:lnSpc>
              <a:buFontTx/>
              <a:buNone/>
            </a:pPr>
            <a:r>
              <a:rPr lang="en-US" altLang="zh-TW" dirty="0">
                <a:solidFill>
                  <a:srgbClr val="FF0000"/>
                </a:solidFill>
              </a:rPr>
              <a:t>3 x 6.02 x 10</a:t>
            </a:r>
            <a:r>
              <a:rPr lang="en-US" altLang="zh-TW" baseline="30000" dirty="0">
                <a:solidFill>
                  <a:srgbClr val="FF0000"/>
                </a:solidFill>
              </a:rPr>
              <a:t>23</a:t>
            </a:r>
            <a:r>
              <a:rPr lang="en-US" altLang="zh-TW" dirty="0">
                <a:solidFill>
                  <a:srgbClr val="FF0000"/>
                </a:solidFill>
              </a:rPr>
              <a:t> = 1.806 x 10</a:t>
            </a:r>
            <a:r>
              <a:rPr lang="en-US" altLang="zh-TW" baseline="30000" dirty="0">
                <a:solidFill>
                  <a:srgbClr val="FF0000"/>
                </a:solidFill>
              </a:rPr>
              <a:t>24 </a:t>
            </a:r>
            <a:r>
              <a:rPr lang="en-US" altLang="zh-TW" dirty="0">
                <a:solidFill>
                  <a:srgbClr val="FF0000"/>
                </a:solidFill>
              </a:rPr>
              <a:t>atoms</a:t>
            </a:r>
          </a:p>
          <a:p>
            <a:pPr eaLnBrk="1" hangingPunct="1">
              <a:lnSpc>
                <a:spcPct val="140000"/>
              </a:lnSpc>
              <a:buFontTx/>
              <a:buNone/>
            </a:pPr>
            <a:r>
              <a:rPr lang="en-US" altLang="zh-TW" dirty="0"/>
              <a:t>How many moles are in 12.04 x 10</a:t>
            </a:r>
            <a:r>
              <a:rPr lang="en-US" altLang="zh-TW" baseline="30000" dirty="0"/>
              <a:t>23</a:t>
            </a:r>
            <a:r>
              <a:rPr lang="en-US" altLang="zh-TW" dirty="0"/>
              <a:t> atoms?</a:t>
            </a:r>
          </a:p>
          <a:p>
            <a:pPr eaLnBrk="1" hangingPunct="1">
              <a:lnSpc>
                <a:spcPct val="140000"/>
              </a:lnSpc>
              <a:buFontTx/>
              <a:buNone/>
            </a:pPr>
            <a:r>
              <a:rPr lang="en-US" altLang="zh-TW" dirty="0">
                <a:solidFill>
                  <a:srgbClr val="FF0000"/>
                </a:solidFill>
              </a:rPr>
              <a:t>12.04 x 10</a:t>
            </a:r>
            <a:r>
              <a:rPr lang="en-US" altLang="zh-TW" baseline="30000" dirty="0">
                <a:solidFill>
                  <a:srgbClr val="FF0000"/>
                </a:solidFill>
              </a:rPr>
              <a:t>23</a:t>
            </a:r>
            <a:r>
              <a:rPr lang="en-US" altLang="zh-TW" dirty="0">
                <a:solidFill>
                  <a:srgbClr val="FF0000"/>
                </a:solidFill>
              </a:rPr>
              <a:t> / 6.02 x 10</a:t>
            </a:r>
            <a:r>
              <a:rPr lang="en-US" altLang="zh-TW" baseline="30000" dirty="0">
                <a:solidFill>
                  <a:srgbClr val="FF0000"/>
                </a:solidFill>
              </a:rPr>
              <a:t>23</a:t>
            </a:r>
            <a:r>
              <a:rPr lang="en-US" altLang="zh-TW" dirty="0">
                <a:solidFill>
                  <a:srgbClr val="FF0000"/>
                </a:solidFill>
              </a:rPr>
              <a:t> = 2 moles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vs theory</a:t>
            </a:r>
            <a:endParaRPr lang="en-AU" dirty="0"/>
          </a:p>
        </p:txBody>
      </p:sp>
      <p:sp>
        <p:nvSpPr>
          <p:cNvPr id="3" name="Content Placeholder 2"/>
          <p:cNvSpPr>
            <a:spLocks noGrp="1"/>
          </p:cNvSpPr>
          <p:nvPr>
            <p:ph idx="1"/>
          </p:nvPr>
        </p:nvSpPr>
        <p:spPr>
          <a:xfrm>
            <a:off x="152400" y="1417638"/>
            <a:ext cx="8839200" cy="5135562"/>
          </a:xfrm>
        </p:spPr>
        <p:txBody>
          <a:bodyPr/>
          <a:lstStyle/>
          <a:p>
            <a:pPr marL="0" indent="0">
              <a:buNone/>
            </a:pPr>
            <a:r>
              <a:rPr lang="en-US" dirty="0"/>
              <a:t>Both are developed from experiments. Both have exceptions. Both can be modified or rejected.</a:t>
            </a:r>
          </a:p>
          <a:p>
            <a:pPr marL="0" indent="0">
              <a:buNone/>
            </a:pPr>
            <a:endParaRPr lang="en-US" dirty="0"/>
          </a:p>
          <a:p>
            <a:pPr marL="0" indent="0">
              <a:buNone/>
            </a:pPr>
            <a:r>
              <a:rPr lang="en-US" b="1" dirty="0"/>
              <a:t>Theory: </a:t>
            </a:r>
            <a:r>
              <a:rPr lang="en-US" dirty="0"/>
              <a:t>An </a:t>
            </a:r>
            <a:r>
              <a:rPr lang="en-US" u="sng" dirty="0"/>
              <a:t>explanation</a:t>
            </a:r>
            <a:r>
              <a:rPr lang="en-US" dirty="0"/>
              <a:t> that provides an understanding across a range of phenomena and disciplines.</a:t>
            </a:r>
          </a:p>
          <a:p>
            <a:pPr marL="0" indent="0">
              <a:buNone/>
            </a:pPr>
            <a:r>
              <a:rPr lang="en-US" b="1" dirty="0"/>
              <a:t>Law: </a:t>
            </a:r>
            <a:r>
              <a:rPr lang="en-US" dirty="0"/>
              <a:t>A </a:t>
            </a:r>
            <a:r>
              <a:rPr lang="en-US" u="sng" dirty="0"/>
              <a:t>description</a:t>
            </a:r>
            <a:r>
              <a:rPr lang="en-US" dirty="0"/>
              <a:t> of regular patterns of behavior.</a:t>
            </a:r>
            <a:endParaRPr lang="en-AU" dirty="0"/>
          </a:p>
        </p:txBody>
      </p:sp>
    </p:spTree>
    <p:extLst>
      <p:ext uri="{BB962C8B-B14F-4D97-AF65-F5344CB8AC3E}">
        <p14:creationId xmlns:p14="http://schemas.microsoft.com/office/powerpoint/2010/main" val="17785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TW"/>
              <a:t>Molecules</a:t>
            </a:r>
          </a:p>
        </p:txBody>
      </p:sp>
      <p:sp>
        <p:nvSpPr>
          <p:cNvPr id="719877" name="Rectangle 5"/>
          <p:cNvSpPr>
            <a:spLocks noGrp="1" noChangeArrowheads="1"/>
          </p:cNvSpPr>
          <p:nvPr>
            <p:ph type="body" idx="1"/>
          </p:nvPr>
        </p:nvSpPr>
        <p:spPr>
          <a:noFill/>
        </p:spPr>
        <p:txBody>
          <a:bodyPr/>
          <a:lstStyle/>
          <a:p>
            <a:pPr eaLnBrk="1" hangingPunct="1">
              <a:lnSpc>
                <a:spcPct val="140000"/>
              </a:lnSpc>
              <a:buFontTx/>
              <a:buNone/>
            </a:pPr>
            <a:r>
              <a:rPr lang="en-US" altLang="zh-TW" dirty="0"/>
              <a:t>How many molecules are there in 4 moles of H</a:t>
            </a:r>
            <a:r>
              <a:rPr lang="en-US" altLang="zh-TW" baseline="-25000" dirty="0"/>
              <a:t>2</a:t>
            </a:r>
            <a:r>
              <a:rPr lang="en-US" altLang="zh-TW" dirty="0"/>
              <a:t>0?</a:t>
            </a:r>
          </a:p>
          <a:p>
            <a:pPr eaLnBrk="1" hangingPunct="1">
              <a:lnSpc>
                <a:spcPct val="140000"/>
              </a:lnSpc>
              <a:buFontTx/>
              <a:buNone/>
            </a:pPr>
            <a:r>
              <a:rPr lang="en-US" altLang="zh-TW" dirty="0">
                <a:solidFill>
                  <a:srgbClr val="FF0000"/>
                </a:solidFill>
              </a:rPr>
              <a:t>4 x 6.02 x 10</a:t>
            </a:r>
            <a:r>
              <a:rPr lang="en-US" altLang="zh-TW" baseline="30000" dirty="0">
                <a:solidFill>
                  <a:srgbClr val="FF0000"/>
                </a:solidFill>
              </a:rPr>
              <a:t>23</a:t>
            </a:r>
            <a:r>
              <a:rPr lang="en-US" altLang="zh-TW" dirty="0">
                <a:solidFill>
                  <a:srgbClr val="FF0000"/>
                </a:solidFill>
              </a:rPr>
              <a:t> = 2.408 x 10</a:t>
            </a:r>
            <a:r>
              <a:rPr lang="en-US" altLang="zh-TW" baseline="30000" dirty="0">
                <a:solidFill>
                  <a:srgbClr val="FF0000"/>
                </a:solidFill>
              </a:rPr>
              <a:t>24 </a:t>
            </a:r>
            <a:r>
              <a:rPr lang="en-US" altLang="zh-TW" dirty="0">
                <a:solidFill>
                  <a:srgbClr val="FF0000"/>
                </a:solidFill>
              </a:rPr>
              <a:t>molecules</a:t>
            </a:r>
          </a:p>
          <a:p>
            <a:pPr eaLnBrk="1" hangingPunct="1">
              <a:lnSpc>
                <a:spcPct val="140000"/>
              </a:lnSpc>
              <a:buFontTx/>
              <a:buNone/>
            </a:pPr>
            <a:r>
              <a:rPr lang="en-US" altLang="zh-TW" dirty="0"/>
              <a:t>How many moles are there in 12.04 x 10</a:t>
            </a:r>
            <a:r>
              <a:rPr lang="en-US" altLang="zh-TW" baseline="30000" dirty="0"/>
              <a:t>23</a:t>
            </a:r>
            <a:r>
              <a:rPr lang="en-US" altLang="zh-TW" dirty="0"/>
              <a:t> molecules of  H</a:t>
            </a:r>
            <a:r>
              <a:rPr lang="en-US" altLang="zh-TW" baseline="-25000" dirty="0"/>
              <a:t>2</a:t>
            </a:r>
            <a:r>
              <a:rPr lang="en-US" altLang="zh-TW" dirty="0"/>
              <a:t>O?</a:t>
            </a:r>
          </a:p>
          <a:p>
            <a:pPr eaLnBrk="1" hangingPunct="1">
              <a:lnSpc>
                <a:spcPct val="140000"/>
              </a:lnSpc>
              <a:buFontTx/>
              <a:buNone/>
            </a:pPr>
            <a:r>
              <a:rPr lang="en-US" altLang="zh-TW" dirty="0">
                <a:solidFill>
                  <a:srgbClr val="FF0000"/>
                </a:solidFill>
              </a:rPr>
              <a:t>12.04 x 10</a:t>
            </a:r>
            <a:r>
              <a:rPr lang="en-US" altLang="zh-TW" baseline="30000" dirty="0">
                <a:solidFill>
                  <a:srgbClr val="FF0000"/>
                </a:solidFill>
              </a:rPr>
              <a:t>23</a:t>
            </a:r>
            <a:r>
              <a:rPr lang="en-US" altLang="zh-TW" dirty="0">
                <a:solidFill>
                  <a:srgbClr val="FF0000"/>
                </a:solidFill>
              </a:rPr>
              <a:t> / 6.02 x 10</a:t>
            </a:r>
            <a:r>
              <a:rPr lang="en-US" altLang="zh-TW" baseline="30000" dirty="0">
                <a:solidFill>
                  <a:srgbClr val="FF0000"/>
                </a:solidFill>
              </a:rPr>
              <a:t>23</a:t>
            </a:r>
            <a:r>
              <a:rPr lang="en-US" altLang="zh-TW" dirty="0">
                <a:solidFill>
                  <a:srgbClr val="FF0000"/>
                </a:solidFill>
              </a:rPr>
              <a:t> = 2 moles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8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98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TW"/>
              <a:t>Ions</a:t>
            </a:r>
          </a:p>
        </p:txBody>
      </p:sp>
      <p:sp>
        <p:nvSpPr>
          <p:cNvPr id="720901" name="Rectangle 5"/>
          <p:cNvSpPr>
            <a:spLocks noGrp="1" noChangeArrowheads="1"/>
          </p:cNvSpPr>
          <p:nvPr>
            <p:ph type="body" idx="1"/>
          </p:nvPr>
        </p:nvSpPr>
        <p:spPr>
          <a:noFill/>
        </p:spPr>
        <p:txBody>
          <a:bodyPr/>
          <a:lstStyle/>
          <a:p>
            <a:pPr eaLnBrk="1" hangingPunct="1">
              <a:lnSpc>
                <a:spcPct val="140000"/>
              </a:lnSpc>
              <a:buFontTx/>
              <a:buNone/>
            </a:pPr>
            <a:r>
              <a:rPr lang="en-US" altLang="zh-TW" sz="2800" dirty="0"/>
              <a:t>How many H</a:t>
            </a:r>
            <a:r>
              <a:rPr lang="en-US" altLang="zh-TW" sz="2800" baseline="30000" dirty="0"/>
              <a:t>+</a:t>
            </a:r>
            <a:r>
              <a:rPr lang="en-US" altLang="zh-TW" sz="2800" dirty="0"/>
              <a:t> ions are there in 2.5 moles of </a:t>
            </a:r>
            <a:r>
              <a:rPr lang="en-US" altLang="zh-TW" sz="2800" dirty="0" err="1"/>
              <a:t>HCl</a:t>
            </a:r>
            <a:r>
              <a:rPr lang="en-US" altLang="zh-TW" sz="2800" dirty="0"/>
              <a:t> solution?</a:t>
            </a:r>
          </a:p>
          <a:p>
            <a:pPr eaLnBrk="1" hangingPunct="1">
              <a:lnSpc>
                <a:spcPct val="140000"/>
              </a:lnSpc>
              <a:buFontTx/>
              <a:buNone/>
            </a:pPr>
            <a:r>
              <a:rPr lang="en-US" altLang="zh-TW" sz="2800" dirty="0" err="1">
                <a:solidFill>
                  <a:srgbClr val="FF0000"/>
                </a:solidFill>
              </a:rPr>
              <a:t>HCl</a:t>
            </a:r>
            <a:r>
              <a:rPr lang="en-US" altLang="zh-TW" sz="2800" dirty="0">
                <a:solidFill>
                  <a:srgbClr val="FF0000"/>
                </a:solidFill>
              </a:rPr>
              <a:t> completely dissociates to H</a:t>
            </a:r>
            <a:r>
              <a:rPr lang="en-US" altLang="zh-TW" sz="2800" baseline="30000" dirty="0">
                <a:solidFill>
                  <a:srgbClr val="FF0000"/>
                </a:solidFill>
              </a:rPr>
              <a:t>+</a:t>
            </a:r>
            <a:r>
              <a:rPr lang="en-US" altLang="zh-TW" sz="2800" dirty="0">
                <a:solidFill>
                  <a:srgbClr val="FF0000"/>
                </a:solidFill>
              </a:rPr>
              <a:t> in water</a:t>
            </a:r>
          </a:p>
          <a:p>
            <a:pPr eaLnBrk="1" hangingPunct="1">
              <a:lnSpc>
                <a:spcPct val="140000"/>
              </a:lnSpc>
              <a:buFontTx/>
              <a:buNone/>
            </a:pPr>
            <a:r>
              <a:rPr lang="en-US" altLang="zh-TW" sz="2800" dirty="0">
                <a:solidFill>
                  <a:srgbClr val="FF0000"/>
                </a:solidFill>
              </a:rPr>
              <a:t>2.5 x 6.02 x 10</a:t>
            </a:r>
            <a:r>
              <a:rPr lang="en-US" altLang="zh-TW" sz="2800" baseline="30000" dirty="0">
                <a:solidFill>
                  <a:srgbClr val="FF0000"/>
                </a:solidFill>
              </a:rPr>
              <a:t>23</a:t>
            </a:r>
            <a:r>
              <a:rPr lang="en-US" altLang="zh-TW" sz="2800" dirty="0">
                <a:solidFill>
                  <a:srgbClr val="FF0000"/>
                </a:solidFill>
              </a:rPr>
              <a:t> = 1.505 x 10</a:t>
            </a:r>
            <a:r>
              <a:rPr lang="en-US" altLang="zh-TW" sz="2800" baseline="30000" dirty="0">
                <a:solidFill>
                  <a:srgbClr val="FF0000"/>
                </a:solidFill>
              </a:rPr>
              <a:t>24 </a:t>
            </a:r>
            <a:r>
              <a:rPr lang="en-US" altLang="zh-TW" sz="2800" dirty="0">
                <a:solidFill>
                  <a:srgbClr val="FF0000"/>
                </a:solidFill>
              </a:rPr>
              <a:t>ions</a:t>
            </a:r>
          </a:p>
          <a:p>
            <a:pPr eaLnBrk="1" hangingPunct="1">
              <a:lnSpc>
                <a:spcPct val="140000"/>
              </a:lnSpc>
              <a:buFontTx/>
              <a:buNone/>
            </a:pPr>
            <a:r>
              <a:rPr lang="en-US" altLang="zh-TW" sz="2800" dirty="0"/>
              <a:t>How many moles are there in 14 x 10</a:t>
            </a:r>
            <a:r>
              <a:rPr lang="en-US" altLang="zh-TW" sz="2800" baseline="30000" dirty="0"/>
              <a:t>23</a:t>
            </a:r>
            <a:r>
              <a:rPr lang="en-US" altLang="zh-TW" sz="2800" dirty="0"/>
              <a:t> H</a:t>
            </a:r>
            <a:r>
              <a:rPr lang="en-US" altLang="zh-TW" sz="2800" baseline="30000" dirty="0"/>
              <a:t>+</a:t>
            </a:r>
            <a:r>
              <a:rPr lang="en-US" altLang="zh-TW" sz="2800" dirty="0"/>
              <a:t> ions?</a:t>
            </a:r>
          </a:p>
          <a:p>
            <a:pPr eaLnBrk="1" hangingPunct="1">
              <a:lnSpc>
                <a:spcPct val="140000"/>
              </a:lnSpc>
              <a:buFontTx/>
              <a:buNone/>
            </a:pPr>
            <a:r>
              <a:rPr lang="en-US" altLang="zh-TW" sz="2800" dirty="0">
                <a:solidFill>
                  <a:srgbClr val="FF0000"/>
                </a:solidFill>
              </a:rPr>
              <a:t>14 x 10</a:t>
            </a:r>
            <a:r>
              <a:rPr lang="en-US" altLang="zh-TW" sz="2800" baseline="30000" dirty="0">
                <a:solidFill>
                  <a:srgbClr val="FF0000"/>
                </a:solidFill>
              </a:rPr>
              <a:t>23</a:t>
            </a:r>
            <a:r>
              <a:rPr lang="en-US" altLang="zh-TW" sz="2800" dirty="0">
                <a:solidFill>
                  <a:srgbClr val="FF0000"/>
                </a:solidFill>
              </a:rPr>
              <a:t> / 6.02 x 10</a:t>
            </a:r>
            <a:r>
              <a:rPr lang="en-US" altLang="zh-TW" sz="2800" baseline="30000" dirty="0">
                <a:solidFill>
                  <a:srgbClr val="FF0000"/>
                </a:solidFill>
              </a:rPr>
              <a:t>23</a:t>
            </a:r>
            <a:r>
              <a:rPr lang="en-US" altLang="zh-TW" sz="2800" dirty="0">
                <a:solidFill>
                  <a:srgbClr val="FF0000"/>
                </a:solidFill>
              </a:rPr>
              <a:t> = 2.3 moles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90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90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09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TW"/>
              <a:t>Electrons</a:t>
            </a:r>
          </a:p>
        </p:txBody>
      </p:sp>
      <p:sp>
        <p:nvSpPr>
          <p:cNvPr id="721925" name="Rectangle 5"/>
          <p:cNvSpPr>
            <a:spLocks noGrp="1" noChangeArrowheads="1"/>
          </p:cNvSpPr>
          <p:nvPr>
            <p:ph type="body" idx="1"/>
          </p:nvPr>
        </p:nvSpPr>
        <p:spPr>
          <a:noFill/>
        </p:spPr>
        <p:txBody>
          <a:bodyPr/>
          <a:lstStyle/>
          <a:p>
            <a:pPr eaLnBrk="1" hangingPunct="1">
              <a:lnSpc>
                <a:spcPct val="140000"/>
              </a:lnSpc>
              <a:buFontTx/>
              <a:buNone/>
            </a:pPr>
            <a:r>
              <a:rPr lang="en-US" altLang="zh-TW" sz="2800" dirty="0"/>
              <a:t>How many electrons are there in 1 mole of helium?</a:t>
            </a:r>
          </a:p>
          <a:p>
            <a:pPr eaLnBrk="1" hangingPunct="1">
              <a:lnSpc>
                <a:spcPct val="140000"/>
              </a:lnSpc>
              <a:buFontTx/>
              <a:buNone/>
            </a:pPr>
            <a:r>
              <a:rPr lang="en-US" altLang="zh-TW" sz="2800" dirty="0">
                <a:solidFill>
                  <a:srgbClr val="FF0000"/>
                </a:solidFill>
              </a:rPr>
              <a:t>Helium contains 2 electrons</a:t>
            </a:r>
          </a:p>
          <a:p>
            <a:pPr eaLnBrk="1" hangingPunct="1">
              <a:lnSpc>
                <a:spcPct val="140000"/>
              </a:lnSpc>
              <a:buFontTx/>
              <a:buNone/>
            </a:pPr>
            <a:r>
              <a:rPr lang="en-US" altLang="zh-TW" sz="2800" dirty="0">
                <a:solidFill>
                  <a:srgbClr val="FF0000"/>
                </a:solidFill>
              </a:rPr>
              <a:t>2 x 6.02 x 10</a:t>
            </a:r>
            <a:r>
              <a:rPr lang="en-US" altLang="zh-TW" sz="2800" baseline="30000" dirty="0">
                <a:solidFill>
                  <a:srgbClr val="FF0000"/>
                </a:solidFill>
              </a:rPr>
              <a:t>23</a:t>
            </a:r>
            <a:r>
              <a:rPr lang="en-US" altLang="zh-TW" sz="2800" dirty="0">
                <a:solidFill>
                  <a:srgbClr val="FF0000"/>
                </a:solidFill>
              </a:rPr>
              <a:t> = 12.04 x 10</a:t>
            </a:r>
            <a:r>
              <a:rPr lang="en-US" altLang="zh-TW" sz="2800" baseline="30000" dirty="0">
                <a:solidFill>
                  <a:srgbClr val="FF0000"/>
                </a:solidFill>
              </a:rPr>
              <a:t>23</a:t>
            </a:r>
            <a:r>
              <a:rPr lang="en-US" altLang="zh-TW" sz="2800" dirty="0">
                <a:solidFill>
                  <a:srgbClr val="FF0000"/>
                </a:solidFill>
              </a:rPr>
              <a:t> electrons</a:t>
            </a:r>
          </a:p>
          <a:p>
            <a:pPr eaLnBrk="1" hangingPunct="1">
              <a:lnSpc>
                <a:spcPct val="140000"/>
              </a:lnSpc>
              <a:buFontTx/>
              <a:buNone/>
            </a:pPr>
            <a:r>
              <a:rPr lang="en-US" altLang="zh-TW" sz="2800" dirty="0"/>
              <a:t>How many moles are there in 14 x 10</a:t>
            </a:r>
            <a:r>
              <a:rPr lang="en-US" altLang="zh-TW" sz="2800" baseline="30000" dirty="0"/>
              <a:t>30</a:t>
            </a:r>
            <a:r>
              <a:rPr lang="en-US" altLang="zh-TW" sz="2800" dirty="0"/>
              <a:t> electrons?</a:t>
            </a:r>
          </a:p>
          <a:p>
            <a:pPr eaLnBrk="1" hangingPunct="1">
              <a:lnSpc>
                <a:spcPct val="140000"/>
              </a:lnSpc>
              <a:buFontTx/>
              <a:buNone/>
            </a:pPr>
            <a:r>
              <a:rPr lang="en-US" altLang="zh-TW" sz="2800" dirty="0">
                <a:solidFill>
                  <a:srgbClr val="FF0000"/>
                </a:solidFill>
              </a:rPr>
              <a:t>14 x 10</a:t>
            </a:r>
            <a:r>
              <a:rPr lang="en-US" altLang="zh-TW" sz="2800" baseline="30000" dirty="0">
                <a:solidFill>
                  <a:srgbClr val="FF0000"/>
                </a:solidFill>
              </a:rPr>
              <a:t>30</a:t>
            </a:r>
            <a:r>
              <a:rPr lang="en-US" altLang="zh-TW" sz="2800" dirty="0">
                <a:solidFill>
                  <a:srgbClr val="FF0000"/>
                </a:solidFill>
              </a:rPr>
              <a:t> / 6.02 x 10</a:t>
            </a:r>
            <a:r>
              <a:rPr lang="en-US" altLang="zh-TW" sz="2800" baseline="30000" dirty="0">
                <a:solidFill>
                  <a:srgbClr val="FF0000"/>
                </a:solidFill>
              </a:rPr>
              <a:t>23</a:t>
            </a:r>
            <a:r>
              <a:rPr lang="en-US" altLang="zh-TW" sz="2800" dirty="0">
                <a:solidFill>
                  <a:srgbClr val="FF0000"/>
                </a:solidFill>
              </a:rPr>
              <a:t> = 2.3 x 10</a:t>
            </a:r>
            <a:r>
              <a:rPr lang="en-US" altLang="zh-TW" sz="2800" baseline="30000" dirty="0">
                <a:solidFill>
                  <a:srgbClr val="FF0000"/>
                </a:solidFill>
              </a:rPr>
              <a:t>7</a:t>
            </a:r>
            <a:r>
              <a:rPr lang="en-US" altLang="zh-TW" sz="2800" dirty="0">
                <a:solidFill>
                  <a:srgbClr val="FF0000"/>
                </a:solidFill>
              </a:rPr>
              <a:t> moles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192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19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19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TW"/>
              <a:t>Formula units</a:t>
            </a:r>
          </a:p>
        </p:txBody>
      </p:sp>
      <p:sp>
        <p:nvSpPr>
          <p:cNvPr id="722952" name="Rectangle 8"/>
          <p:cNvSpPr>
            <a:spLocks noGrp="1" noChangeArrowheads="1"/>
          </p:cNvSpPr>
          <p:nvPr>
            <p:ph type="body" idx="1"/>
          </p:nvPr>
        </p:nvSpPr>
        <p:spPr>
          <a:noFill/>
        </p:spPr>
        <p:txBody>
          <a:bodyPr/>
          <a:lstStyle/>
          <a:p>
            <a:pPr eaLnBrk="1" hangingPunct="1">
              <a:lnSpc>
                <a:spcPct val="140000"/>
              </a:lnSpc>
              <a:buFontTx/>
              <a:buNone/>
            </a:pPr>
            <a:r>
              <a:rPr lang="en-US" altLang="zh-TW" sz="2400" dirty="0"/>
              <a:t>How many formula units are there in 1 mole of </a:t>
            </a:r>
            <a:r>
              <a:rPr lang="en-US" altLang="zh-TW" sz="2400" dirty="0" err="1"/>
              <a:t>NaCl</a:t>
            </a:r>
            <a:r>
              <a:rPr lang="en-US" altLang="zh-TW" sz="2400" dirty="0"/>
              <a:t>?</a:t>
            </a:r>
          </a:p>
          <a:p>
            <a:pPr eaLnBrk="1" hangingPunct="1">
              <a:lnSpc>
                <a:spcPct val="140000"/>
              </a:lnSpc>
              <a:buFontTx/>
              <a:buNone/>
            </a:pPr>
            <a:r>
              <a:rPr lang="en-US" altLang="zh-TW" sz="2400" dirty="0" err="1">
                <a:solidFill>
                  <a:srgbClr val="FF0000"/>
                </a:solidFill>
              </a:rPr>
              <a:t>NaCl</a:t>
            </a:r>
            <a:r>
              <a:rPr lang="en-US" altLang="zh-TW" sz="2400" dirty="0">
                <a:solidFill>
                  <a:srgbClr val="FF0000"/>
                </a:solidFill>
              </a:rPr>
              <a:t> is a formula unit </a:t>
            </a:r>
          </a:p>
          <a:p>
            <a:pPr eaLnBrk="1" hangingPunct="1">
              <a:lnSpc>
                <a:spcPct val="140000"/>
              </a:lnSpc>
              <a:buFontTx/>
              <a:buNone/>
            </a:pPr>
            <a:r>
              <a:rPr lang="en-US" altLang="zh-TW" sz="2400" dirty="0">
                <a:solidFill>
                  <a:srgbClr val="FF0000"/>
                </a:solidFill>
              </a:rPr>
              <a:t>1 x 6.02 x 10</a:t>
            </a:r>
            <a:r>
              <a:rPr lang="en-US" altLang="zh-TW" sz="2400" baseline="30000" dirty="0">
                <a:solidFill>
                  <a:srgbClr val="FF0000"/>
                </a:solidFill>
              </a:rPr>
              <a:t>23</a:t>
            </a:r>
            <a:r>
              <a:rPr lang="en-US" altLang="zh-TW" sz="2400" dirty="0">
                <a:solidFill>
                  <a:srgbClr val="FF0000"/>
                </a:solidFill>
              </a:rPr>
              <a:t> = 6.02 x 10</a:t>
            </a:r>
            <a:r>
              <a:rPr lang="en-US" altLang="zh-TW" sz="2400" baseline="30000" dirty="0">
                <a:solidFill>
                  <a:srgbClr val="FF0000"/>
                </a:solidFill>
              </a:rPr>
              <a:t>23</a:t>
            </a:r>
            <a:r>
              <a:rPr lang="en-US" altLang="zh-TW" sz="2400" dirty="0">
                <a:solidFill>
                  <a:srgbClr val="FF0000"/>
                </a:solidFill>
              </a:rPr>
              <a:t> formula units</a:t>
            </a:r>
          </a:p>
          <a:p>
            <a:pPr eaLnBrk="1" hangingPunct="1">
              <a:lnSpc>
                <a:spcPct val="140000"/>
              </a:lnSpc>
              <a:buFontTx/>
              <a:buNone/>
            </a:pPr>
            <a:r>
              <a:rPr lang="en-US" altLang="zh-TW" sz="2400" dirty="0"/>
              <a:t>How many moles are there in 1.0 x 10</a:t>
            </a:r>
            <a:r>
              <a:rPr lang="en-US" altLang="zh-TW" sz="2400" baseline="30000" dirty="0"/>
              <a:t>30</a:t>
            </a:r>
            <a:r>
              <a:rPr lang="en-US" altLang="zh-TW" sz="2400" dirty="0"/>
              <a:t> formula units of </a:t>
            </a:r>
            <a:r>
              <a:rPr lang="en-US" altLang="zh-TW" sz="2400" dirty="0" err="1"/>
              <a:t>NaCl</a:t>
            </a:r>
            <a:r>
              <a:rPr lang="en-US" altLang="zh-TW" sz="2400" dirty="0"/>
              <a:t>?</a:t>
            </a:r>
          </a:p>
          <a:p>
            <a:pPr eaLnBrk="1" hangingPunct="1">
              <a:lnSpc>
                <a:spcPct val="140000"/>
              </a:lnSpc>
              <a:buFontTx/>
              <a:buNone/>
            </a:pPr>
            <a:r>
              <a:rPr lang="en-US" altLang="zh-TW" sz="2400" dirty="0">
                <a:solidFill>
                  <a:srgbClr val="FF0000"/>
                </a:solidFill>
              </a:rPr>
              <a:t>1.0 x 10</a:t>
            </a:r>
            <a:r>
              <a:rPr lang="en-US" altLang="zh-TW" sz="2400" baseline="30000" dirty="0">
                <a:solidFill>
                  <a:srgbClr val="FF0000"/>
                </a:solidFill>
              </a:rPr>
              <a:t>30</a:t>
            </a:r>
            <a:r>
              <a:rPr lang="en-US" altLang="zh-TW" sz="2400" dirty="0">
                <a:solidFill>
                  <a:srgbClr val="FF0000"/>
                </a:solidFill>
              </a:rPr>
              <a:t> / 6.02 x 10</a:t>
            </a:r>
            <a:r>
              <a:rPr lang="en-US" altLang="zh-TW" sz="2400" baseline="30000" dirty="0">
                <a:solidFill>
                  <a:srgbClr val="FF0000"/>
                </a:solidFill>
              </a:rPr>
              <a:t>23</a:t>
            </a:r>
            <a:r>
              <a:rPr lang="en-US" altLang="zh-TW" sz="2400" dirty="0">
                <a:solidFill>
                  <a:srgbClr val="FF0000"/>
                </a:solidFill>
              </a:rPr>
              <a:t> = 1.7 x 10</a:t>
            </a:r>
            <a:r>
              <a:rPr lang="en-US" altLang="zh-TW" sz="2400" baseline="30000" dirty="0">
                <a:solidFill>
                  <a:srgbClr val="FF0000"/>
                </a:solidFill>
              </a:rPr>
              <a:t>6</a:t>
            </a:r>
            <a:r>
              <a:rPr lang="en-US" altLang="zh-TW" sz="2400" dirty="0">
                <a:solidFill>
                  <a:srgbClr val="FF0000"/>
                </a:solidFill>
              </a:rPr>
              <a:t> moles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295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295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29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457200" y="0"/>
            <a:ext cx="8115300" cy="769441"/>
          </a:xfrm>
          <a:prstGeom prst="rect">
            <a:avLst/>
          </a:prstGeom>
          <a:noFill/>
          <a:ln w="9525">
            <a:noFill/>
            <a:miter lim="800000"/>
            <a:headEnd/>
            <a:tailEnd/>
          </a:ln>
          <a:effectLst/>
        </p:spPr>
        <p:txBody>
          <a:bodyPr>
            <a:spAutoFit/>
          </a:bodyPr>
          <a:lstStyle/>
          <a:p>
            <a:pPr algn="ctr">
              <a:spcBef>
                <a:spcPct val="50000"/>
              </a:spcBef>
            </a:pPr>
            <a:r>
              <a:rPr lang="en-US" altLang="zh-TW" sz="4400" dirty="0">
                <a:solidFill>
                  <a:srgbClr val="091BC3"/>
                </a:solidFill>
                <a:cs typeface="+mj-cs"/>
              </a:rPr>
              <a:t>Relative Masses</a:t>
            </a:r>
            <a:endParaRPr lang="en-US" sz="3200" b="1" dirty="0">
              <a:solidFill>
                <a:srgbClr val="000066"/>
              </a:solidFill>
              <a:effectLst>
                <a:outerShdw blurRad="38100" dist="38100" dir="2700000" algn="tl">
                  <a:srgbClr val="000000"/>
                </a:outerShdw>
              </a:effectLst>
              <a:latin typeface="Arial" charset="0"/>
            </a:endParaRPr>
          </a:p>
        </p:txBody>
      </p:sp>
      <p:sp>
        <p:nvSpPr>
          <p:cNvPr id="133123" name="Text Box 3"/>
          <p:cNvSpPr txBox="1">
            <a:spLocks noChangeArrowheads="1"/>
          </p:cNvSpPr>
          <p:nvPr/>
        </p:nvSpPr>
        <p:spPr bwMode="auto">
          <a:xfrm>
            <a:off x="330200" y="941388"/>
            <a:ext cx="8496300" cy="4941887"/>
          </a:xfrm>
          <a:prstGeom prst="rect">
            <a:avLst/>
          </a:prstGeom>
          <a:noFill/>
          <a:ln w="9525">
            <a:noFill/>
            <a:miter lim="800000"/>
            <a:headEnd/>
            <a:tailEnd/>
          </a:ln>
          <a:effectLst/>
        </p:spPr>
        <p:txBody>
          <a:bodyPr>
            <a:spAutoFit/>
          </a:bodyPr>
          <a:lstStyle/>
          <a:p>
            <a:pPr algn="ctr"/>
            <a:r>
              <a:rPr lang="en-GB" sz="2000" b="1" dirty="0">
                <a:solidFill>
                  <a:srgbClr val="CC0000"/>
                </a:solidFill>
                <a:latin typeface="Arial" charset="0"/>
              </a:rPr>
              <a:t>Relative Atomic Mass (</a:t>
            </a:r>
            <a:r>
              <a:rPr lang="en-GB" sz="2000" b="1" dirty="0" err="1">
                <a:solidFill>
                  <a:srgbClr val="CC0000"/>
                </a:solidFill>
                <a:latin typeface="Arial" charset="0"/>
              </a:rPr>
              <a:t>A</a:t>
            </a:r>
            <a:r>
              <a:rPr lang="en-GB" sz="2000" b="1" baseline="-25000" dirty="0" err="1">
                <a:solidFill>
                  <a:srgbClr val="CC0000"/>
                </a:solidFill>
                <a:latin typeface="Arial" charset="0"/>
              </a:rPr>
              <a:t>r</a:t>
            </a:r>
            <a:r>
              <a:rPr lang="en-GB" sz="2000" b="1" dirty="0">
                <a:solidFill>
                  <a:srgbClr val="CC0000"/>
                </a:solidFill>
                <a:latin typeface="Arial" charset="0"/>
              </a:rPr>
              <a:t>)</a:t>
            </a:r>
          </a:p>
          <a:p>
            <a:r>
              <a:rPr lang="en-GB" sz="1800" b="1" dirty="0">
                <a:latin typeface="Arial" charset="0"/>
              </a:rPr>
              <a:t>The mass of an atom relative to the </a:t>
            </a:r>
            <a:r>
              <a:rPr lang="en-GB" sz="1800" b="1" baseline="30000" dirty="0">
                <a:latin typeface="Arial" charset="0"/>
              </a:rPr>
              <a:t>12</a:t>
            </a:r>
            <a:r>
              <a:rPr lang="en-GB" sz="1800" b="1" dirty="0">
                <a:latin typeface="Arial" charset="0"/>
              </a:rPr>
              <a:t>C isotope having a value of 12.000</a:t>
            </a:r>
          </a:p>
          <a:p>
            <a:r>
              <a:rPr lang="en-GB" sz="1800" b="1" dirty="0">
                <a:latin typeface="Arial" charset="0"/>
              </a:rPr>
              <a:t>	</a:t>
            </a:r>
          </a:p>
          <a:p>
            <a:r>
              <a:rPr lang="en-GB" sz="2000" b="1" dirty="0">
                <a:latin typeface="Arial" charset="0"/>
              </a:rPr>
              <a:t>	</a:t>
            </a:r>
            <a:r>
              <a:rPr lang="en-GB" sz="2000" b="1" dirty="0" err="1">
                <a:solidFill>
                  <a:srgbClr val="000066"/>
                </a:solidFill>
                <a:latin typeface="Arial" charset="0"/>
              </a:rPr>
              <a:t>A</a:t>
            </a:r>
            <a:r>
              <a:rPr lang="en-GB" sz="2000" b="1" baseline="-25000" dirty="0" err="1">
                <a:solidFill>
                  <a:srgbClr val="000066"/>
                </a:solidFill>
                <a:latin typeface="Arial" charset="0"/>
              </a:rPr>
              <a:t>r</a:t>
            </a:r>
            <a:r>
              <a:rPr lang="en-GB" sz="2000" b="1" dirty="0">
                <a:solidFill>
                  <a:srgbClr val="000066"/>
                </a:solidFill>
                <a:latin typeface="Arial" charset="0"/>
              </a:rPr>
              <a:t>    =	average mass per atom of an element   x  12</a:t>
            </a:r>
          </a:p>
          <a:p>
            <a:r>
              <a:rPr lang="en-GB" sz="2000" b="1" dirty="0">
                <a:solidFill>
                  <a:srgbClr val="000066"/>
                </a:solidFill>
                <a:latin typeface="Arial" charset="0"/>
              </a:rPr>
              <a:t>		  mass of one atom of carbon-12	</a:t>
            </a:r>
          </a:p>
          <a:p>
            <a:endParaRPr lang="en-GB" sz="1800" b="1" dirty="0">
              <a:solidFill>
                <a:srgbClr val="000066"/>
              </a:solidFill>
              <a:latin typeface="Arial" charset="0"/>
            </a:endParaRPr>
          </a:p>
          <a:p>
            <a:endParaRPr lang="en-GB" sz="1800" b="1" dirty="0">
              <a:latin typeface="Arial" charset="0"/>
            </a:endParaRPr>
          </a:p>
          <a:p>
            <a:pPr algn="ctr"/>
            <a:r>
              <a:rPr lang="en-GB" sz="2000" b="1" dirty="0">
                <a:solidFill>
                  <a:srgbClr val="CC0000"/>
                </a:solidFill>
                <a:latin typeface="Arial" charset="0"/>
              </a:rPr>
              <a:t>Relative Isotopic Mass</a:t>
            </a:r>
          </a:p>
          <a:p>
            <a:r>
              <a:rPr lang="en-GB" sz="1800" b="1" dirty="0">
                <a:latin typeface="Arial" charset="0"/>
              </a:rPr>
              <a:t>Similar, but uses the mass of an isotope		</a:t>
            </a:r>
            <a:r>
              <a:rPr lang="en-GB" sz="1800" b="1" baseline="30000" dirty="0">
                <a:latin typeface="Arial" charset="0"/>
              </a:rPr>
              <a:t>238</a:t>
            </a:r>
            <a:r>
              <a:rPr lang="en-GB" sz="1800" b="1" dirty="0">
                <a:latin typeface="Arial" charset="0"/>
              </a:rPr>
              <a:t>U</a:t>
            </a:r>
          </a:p>
          <a:p>
            <a:endParaRPr lang="en-GB" sz="1800" b="1" dirty="0">
              <a:latin typeface="Arial" charset="0"/>
            </a:endParaRPr>
          </a:p>
          <a:p>
            <a:endParaRPr lang="en-GB" sz="1800" b="1" dirty="0">
              <a:latin typeface="Arial" charset="0"/>
            </a:endParaRPr>
          </a:p>
          <a:p>
            <a:pPr algn="ctr"/>
            <a:r>
              <a:rPr lang="en-GB" sz="2000" b="1" dirty="0">
                <a:solidFill>
                  <a:srgbClr val="CC0000"/>
                </a:solidFill>
                <a:latin typeface="Arial" charset="0"/>
              </a:rPr>
              <a:t>Relative Molecular Mass (M</a:t>
            </a:r>
            <a:r>
              <a:rPr lang="en-GB" sz="2000" b="1" baseline="-25000" dirty="0">
                <a:solidFill>
                  <a:srgbClr val="CC0000"/>
                </a:solidFill>
                <a:latin typeface="Arial" charset="0"/>
              </a:rPr>
              <a:t>r</a:t>
            </a:r>
            <a:r>
              <a:rPr lang="en-GB" sz="2000" b="1" dirty="0">
                <a:solidFill>
                  <a:srgbClr val="CC0000"/>
                </a:solidFill>
                <a:latin typeface="Arial" charset="0"/>
              </a:rPr>
              <a:t>)</a:t>
            </a:r>
          </a:p>
          <a:p>
            <a:r>
              <a:rPr lang="en-GB" sz="1800" b="1" dirty="0">
                <a:latin typeface="Arial" charset="0"/>
              </a:rPr>
              <a:t>Similar, but uses the mass of a molecule		CO</a:t>
            </a:r>
            <a:r>
              <a:rPr lang="en-GB" sz="1800" b="1" baseline="-25000" dirty="0">
                <a:latin typeface="Arial" charset="0"/>
              </a:rPr>
              <a:t>2</a:t>
            </a:r>
            <a:r>
              <a:rPr lang="en-GB" sz="1800" b="1" dirty="0">
                <a:latin typeface="Arial" charset="0"/>
              </a:rPr>
              <a:t>,  N</a:t>
            </a:r>
            <a:r>
              <a:rPr lang="en-GB" sz="1800" b="1" baseline="-25000" dirty="0">
                <a:latin typeface="Arial" charset="0"/>
              </a:rPr>
              <a:t>2</a:t>
            </a:r>
          </a:p>
          <a:p>
            <a:r>
              <a:rPr lang="en-GB" sz="1800" b="1" dirty="0">
                <a:latin typeface="Arial" charset="0"/>
              </a:rPr>
              <a:t>	</a:t>
            </a:r>
          </a:p>
          <a:p>
            <a:endParaRPr lang="en-GB" sz="1800" b="1" dirty="0">
              <a:latin typeface="Arial" charset="0"/>
            </a:endParaRPr>
          </a:p>
          <a:p>
            <a:pPr algn="ctr"/>
            <a:r>
              <a:rPr lang="en-GB" sz="2000" b="1" dirty="0">
                <a:solidFill>
                  <a:srgbClr val="CC0000"/>
                </a:solidFill>
                <a:latin typeface="Arial" charset="0"/>
              </a:rPr>
              <a:t>Relative Formula Mass</a:t>
            </a:r>
          </a:p>
          <a:p>
            <a:r>
              <a:rPr lang="en-GB" sz="1800" b="1" dirty="0">
                <a:latin typeface="Arial" charset="0"/>
              </a:rPr>
              <a:t>Used for any formula of a species or ion		</a:t>
            </a:r>
            <a:r>
              <a:rPr lang="en-GB" sz="1800" b="1">
                <a:latin typeface="Arial" charset="0"/>
              </a:rPr>
              <a:t>NaCl,  </a:t>
            </a:r>
            <a:r>
              <a:rPr lang="en-GB" sz="1800" b="1" dirty="0">
                <a:latin typeface="Arial" charset="0"/>
              </a:rPr>
              <a:t>OH¯</a:t>
            </a:r>
            <a:endParaRPr lang="en-US" sz="1800" b="1" dirty="0">
              <a:latin typeface="Arial" charset="0"/>
            </a:endParaRPr>
          </a:p>
        </p:txBody>
      </p:sp>
      <p:sp>
        <p:nvSpPr>
          <p:cNvPr id="133126" name="Line 6"/>
          <p:cNvSpPr>
            <a:spLocks noChangeShapeType="1"/>
          </p:cNvSpPr>
          <p:nvPr/>
        </p:nvSpPr>
        <p:spPr bwMode="auto">
          <a:xfrm flipH="1">
            <a:off x="139700" y="6604000"/>
            <a:ext cx="190500" cy="0"/>
          </a:xfrm>
          <a:prstGeom prst="line">
            <a:avLst/>
          </a:prstGeom>
          <a:noFill/>
          <a:ln w="76200">
            <a:solidFill>
              <a:schemeClr val="bg2"/>
            </a:solidFill>
            <a:round/>
            <a:headEnd/>
            <a:tailEnd type="triangle" w="med" len="med"/>
          </a:ln>
          <a:effectLst/>
        </p:spPr>
        <p:txBody>
          <a:bodyPr wrap="none" anchor="ctr"/>
          <a:lstStyle/>
          <a:p>
            <a:endParaRPr lang="en-US"/>
          </a:p>
        </p:txBody>
      </p:sp>
      <p:sp>
        <p:nvSpPr>
          <p:cNvPr id="133127" name="AutoShape 7">
            <a:hlinkClick r:id="" action="ppaction://hlinkshowjump?jump=previousslide" highlightClick="1"/>
          </p:cNvPr>
          <p:cNvSpPr>
            <a:spLocks noChangeArrowheads="1"/>
          </p:cNvSpPr>
          <p:nvPr/>
        </p:nvSpPr>
        <p:spPr bwMode="auto">
          <a:xfrm>
            <a:off x="139700" y="6413500"/>
            <a:ext cx="342900" cy="393700"/>
          </a:xfrm>
          <a:prstGeom prst="actionButtonBlank">
            <a:avLst/>
          </a:prstGeom>
          <a:noFill/>
          <a:ln w="9525">
            <a:noFill/>
            <a:miter lim="800000"/>
            <a:headEnd/>
            <a:tailEnd/>
          </a:ln>
          <a:effectLst/>
        </p:spPr>
        <p:txBody>
          <a:bodyPr wrap="none" anchor="ctr"/>
          <a:lstStyle/>
          <a:p>
            <a:endParaRPr lang="en-US"/>
          </a:p>
        </p:txBody>
      </p:sp>
      <p:sp>
        <p:nvSpPr>
          <p:cNvPr id="133128" name="Line 8"/>
          <p:cNvSpPr>
            <a:spLocks noChangeShapeType="1"/>
          </p:cNvSpPr>
          <p:nvPr/>
        </p:nvSpPr>
        <p:spPr bwMode="auto">
          <a:xfrm>
            <a:off x="2430463" y="2166938"/>
            <a:ext cx="4057650" cy="0"/>
          </a:xfrm>
          <a:prstGeom prst="line">
            <a:avLst/>
          </a:prstGeom>
          <a:noFill/>
          <a:ln w="19050">
            <a:solidFill>
              <a:srgbClr val="000066"/>
            </a:solidFill>
            <a:round/>
            <a:headEnd/>
            <a:tailEnd/>
          </a:ln>
          <a:effec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7" name="Rectangle 5"/>
          <p:cNvSpPr>
            <a:spLocks noGrp="1" noChangeArrowheads="1"/>
          </p:cNvSpPr>
          <p:nvPr>
            <p:ph type="body" idx="1"/>
          </p:nvPr>
        </p:nvSpPr>
        <p:spPr>
          <a:xfrm>
            <a:off x="304800" y="609600"/>
            <a:ext cx="8229600" cy="4525963"/>
          </a:xfrm>
          <a:noFill/>
        </p:spPr>
        <p:txBody>
          <a:bodyPr/>
          <a:lstStyle/>
          <a:p>
            <a:pPr eaLnBrk="1" hangingPunct="1">
              <a:lnSpc>
                <a:spcPct val="140000"/>
              </a:lnSpc>
              <a:buFontTx/>
              <a:buNone/>
            </a:pPr>
            <a:r>
              <a:rPr lang="en-US" altLang="zh-TW" sz="2800" dirty="0"/>
              <a:t>What is the relative formula mass of </a:t>
            </a:r>
            <a:r>
              <a:rPr lang="en-US" altLang="zh-TW" sz="2800" dirty="0" err="1"/>
              <a:t>NaCl</a:t>
            </a:r>
            <a:r>
              <a:rPr lang="en-US" altLang="zh-TW" sz="2800" dirty="0"/>
              <a:t>?</a:t>
            </a:r>
          </a:p>
          <a:p>
            <a:pPr eaLnBrk="1" hangingPunct="1">
              <a:lnSpc>
                <a:spcPct val="140000"/>
              </a:lnSpc>
              <a:buFontTx/>
              <a:buNone/>
            </a:pPr>
            <a:r>
              <a:rPr lang="en-US" altLang="zh-TW" sz="2800" dirty="0" err="1">
                <a:solidFill>
                  <a:srgbClr val="FF0000"/>
                </a:solidFill>
              </a:rPr>
              <a:t>A</a:t>
            </a:r>
            <a:r>
              <a:rPr lang="en-US" altLang="zh-TW" sz="2800" baseline="-25000" dirty="0" err="1">
                <a:solidFill>
                  <a:srgbClr val="FF0000"/>
                </a:solidFill>
              </a:rPr>
              <a:t>r</a:t>
            </a:r>
            <a:r>
              <a:rPr lang="en-US" altLang="zh-TW" sz="2800" dirty="0">
                <a:solidFill>
                  <a:srgbClr val="FF0000"/>
                </a:solidFill>
              </a:rPr>
              <a:t>(Na) =  22.990  </a:t>
            </a:r>
            <a:r>
              <a:rPr lang="en-US" altLang="zh-TW" sz="2800" dirty="0" err="1">
                <a:solidFill>
                  <a:srgbClr val="FF0000"/>
                </a:solidFill>
              </a:rPr>
              <a:t>A</a:t>
            </a:r>
            <a:r>
              <a:rPr lang="en-US" altLang="zh-TW" sz="2800" baseline="-25000" dirty="0" err="1">
                <a:solidFill>
                  <a:srgbClr val="FF0000"/>
                </a:solidFill>
              </a:rPr>
              <a:t>r</a:t>
            </a:r>
            <a:r>
              <a:rPr lang="en-US" altLang="zh-TW" sz="2800" dirty="0">
                <a:solidFill>
                  <a:srgbClr val="FF0000"/>
                </a:solidFill>
              </a:rPr>
              <a:t>(Cl) = 35.453</a:t>
            </a:r>
          </a:p>
          <a:p>
            <a:pPr eaLnBrk="1" hangingPunct="1">
              <a:lnSpc>
                <a:spcPct val="140000"/>
              </a:lnSpc>
              <a:buFontTx/>
              <a:buNone/>
            </a:pPr>
            <a:r>
              <a:rPr lang="en-US" altLang="zh-TW" sz="2800" dirty="0" err="1">
                <a:solidFill>
                  <a:srgbClr val="FF0000"/>
                </a:solidFill>
              </a:rPr>
              <a:t>M</a:t>
            </a:r>
            <a:r>
              <a:rPr lang="en-US" altLang="zh-TW" sz="2800" baseline="-25000" dirty="0" err="1">
                <a:solidFill>
                  <a:srgbClr val="FF0000"/>
                </a:solidFill>
              </a:rPr>
              <a:t>r</a:t>
            </a:r>
            <a:r>
              <a:rPr lang="en-US" altLang="zh-TW" sz="2800" dirty="0">
                <a:solidFill>
                  <a:srgbClr val="FF0000"/>
                </a:solidFill>
              </a:rPr>
              <a:t>(</a:t>
            </a:r>
            <a:r>
              <a:rPr lang="en-US" altLang="zh-TW" sz="2800" dirty="0" err="1">
                <a:solidFill>
                  <a:srgbClr val="FF0000"/>
                </a:solidFill>
              </a:rPr>
              <a:t>NaCl</a:t>
            </a:r>
            <a:r>
              <a:rPr lang="en-US" altLang="zh-TW" sz="2800" dirty="0">
                <a:solidFill>
                  <a:srgbClr val="FF0000"/>
                </a:solidFill>
              </a:rPr>
              <a:t>) = 22.990 + 35.453 = 58.443</a:t>
            </a:r>
          </a:p>
          <a:p>
            <a:pPr eaLnBrk="1" hangingPunct="1">
              <a:lnSpc>
                <a:spcPct val="140000"/>
              </a:lnSpc>
              <a:buFontTx/>
              <a:buNone/>
            </a:pPr>
            <a:r>
              <a:rPr lang="en-US" altLang="zh-TW" sz="2800" dirty="0"/>
              <a:t>What is the relative molecular mass of H</a:t>
            </a:r>
            <a:r>
              <a:rPr lang="en-US" altLang="zh-TW" sz="2800" baseline="-25000" dirty="0"/>
              <a:t>2</a:t>
            </a:r>
            <a:r>
              <a:rPr lang="en-US" altLang="zh-TW" sz="2800" dirty="0"/>
              <a:t>O?</a:t>
            </a:r>
          </a:p>
          <a:p>
            <a:pPr eaLnBrk="1" hangingPunct="1">
              <a:lnSpc>
                <a:spcPct val="140000"/>
              </a:lnSpc>
              <a:buFontTx/>
              <a:buNone/>
            </a:pPr>
            <a:r>
              <a:rPr lang="en-US" altLang="zh-TW" sz="2800" dirty="0" err="1">
                <a:solidFill>
                  <a:srgbClr val="FF0000"/>
                </a:solidFill>
              </a:rPr>
              <a:t>A</a:t>
            </a:r>
            <a:r>
              <a:rPr lang="en-US" altLang="zh-TW" sz="2800" baseline="-25000" dirty="0" err="1">
                <a:solidFill>
                  <a:srgbClr val="FF0000"/>
                </a:solidFill>
              </a:rPr>
              <a:t>r</a:t>
            </a:r>
            <a:r>
              <a:rPr lang="en-US" altLang="zh-TW" sz="2800" dirty="0">
                <a:solidFill>
                  <a:srgbClr val="FF0000"/>
                </a:solidFill>
              </a:rPr>
              <a:t>(H) = 1.0079  </a:t>
            </a:r>
            <a:r>
              <a:rPr lang="en-US" altLang="zh-TW" sz="2800" dirty="0" err="1">
                <a:solidFill>
                  <a:srgbClr val="FF0000"/>
                </a:solidFill>
              </a:rPr>
              <a:t>A</a:t>
            </a:r>
            <a:r>
              <a:rPr lang="en-US" altLang="zh-TW" sz="2800" baseline="-25000" dirty="0" err="1">
                <a:solidFill>
                  <a:srgbClr val="FF0000"/>
                </a:solidFill>
              </a:rPr>
              <a:t>r</a:t>
            </a:r>
            <a:r>
              <a:rPr lang="en-US" altLang="zh-TW" sz="2800" dirty="0">
                <a:solidFill>
                  <a:srgbClr val="FF0000"/>
                </a:solidFill>
              </a:rPr>
              <a:t>(O) = 15.999</a:t>
            </a:r>
          </a:p>
          <a:p>
            <a:pPr eaLnBrk="1" hangingPunct="1">
              <a:lnSpc>
                <a:spcPct val="140000"/>
              </a:lnSpc>
              <a:buFontTx/>
              <a:buNone/>
            </a:pPr>
            <a:r>
              <a:rPr lang="en-US" altLang="zh-TW" sz="2800" dirty="0" err="1">
                <a:solidFill>
                  <a:srgbClr val="FF0000"/>
                </a:solidFill>
              </a:rPr>
              <a:t>M</a:t>
            </a:r>
            <a:r>
              <a:rPr lang="en-US" altLang="zh-TW" sz="2800" baseline="-25000" dirty="0" err="1">
                <a:solidFill>
                  <a:srgbClr val="FF0000"/>
                </a:solidFill>
              </a:rPr>
              <a:t>r</a:t>
            </a:r>
            <a:r>
              <a:rPr lang="en-US" altLang="zh-TW" sz="2800" dirty="0">
                <a:solidFill>
                  <a:srgbClr val="FF0000"/>
                </a:solidFill>
              </a:rPr>
              <a:t>(H</a:t>
            </a:r>
            <a:r>
              <a:rPr lang="en-US" altLang="zh-TW" sz="2800" baseline="-25000" dirty="0">
                <a:solidFill>
                  <a:srgbClr val="FF0000"/>
                </a:solidFill>
              </a:rPr>
              <a:t>2</a:t>
            </a:r>
            <a:r>
              <a:rPr lang="en-US" altLang="zh-TW" sz="2800" dirty="0">
                <a:solidFill>
                  <a:srgbClr val="FF0000"/>
                </a:solidFill>
              </a:rPr>
              <a:t>0) = 1.0079 x 2  + 15.999 = 18.015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99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499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499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49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p:spPr>
        <p:txBody>
          <a:bodyPr/>
          <a:lstStyle/>
          <a:p>
            <a:pPr eaLnBrk="1" hangingPunct="1"/>
            <a:r>
              <a:rPr lang="en-US" altLang="zh-TW"/>
              <a:t>Molar mass</a:t>
            </a:r>
          </a:p>
        </p:txBody>
      </p:sp>
      <p:sp>
        <p:nvSpPr>
          <p:cNvPr id="14339" name="Rectangle 3"/>
          <p:cNvSpPr>
            <a:spLocks noGrp="1" noChangeArrowheads="1"/>
          </p:cNvSpPr>
          <p:nvPr>
            <p:ph type="body" idx="1"/>
          </p:nvPr>
        </p:nvSpPr>
        <p:spPr/>
        <p:txBody>
          <a:bodyPr/>
          <a:lstStyle/>
          <a:p>
            <a:pPr eaLnBrk="1" hangingPunct="1">
              <a:buFontTx/>
              <a:buNone/>
            </a:pPr>
            <a:r>
              <a:rPr lang="en-US" altLang="zh-TW" dirty="0"/>
              <a:t>Molar mass (M) </a:t>
            </a:r>
            <a:r>
              <a:rPr lang="en-US" altLang="zh-TW" sz="2000" dirty="0"/>
              <a:t>(also atomic mass, formula mass)</a:t>
            </a:r>
            <a:r>
              <a:rPr lang="en-US" altLang="zh-TW" dirty="0"/>
              <a:t> has the units g/</a:t>
            </a:r>
            <a:r>
              <a:rPr lang="en-US" altLang="zh-TW" dirty="0" err="1"/>
              <a:t>mol</a:t>
            </a:r>
            <a:r>
              <a:rPr lang="en-US" altLang="zh-TW" dirty="0"/>
              <a:t>, written as gmol</a:t>
            </a:r>
            <a:r>
              <a:rPr lang="en-US" altLang="zh-TW" baseline="30000" dirty="0"/>
              <a:t>-1</a:t>
            </a:r>
          </a:p>
          <a:p>
            <a:pPr eaLnBrk="1" hangingPunct="1">
              <a:buFontTx/>
              <a:buNone/>
            </a:pPr>
            <a:endParaRPr lang="en-US" altLang="zh-TW" baseline="30000" dirty="0"/>
          </a:p>
          <a:p>
            <a:pPr eaLnBrk="1" hangingPunct="1">
              <a:buFontTx/>
              <a:buNone/>
            </a:pPr>
            <a:r>
              <a:rPr lang="en-US" altLang="zh-TW" dirty="0"/>
              <a:t>By looking at the periodic table we see the atomic masses of the elements</a:t>
            </a:r>
          </a:p>
          <a:p>
            <a:pPr eaLnBrk="1" hangingPunct="1">
              <a:buFontTx/>
              <a:buNone/>
            </a:pPr>
            <a:endParaRPr lang="en-US" altLang="zh-TW" dirty="0"/>
          </a:p>
          <a:p>
            <a:pPr eaLnBrk="1" hangingPunct="1">
              <a:buFontTx/>
              <a:buNone/>
            </a:pPr>
            <a:r>
              <a:rPr lang="en-US" altLang="zh-TW" dirty="0" err="1"/>
              <a:t>eg</a:t>
            </a:r>
            <a:r>
              <a:rPr lang="en-US" altLang="zh-TW" dirty="0"/>
              <a:t>. M(C) = 12.011gmol</a:t>
            </a:r>
            <a:r>
              <a:rPr lang="en-US" altLang="zh-TW" baseline="30000" dirty="0"/>
              <a:t>-1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a:t>Moles</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755576" y="1916832"/>
            <a:ext cx="7239000" cy="4352925"/>
          </a:xfrm>
          <a:prstGeom prst="rect">
            <a:avLst/>
          </a:prstGeom>
          <a:noFill/>
          <a:ln w="9525">
            <a:noFill/>
            <a:miter lim="800000"/>
            <a:headEnd/>
            <a:tailEnd/>
          </a:ln>
        </p:spPr>
      </p:pic>
    </p:spTree>
    <p:extLst>
      <p:ext uri="{BB962C8B-B14F-4D97-AF65-F5344CB8AC3E}">
        <p14:creationId xmlns:p14="http://schemas.microsoft.com/office/powerpoint/2010/main" val="3403421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5" name="Rectangle 5"/>
          <p:cNvSpPr>
            <a:spLocks noGrp="1" noChangeArrowheads="1"/>
          </p:cNvSpPr>
          <p:nvPr>
            <p:ph type="body" idx="1"/>
          </p:nvPr>
        </p:nvSpPr>
        <p:spPr>
          <a:xfrm>
            <a:off x="457200" y="838200"/>
            <a:ext cx="8229600" cy="4525963"/>
          </a:xfrm>
          <a:noFill/>
        </p:spPr>
        <p:txBody>
          <a:bodyPr/>
          <a:lstStyle/>
          <a:p>
            <a:pPr eaLnBrk="1" hangingPunct="1">
              <a:lnSpc>
                <a:spcPct val="140000"/>
              </a:lnSpc>
              <a:buFontTx/>
              <a:buNone/>
            </a:pPr>
            <a:r>
              <a:rPr lang="en-US" altLang="zh-TW" dirty="0"/>
              <a:t>How many moles are there in 1.00g of </a:t>
            </a:r>
            <a:r>
              <a:rPr lang="en-US" altLang="zh-TW" dirty="0" err="1"/>
              <a:t>NaCl</a:t>
            </a:r>
            <a:r>
              <a:rPr lang="en-US" altLang="zh-TW" dirty="0"/>
              <a:t>?</a:t>
            </a:r>
          </a:p>
          <a:p>
            <a:pPr eaLnBrk="1" hangingPunct="1">
              <a:lnSpc>
                <a:spcPct val="140000"/>
              </a:lnSpc>
              <a:buFontTx/>
              <a:buNone/>
            </a:pPr>
            <a:r>
              <a:rPr lang="en-US" altLang="zh-TW" dirty="0">
                <a:solidFill>
                  <a:srgbClr val="FF0000"/>
                </a:solidFill>
              </a:rPr>
              <a:t>M(</a:t>
            </a:r>
            <a:r>
              <a:rPr lang="en-US" altLang="zh-TW" dirty="0" err="1">
                <a:solidFill>
                  <a:srgbClr val="FF0000"/>
                </a:solidFill>
              </a:rPr>
              <a:t>NaCl</a:t>
            </a:r>
            <a:r>
              <a:rPr lang="en-US" altLang="zh-TW" dirty="0">
                <a:solidFill>
                  <a:srgbClr val="FF0000"/>
                </a:solidFill>
              </a:rPr>
              <a:t>) = 22.990 + 35.453 = 58.443g/</a:t>
            </a:r>
            <a:r>
              <a:rPr lang="en-US" altLang="zh-TW" dirty="0" err="1">
                <a:solidFill>
                  <a:srgbClr val="FF0000"/>
                </a:solidFill>
              </a:rPr>
              <a:t>mol</a:t>
            </a:r>
            <a:endParaRPr lang="en-US" altLang="zh-TW" dirty="0">
              <a:solidFill>
                <a:srgbClr val="FF0000"/>
              </a:solidFill>
            </a:endParaRPr>
          </a:p>
          <a:p>
            <a:pPr eaLnBrk="1" hangingPunct="1">
              <a:lnSpc>
                <a:spcPct val="140000"/>
              </a:lnSpc>
              <a:buFontTx/>
              <a:buNone/>
            </a:pPr>
            <a:r>
              <a:rPr lang="en-US" altLang="zh-TW" dirty="0">
                <a:solidFill>
                  <a:srgbClr val="FF0000"/>
                </a:solidFill>
              </a:rPr>
              <a:t>m(</a:t>
            </a:r>
            <a:r>
              <a:rPr lang="en-US" altLang="zh-TW" dirty="0" err="1">
                <a:solidFill>
                  <a:srgbClr val="FF0000"/>
                </a:solidFill>
              </a:rPr>
              <a:t>NaCl</a:t>
            </a:r>
            <a:r>
              <a:rPr lang="en-US" altLang="zh-TW" dirty="0">
                <a:solidFill>
                  <a:srgbClr val="FF0000"/>
                </a:solidFill>
              </a:rPr>
              <a:t>) = 1.00g</a:t>
            </a:r>
          </a:p>
          <a:p>
            <a:pPr eaLnBrk="1" hangingPunct="1">
              <a:lnSpc>
                <a:spcPct val="140000"/>
              </a:lnSpc>
              <a:buFontTx/>
              <a:buNone/>
            </a:pPr>
            <a:r>
              <a:rPr lang="en-US" altLang="zh-TW" dirty="0">
                <a:solidFill>
                  <a:srgbClr val="FF0000"/>
                </a:solidFill>
              </a:rPr>
              <a:t>n(</a:t>
            </a:r>
            <a:r>
              <a:rPr lang="en-US" altLang="zh-TW" dirty="0" err="1">
                <a:solidFill>
                  <a:srgbClr val="FF0000"/>
                </a:solidFill>
              </a:rPr>
              <a:t>NaCl</a:t>
            </a:r>
            <a:r>
              <a:rPr lang="en-US" altLang="zh-TW" dirty="0">
                <a:solidFill>
                  <a:srgbClr val="FF0000"/>
                </a:solidFill>
              </a:rPr>
              <a:t>) = m/M = 1g/58.443g/</a:t>
            </a:r>
            <a:r>
              <a:rPr lang="en-US" altLang="zh-TW" dirty="0" err="1">
                <a:solidFill>
                  <a:srgbClr val="FF0000"/>
                </a:solidFill>
              </a:rPr>
              <a:t>mol</a:t>
            </a:r>
            <a:r>
              <a:rPr lang="en-US" altLang="zh-TW" dirty="0">
                <a:solidFill>
                  <a:srgbClr val="FF0000"/>
                </a:solidFill>
              </a:rPr>
              <a:t> </a:t>
            </a:r>
          </a:p>
          <a:p>
            <a:pPr eaLnBrk="1" hangingPunct="1">
              <a:lnSpc>
                <a:spcPct val="140000"/>
              </a:lnSpc>
              <a:buFontTx/>
              <a:buNone/>
            </a:pPr>
            <a:r>
              <a:rPr lang="en-US" altLang="zh-TW" dirty="0">
                <a:solidFill>
                  <a:srgbClr val="FF0000"/>
                </a:solidFill>
              </a:rPr>
              <a:t>		                = 0.0171mol </a:t>
            </a:r>
            <a:r>
              <a:rPr lang="en-US" altLang="zh-TW" dirty="0" err="1">
                <a:solidFill>
                  <a:srgbClr val="FF0000"/>
                </a:solidFill>
              </a:rPr>
              <a:t>NaCl</a:t>
            </a:r>
            <a:endParaRPr lang="en-US" altLang="zh-TW"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4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4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4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0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1" name="Rectangle 5"/>
          <p:cNvSpPr>
            <a:spLocks noGrp="1" noChangeArrowheads="1"/>
          </p:cNvSpPr>
          <p:nvPr>
            <p:ph type="body" idx="1"/>
          </p:nvPr>
        </p:nvSpPr>
        <p:spPr>
          <a:xfrm>
            <a:off x="381000" y="609600"/>
            <a:ext cx="8229600" cy="4525963"/>
          </a:xfrm>
          <a:noFill/>
        </p:spPr>
        <p:txBody>
          <a:bodyPr/>
          <a:lstStyle/>
          <a:p>
            <a:pPr eaLnBrk="1" hangingPunct="1">
              <a:lnSpc>
                <a:spcPct val="140000"/>
              </a:lnSpc>
              <a:buFontTx/>
              <a:buNone/>
            </a:pPr>
            <a:r>
              <a:rPr lang="en-US" altLang="zh-TW" dirty="0"/>
              <a:t>How many grams are there in 2.00 moles of H</a:t>
            </a:r>
            <a:r>
              <a:rPr lang="en-US" altLang="zh-TW" baseline="-25000" dirty="0"/>
              <a:t>2</a:t>
            </a:r>
            <a:r>
              <a:rPr lang="en-US" altLang="zh-TW" dirty="0"/>
              <a:t>O?</a:t>
            </a:r>
          </a:p>
          <a:p>
            <a:pPr eaLnBrk="1" hangingPunct="1">
              <a:lnSpc>
                <a:spcPct val="140000"/>
              </a:lnSpc>
              <a:buFontTx/>
              <a:buNone/>
            </a:pPr>
            <a:r>
              <a:rPr lang="en-US" altLang="zh-TW" dirty="0">
                <a:solidFill>
                  <a:srgbClr val="FF0000"/>
                </a:solidFill>
              </a:rPr>
              <a:t>M(H</a:t>
            </a:r>
            <a:r>
              <a:rPr lang="en-US" altLang="zh-TW" baseline="-25000" dirty="0">
                <a:solidFill>
                  <a:srgbClr val="FF0000"/>
                </a:solidFill>
              </a:rPr>
              <a:t>2</a:t>
            </a:r>
            <a:r>
              <a:rPr lang="en-US" altLang="zh-TW" dirty="0">
                <a:solidFill>
                  <a:srgbClr val="FF0000"/>
                </a:solidFill>
              </a:rPr>
              <a:t>0) = 1.0079 x 2 + 15.999 = 18.015g/</a:t>
            </a:r>
            <a:r>
              <a:rPr lang="en-US" altLang="zh-TW" dirty="0" err="1">
                <a:solidFill>
                  <a:srgbClr val="FF0000"/>
                </a:solidFill>
              </a:rPr>
              <a:t>mol</a:t>
            </a:r>
            <a:endParaRPr lang="en-US" altLang="zh-TW" dirty="0">
              <a:solidFill>
                <a:srgbClr val="FF0000"/>
              </a:solidFill>
            </a:endParaRPr>
          </a:p>
          <a:p>
            <a:pPr eaLnBrk="1" hangingPunct="1">
              <a:lnSpc>
                <a:spcPct val="140000"/>
              </a:lnSpc>
              <a:buFontTx/>
              <a:buNone/>
            </a:pPr>
            <a:r>
              <a:rPr lang="en-US" altLang="zh-TW" dirty="0">
                <a:solidFill>
                  <a:srgbClr val="FF0000"/>
                </a:solidFill>
              </a:rPr>
              <a:t>n=m/M so m=</a:t>
            </a:r>
            <a:r>
              <a:rPr lang="en-US" altLang="zh-TW" dirty="0" err="1">
                <a:solidFill>
                  <a:srgbClr val="FF0000"/>
                </a:solidFill>
              </a:rPr>
              <a:t>nM</a:t>
            </a:r>
            <a:endParaRPr lang="en-US" altLang="zh-TW" dirty="0">
              <a:solidFill>
                <a:srgbClr val="FF0000"/>
              </a:solidFill>
            </a:endParaRPr>
          </a:p>
          <a:p>
            <a:pPr eaLnBrk="1" hangingPunct="1">
              <a:lnSpc>
                <a:spcPct val="140000"/>
              </a:lnSpc>
              <a:buFontTx/>
              <a:buNone/>
            </a:pPr>
            <a:r>
              <a:rPr lang="en-US" altLang="zh-TW" dirty="0">
                <a:solidFill>
                  <a:srgbClr val="FF0000"/>
                </a:solidFill>
              </a:rPr>
              <a:t>m = 2.00 </a:t>
            </a:r>
            <a:r>
              <a:rPr lang="en-US" altLang="zh-TW" dirty="0" err="1">
                <a:solidFill>
                  <a:srgbClr val="FF0000"/>
                </a:solidFill>
              </a:rPr>
              <a:t>mol</a:t>
            </a:r>
            <a:r>
              <a:rPr lang="en-US" altLang="zh-TW" dirty="0">
                <a:solidFill>
                  <a:srgbClr val="FF0000"/>
                </a:solidFill>
              </a:rPr>
              <a:t> x 18.015g/</a:t>
            </a:r>
            <a:r>
              <a:rPr lang="en-US" altLang="zh-TW" dirty="0" err="1">
                <a:solidFill>
                  <a:srgbClr val="FF0000"/>
                </a:solidFill>
              </a:rPr>
              <a:t>mol</a:t>
            </a:r>
            <a:r>
              <a:rPr lang="en-US" altLang="zh-TW" dirty="0">
                <a:solidFill>
                  <a:srgbClr val="FF0000"/>
                </a:solidFill>
              </a:rPr>
              <a:t> = 36.0g H</a:t>
            </a:r>
            <a:r>
              <a:rPr lang="en-US" altLang="zh-TW" baseline="-25000" dirty="0">
                <a:solidFill>
                  <a:srgbClr val="FF0000"/>
                </a:solidFill>
              </a:rPr>
              <a:t>2</a:t>
            </a:r>
            <a:r>
              <a:rPr lang="en-US" altLang="zh-TW" dirty="0">
                <a:solidFill>
                  <a:srgbClr val="FF0000"/>
                </a:solidFill>
              </a:rPr>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1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114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11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1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definite proportions</a:t>
            </a:r>
            <a:endParaRPr lang="en-AU" dirty="0"/>
          </a:p>
        </p:txBody>
      </p:sp>
      <p:sp>
        <p:nvSpPr>
          <p:cNvPr id="3" name="Content Placeholder 2"/>
          <p:cNvSpPr>
            <a:spLocks noGrp="1"/>
          </p:cNvSpPr>
          <p:nvPr>
            <p:ph idx="1"/>
          </p:nvPr>
        </p:nvSpPr>
        <p:spPr>
          <a:xfrm>
            <a:off x="2743200" y="1600200"/>
            <a:ext cx="5943600" cy="4525963"/>
          </a:xfrm>
        </p:spPr>
        <p:txBody>
          <a:bodyPr>
            <a:normAutofit fontScale="92500" lnSpcReduction="10000"/>
          </a:bodyPr>
          <a:lstStyle/>
          <a:p>
            <a:r>
              <a:rPr lang="en-US" b="1" dirty="0"/>
              <a:t>‘A compound always contains the same proportion of elements by mass’</a:t>
            </a:r>
          </a:p>
          <a:p>
            <a:r>
              <a:rPr lang="en-US" dirty="0"/>
              <a:t>Joseph Louis Proust, French chemist</a:t>
            </a:r>
          </a:p>
          <a:p>
            <a:r>
              <a:rPr lang="en-US" dirty="0"/>
              <a:t>1794 showed experimentally that artificial and natural copper carbonate had the same proportion of weights between Cu, C, and O.</a:t>
            </a:r>
            <a:endParaRPr lang="en-AU" dirty="0"/>
          </a:p>
        </p:txBody>
      </p:sp>
      <p:pic>
        <p:nvPicPr>
          <p:cNvPr id="4" name="Picture 3"/>
          <p:cNvPicPr>
            <a:picLocks noChangeAspect="1"/>
          </p:cNvPicPr>
          <p:nvPr/>
        </p:nvPicPr>
        <p:blipFill>
          <a:blip r:embed="rId2"/>
          <a:stretch>
            <a:fillRect/>
          </a:stretch>
        </p:blipFill>
        <p:spPr>
          <a:xfrm>
            <a:off x="304800" y="1391480"/>
            <a:ext cx="2133600" cy="2714625"/>
          </a:xfrm>
          <a:prstGeom prst="rect">
            <a:avLst/>
          </a:prstGeom>
        </p:spPr>
      </p:pic>
    </p:spTree>
    <p:extLst>
      <p:ext uri="{BB962C8B-B14F-4D97-AF65-F5344CB8AC3E}">
        <p14:creationId xmlns:p14="http://schemas.microsoft.com/office/powerpoint/2010/main" val="3453978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General strategy:</a:t>
            </a:r>
            <a:endParaRPr lang="zh-TW" altLang="en-US" dirty="0"/>
          </a:p>
        </p:txBody>
      </p:sp>
      <p:sp>
        <p:nvSpPr>
          <p:cNvPr id="3" name="Content Placeholder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1547664" y="1340768"/>
            <a:ext cx="5335903" cy="5291683"/>
          </a:xfrm>
          <a:prstGeom prst="rect">
            <a:avLst/>
          </a:prstGeom>
          <a:noFill/>
          <a:ln w="9525">
            <a:noFill/>
            <a:miter lim="800000"/>
            <a:headEnd/>
            <a:tailEnd/>
          </a:ln>
        </p:spPr>
      </p:pic>
    </p:spTree>
    <p:extLst>
      <p:ext uri="{BB962C8B-B14F-4D97-AF65-F5344CB8AC3E}">
        <p14:creationId xmlns:p14="http://schemas.microsoft.com/office/powerpoint/2010/main" val="3131488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Solids strategy:</a:t>
            </a:r>
            <a:endParaRPr lang="zh-TW" altLang="en-US" dirty="0"/>
          </a:p>
        </p:txBody>
      </p:sp>
      <p:sp>
        <p:nvSpPr>
          <p:cNvPr id="3" name="Content Placeholder 2"/>
          <p:cNvSpPr>
            <a:spLocks noGrp="1"/>
          </p:cNvSpPr>
          <p:nvPr>
            <p:ph idx="1"/>
          </p:nvPr>
        </p:nvSpPr>
        <p:spPr/>
        <p:txBody>
          <a:bodyPr/>
          <a:lstStyle/>
          <a:p>
            <a:endParaRPr lang="zh-TW" altLang="en-US"/>
          </a:p>
        </p:txBody>
      </p:sp>
      <p:pic>
        <p:nvPicPr>
          <p:cNvPr id="5123" name="Picture 3"/>
          <p:cNvPicPr>
            <a:picLocks noChangeAspect="1" noChangeArrowheads="1"/>
          </p:cNvPicPr>
          <p:nvPr/>
        </p:nvPicPr>
        <p:blipFill>
          <a:blip r:embed="rId2" cstate="print"/>
          <a:srcRect/>
          <a:stretch>
            <a:fillRect/>
          </a:stretch>
        </p:blipFill>
        <p:spPr bwMode="auto">
          <a:xfrm>
            <a:off x="0" y="1457400"/>
            <a:ext cx="8817674" cy="5400600"/>
          </a:xfrm>
          <a:prstGeom prst="rect">
            <a:avLst/>
          </a:prstGeom>
          <a:noFill/>
          <a:ln w="9525">
            <a:noFill/>
            <a:miter lim="800000"/>
            <a:headEnd/>
            <a:tailEnd/>
          </a:ln>
        </p:spPr>
      </p:pic>
    </p:spTree>
    <p:extLst>
      <p:ext uri="{BB962C8B-B14F-4D97-AF65-F5344CB8AC3E}">
        <p14:creationId xmlns:p14="http://schemas.microsoft.com/office/powerpoint/2010/main" val="3686226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304800" y="228600"/>
            <a:ext cx="8534400" cy="6400800"/>
          </a:xfrm>
        </p:spPr>
        <p:txBody>
          <a:bodyPr>
            <a:normAutofit fontScale="85000" lnSpcReduction="20000"/>
          </a:bodyPr>
          <a:lstStyle/>
          <a:p>
            <a:pPr marL="0" indent="0" eaLnBrk="1" hangingPunct="1">
              <a:buNone/>
            </a:pPr>
            <a:r>
              <a:rPr lang="en-US" altLang="zh-TW" sz="3600" u="sng" dirty="0"/>
              <a:t>Problem 1</a:t>
            </a:r>
            <a:r>
              <a:rPr lang="en-US" altLang="zh-TW" sz="3600" dirty="0"/>
              <a:t>: </a:t>
            </a:r>
          </a:p>
          <a:p>
            <a:pPr eaLnBrk="1" hangingPunct="1">
              <a:buNone/>
            </a:pPr>
            <a:r>
              <a:rPr lang="en-US" altLang="zh-TW" sz="3600" dirty="0"/>
              <a:t>	184g of KClO</a:t>
            </a:r>
            <a:r>
              <a:rPr lang="en-US" altLang="zh-TW" sz="3600" baseline="-25000" dirty="0"/>
              <a:t>3</a:t>
            </a:r>
            <a:r>
              <a:rPr lang="en-US" altLang="zh-TW" sz="3600" dirty="0"/>
              <a:t> decomposes. How many grams of O</a:t>
            </a:r>
            <a:r>
              <a:rPr lang="en-US" altLang="zh-TW" sz="3600" baseline="-25000" dirty="0"/>
              <a:t>2</a:t>
            </a:r>
            <a:r>
              <a:rPr lang="en-US" altLang="zh-TW" sz="3600" dirty="0"/>
              <a:t> will be produced? </a:t>
            </a:r>
          </a:p>
          <a:p>
            <a:pPr eaLnBrk="1" hangingPunct="1">
              <a:buNone/>
            </a:pPr>
            <a:r>
              <a:rPr lang="en-US" altLang="zh-TW" sz="3600" dirty="0"/>
              <a:t>	[K = 39, </a:t>
            </a:r>
            <a:r>
              <a:rPr lang="en-US" altLang="zh-TW" sz="3600" dirty="0" err="1"/>
              <a:t>Cl</a:t>
            </a:r>
            <a:r>
              <a:rPr lang="en-US" altLang="zh-TW" sz="3600" dirty="0"/>
              <a:t> = 35.5, O = 16]</a:t>
            </a:r>
          </a:p>
          <a:p>
            <a:pPr eaLnBrk="1" hangingPunct="1">
              <a:buFont typeface="Wingdings" pitchFamily="2" charset="2"/>
              <a:buNone/>
            </a:pPr>
            <a:r>
              <a:rPr lang="en-US" altLang="zh-TW" sz="3600" dirty="0"/>
              <a:t>	2KClO</a:t>
            </a:r>
            <a:r>
              <a:rPr lang="en-US" altLang="zh-TW" sz="3600" baseline="-25000" dirty="0"/>
              <a:t>3</a:t>
            </a:r>
            <a:r>
              <a:rPr lang="en-US" altLang="zh-TW" sz="3600" dirty="0"/>
              <a:t> </a:t>
            </a:r>
            <a:r>
              <a:rPr lang="en-US" altLang="zh-TW" sz="3600" dirty="0">
                <a:sym typeface="Wingdings" pitchFamily="2" charset="2"/>
              </a:rPr>
              <a:t></a:t>
            </a:r>
            <a:r>
              <a:rPr lang="en-US" altLang="zh-TW" sz="3600" dirty="0"/>
              <a:t> 2KCl + 3O</a:t>
            </a:r>
            <a:r>
              <a:rPr lang="en-US" altLang="zh-TW" sz="3600" baseline="-25000" dirty="0"/>
              <a:t>2</a:t>
            </a:r>
            <a:endParaRPr lang="en-US" altLang="zh-TW" sz="3600" dirty="0"/>
          </a:p>
          <a:p>
            <a:pPr eaLnBrk="1" hangingPunct="1">
              <a:buFont typeface="Wingdings" pitchFamily="2" charset="2"/>
              <a:buNone/>
            </a:pPr>
            <a:endParaRPr lang="en-US" altLang="zh-TW" sz="3600" dirty="0"/>
          </a:p>
          <a:p>
            <a:pPr>
              <a:lnSpc>
                <a:spcPct val="90000"/>
              </a:lnSpc>
              <a:buNone/>
            </a:pPr>
            <a:r>
              <a:rPr lang="en-US" altLang="zh-TW" sz="3600" dirty="0">
                <a:solidFill>
                  <a:srgbClr val="FF0000"/>
                </a:solidFill>
              </a:rPr>
              <a:t>n(KClO</a:t>
            </a:r>
            <a:r>
              <a:rPr lang="en-US" altLang="zh-TW" sz="3600" baseline="-25000" dirty="0">
                <a:solidFill>
                  <a:srgbClr val="FF0000"/>
                </a:solidFill>
              </a:rPr>
              <a:t>3</a:t>
            </a:r>
            <a:r>
              <a:rPr lang="en-US" altLang="zh-TW" sz="3600" dirty="0">
                <a:solidFill>
                  <a:srgbClr val="FF0000"/>
                </a:solidFill>
              </a:rPr>
              <a:t>) = m/M = 184g/123g/</a:t>
            </a:r>
            <a:r>
              <a:rPr lang="en-US" altLang="zh-TW" sz="3600" dirty="0" err="1">
                <a:solidFill>
                  <a:srgbClr val="FF0000"/>
                </a:solidFill>
              </a:rPr>
              <a:t>mol</a:t>
            </a:r>
            <a:r>
              <a:rPr lang="en-US" altLang="zh-TW" sz="3600" dirty="0">
                <a:solidFill>
                  <a:srgbClr val="FF0000"/>
                </a:solidFill>
              </a:rPr>
              <a:t> = 1.50mol	</a:t>
            </a:r>
          </a:p>
          <a:p>
            <a:pPr>
              <a:lnSpc>
                <a:spcPct val="90000"/>
              </a:lnSpc>
              <a:buNone/>
            </a:pPr>
            <a:endParaRPr lang="en-US" altLang="zh-TW" sz="3600" dirty="0">
              <a:solidFill>
                <a:srgbClr val="FF0000"/>
              </a:solidFill>
            </a:endParaRPr>
          </a:p>
          <a:p>
            <a:pPr>
              <a:lnSpc>
                <a:spcPct val="90000"/>
              </a:lnSpc>
              <a:buNone/>
            </a:pPr>
            <a:r>
              <a:rPr lang="en-US" altLang="zh-TW" sz="3600" dirty="0">
                <a:solidFill>
                  <a:srgbClr val="FF0000"/>
                </a:solidFill>
              </a:rPr>
              <a:t>2KClO</a:t>
            </a:r>
            <a:r>
              <a:rPr lang="en-US" altLang="zh-TW" sz="3600" baseline="-25000" dirty="0">
                <a:solidFill>
                  <a:srgbClr val="FF0000"/>
                </a:solidFill>
              </a:rPr>
              <a:t>3</a:t>
            </a:r>
            <a:r>
              <a:rPr lang="en-US" altLang="zh-TW" sz="3600" dirty="0">
                <a:solidFill>
                  <a:srgbClr val="FF0000"/>
                </a:solidFill>
              </a:rPr>
              <a:t> </a:t>
            </a:r>
            <a:r>
              <a:rPr lang="en-US" altLang="zh-TW" sz="3600" dirty="0">
                <a:solidFill>
                  <a:srgbClr val="FF0000"/>
                </a:solidFill>
                <a:sym typeface="Wingdings" panose="05000000000000000000" pitchFamily="2" charset="2"/>
              </a:rPr>
              <a:t></a:t>
            </a:r>
            <a:r>
              <a:rPr lang="en-US" altLang="zh-TW" sz="3600" dirty="0">
                <a:solidFill>
                  <a:srgbClr val="FF0000"/>
                </a:solidFill>
              </a:rPr>
              <a:t> 2KCl + 3O</a:t>
            </a:r>
            <a:r>
              <a:rPr lang="en-US" altLang="zh-TW" sz="3600" baseline="-25000" dirty="0">
                <a:solidFill>
                  <a:srgbClr val="FF0000"/>
                </a:solidFill>
              </a:rPr>
              <a:t>2</a:t>
            </a:r>
          </a:p>
          <a:p>
            <a:pPr>
              <a:lnSpc>
                <a:spcPct val="90000"/>
              </a:lnSpc>
              <a:buNone/>
            </a:pPr>
            <a:r>
              <a:rPr lang="en-US" altLang="zh-TW" sz="3600" dirty="0">
                <a:solidFill>
                  <a:srgbClr val="FF0000"/>
                </a:solidFill>
              </a:rPr>
              <a:t>	2	:   3	</a:t>
            </a:r>
          </a:p>
          <a:p>
            <a:pPr>
              <a:lnSpc>
                <a:spcPct val="90000"/>
              </a:lnSpc>
              <a:buNone/>
            </a:pPr>
            <a:r>
              <a:rPr lang="en-US" altLang="zh-TW" sz="3600" dirty="0">
                <a:solidFill>
                  <a:srgbClr val="FF0000"/>
                </a:solidFill>
              </a:rPr>
              <a:t>1.50 	:  X</a:t>
            </a:r>
          </a:p>
          <a:p>
            <a:pPr>
              <a:lnSpc>
                <a:spcPct val="90000"/>
              </a:lnSpc>
              <a:buNone/>
            </a:pPr>
            <a:r>
              <a:rPr lang="en-US" altLang="zh-TW" sz="3600" dirty="0">
                <a:solidFill>
                  <a:srgbClr val="FF0000"/>
                </a:solidFill>
              </a:rPr>
              <a:t>	X = 2.25mol</a:t>
            </a:r>
          </a:p>
          <a:p>
            <a:pPr>
              <a:lnSpc>
                <a:spcPct val="90000"/>
              </a:lnSpc>
              <a:buNone/>
            </a:pPr>
            <a:endParaRPr lang="en-US" altLang="zh-TW" sz="3600" dirty="0">
              <a:solidFill>
                <a:srgbClr val="FF0000"/>
              </a:solidFill>
            </a:endParaRPr>
          </a:p>
          <a:p>
            <a:pPr>
              <a:lnSpc>
                <a:spcPct val="90000"/>
              </a:lnSpc>
              <a:buNone/>
            </a:pPr>
            <a:r>
              <a:rPr lang="en-US" altLang="zh-TW" sz="3600" dirty="0">
                <a:solidFill>
                  <a:srgbClr val="FF0000"/>
                </a:solidFill>
              </a:rPr>
              <a:t>m(O</a:t>
            </a:r>
            <a:r>
              <a:rPr lang="en-US" altLang="zh-TW" sz="3600" baseline="-25000" dirty="0">
                <a:solidFill>
                  <a:srgbClr val="FF0000"/>
                </a:solidFill>
              </a:rPr>
              <a:t>2</a:t>
            </a:r>
            <a:r>
              <a:rPr lang="en-US" altLang="zh-TW" sz="3600" dirty="0">
                <a:solidFill>
                  <a:srgbClr val="FF0000"/>
                </a:solidFill>
              </a:rPr>
              <a:t>)= </a:t>
            </a:r>
            <a:r>
              <a:rPr lang="en-US" altLang="zh-TW" sz="3600" dirty="0" err="1">
                <a:solidFill>
                  <a:srgbClr val="FF0000"/>
                </a:solidFill>
              </a:rPr>
              <a:t>nM</a:t>
            </a:r>
            <a:r>
              <a:rPr lang="en-US" altLang="zh-TW" sz="3600" dirty="0">
                <a:solidFill>
                  <a:srgbClr val="FF0000"/>
                </a:solidFill>
              </a:rPr>
              <a:t> = 2.25 </a:t>
            </a:r>
            <a:r>
              <a:rPr lang="en-US" altLang="zh-TW" sz="3600" dirty="0" err="1">
                <a:solidFill>
                  <a:srgbClr val="FF0000"/>
                </a:solidFill>
              </a:rPr>
              <a:t>mol</a:t>
            </a:r>
            <a:r>
              <a:rPr lang="en-US" altLang="zh-TW" sz="3600" dirty="0">
                <a:solidFill>
                  <a:srgbClr val="FF0000"/>
                </a:solidFill>
              </a:rPr>
              <a:t> x 32.0 g/</a:t>
            </a:r>
            <a:r>
              <a:rPr lang="en-US" altLang="zh-TW" sz="3600" dirty="0" err="1">
                <a:solidFill>
                  <a:srgbClr val="FF0000"/>
                </a:solidFill>
              </a:rPr>
              <a:t>mol</a:t>
            </a:r>
            <a:r>
              <a:rPr lang="en-US" altLang="zh-TW" sz="3600" dirty="0">
                <a:solidFill>
                  <a:srgbClr val="FF0000"/>
                </a:solidFill>
              </a:rPr>
              <a:t> = 72.0g O</a:t>
            </a:r>
            <a:r>
              <a:rPr lang="en-US" altLang="zh-TW" sz="3600" baseline="-25000" dirty="0">
                <a:solidFill>
                  <a:srgbClr val="FF0000"/>
                </a:solidFill>
              </a:rPr>
              <a:t>2</a:t>
            </a:r>
          </a:p>
          <a:p>
            <a:pPr eaLnBrk="1" hangingPunct="1">
              <a:buFont typeface="Wingdings" pitchFamily="2" charset="2"/>
              <a:buNone/>
            </a:pPr>
            <a:endParaRPr lang="en-US" altLang="zh-TW" sz="3600" baseline="-25000" dirty="0"/>
          </a:p>
        </p:txBody>
      </p:sp>
    </p:spTree>
    <p:extLst>
      <p:ext uri="{BB962C8B-B14F-4D97-AF65-F5344CB8AC3E}">
        <p14:creationId xmlns:p14="http://schemas.microsoft.com/office/powerpoint/2010/main" val="14242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228600" y="152400"/>
            <a:ext cx="8686800" cy="6477000"/>
          </a:xfrm>
        </p:spPr>
        <p:txBody>
          <a:bodyPr>
            <a:normAutofit fontScale="92500"/>
          </a:bodyPr>
          <a:lstStyle/>
          <a:p>
            <a:pPr marL="0" lvl="0" indent="0">
              <a:buNone/>
            </a:pPr>
            <a:r>
              <a:rPr lang="en-US" altLang="zh-TW" sz="3600" u="sng" dirty="0">
                <a:solidFill>
                  <a:prstClr val="black"/>
                </a:solidFill>
              </a:rPr>
              <a:t>Problem 2</a:t>
            </a:r>
            <a:r>
              <a:rPr lang="en-US" altLang="zh-TW" sz="3600" dirty="0">
                <a:solidFill>
                  <a:prstClr val="black"/>
                </a:solidFill>
              </a:rPr>
              <a:t>: </a:t>
            </a:r>
          </a:p>
          <a:p>
            <a:pPr lvl="0">
              <a:buNone/>
            </a:pPr>
            <a:r>
              <a:rPr lang="en-US" altLang="zh-TW" sz="3600" dirty="0">
                <a:solidFill>
                  <a:prstClr val="black"/>
                </a:solidFill>
              </a:rPr>
              <a:t>	How many grams of KClO</a:t>
            </a:r>
            <a:r>
              <a:rPr lang="en-US" altLang="zh-TW" sz="3600" baseline="-25000" dirty="0">
                <a:solidFill>
                  <a:prstClr val="black"/>
                </a:solidFill>
              </a:rPr>
              <a:t>3</a:t>
            </a:r>
            <a:r>
              <a:rPr lang="en-US" altLang="zh-TW" sz="3600" dirty="0">
                <a:solidFill>
                  <a:prstClr val="black"/>
                </a:solidFill>
              </a:rPr>
              <a:t> are needed to produce 205g of </a:t>
            </a:r>
            <a:r>
              <a:rPr lang="en-US" altLang="zh-TW" sz="3600" dirty="0" err="1">
                <a:solidFill>
                  <a:prstClr val="black"/>
                </a:solidFill>
              </a:rPr>
              <a:t>KCl</a:t>
            </a:r>
            <a:r>
              <a:rPr lang="en-US" altLang="zh-TW" sz="3600" dirty="0">
                <a:solidFill>
                  <a:prstClr val="black"/>
                </a:solidFill>
              </a:rPr>
              <a:t>?</a:t>
            </a:r>
          </a:p>
          <a:p>
            <a:pPr>
              <a:buNone/>
            </a:pPr>
            <a:r>
              <a:rPr lang="en-US" altLang="zh-TW" sz="3600" dirty="0">
                <a:solidFill>
                  <a:prstClr val="black"/>
                </a:solidFill>
              </a:rPr>
              <a:t>2KClO</a:t>
            </a:r>
            <a:r>
              <a:rPr lang="en-US" altLang="zh-TW" sz="3600" baseline="-25000" dirty="0">
                <a:solidFill>
                  <a:prstClr val="black"/>
                </a:solidFill>
              </a:rPr>
              <a:t>3</a:t>
            </a:r>
            <a:r>
              <a:rPr lang="en-US" altLang="zh-TW" sz="3600" dirty="0">
                <a:solidFill>
                  <a:prstClr val="black"/>
                </a:solidFill>
              </a:rPr>
              <a:t> </a:t>
            </a:r>
            <a:r>
              <a:rPr lang="en-US" altLang="zh-TW" sz="3600" dirty="0">
                <a:solidFill>
                  <a:prstClr val="black"/>
                </a:solidFill>
                <a:sym typeface="Wingdings" pitchFamily="2" charset="2"/>
              </a:rPr>
              <a:t></a:t>
            </a:r>
            <a:r>
              <a:rPr lang="en-US" altLang="zh-TW" sz="3600" dirty="0">
                <a:solidFill>
                  <a:prstClr val="black"/>
                </a:solidFill>
              </a:rPr>
              <a:t> 2KCl + 3O</a:t>
            </a:r>
            <a:r>
              <a:rPr lang="en-US" altLang="zh-TW" sz="3600" baseline="-25000" dirty="0">
                <a:solidFill>
                  <a:prstClr val="black"/>
                </a:solidFill>
              </a:rPr>
              <a:t>2</a:t>
            </a:r>
          </a:p>
          <a:p>
            <a:pPr>
              <a:buNone/>
            </a:pPr>
            <a:endParaRPr lang="en-US" altLang="zh-TW" sz="3600" baseline="-25000" dirty="0">
              <a:solidFill>
                <a:prstClr val="black"/>
              </a:solidFill>
            </a:endParaRPr>
          </a:p>
          <a:p>
            <a:pPr>
              <a:buNone/>
            </a:pPr>
            <a:r>
              <a:rPr lang="en-US" altLang="zh-TW" sz="3600" dirty="0">
                <a:solidFill>
                  <a:srgbClr val="FF0000"/>
                </a:solidFill>
              </a:rPr>
              <a:t>n(</a:t>
            </a:r>
            <a:r>
              <a:rPr lang="en-US" altLang="zh-TW" sz="3600" dirty="0" err="1">
                <a:solidFill>
                  <a:srgbClr val="FF0000"/>
                </a:solidFill>
              </a:rPr>
              <a:t>KCl</a:t>
            </a:r>
            <a:r>
              <a:rPr lang="en-US" altLang="zh-TW" sz="3600" dirty="0">
                <a:solidFill>
                  <a:srgbClr val="FF0000"/>
                </a:solidFill>
              </a:rPr>
              <a:t>) = m/M = 205g/74.6g/</a:t>
            </a:r>
            <a:r>
              <a:rPr lang="en-US" altLang="zh-TW" sz="3600" dirty="0" err="1">
                <a:solidFill>
                  <a:srgbClr val="FF0000"/>
                </a:solidFill>
              </a:rPr>
              <a:t>mol</a:t>
            </a:r>
            <a:r>
              <a:rPr lang="en-US" altLang="zh-TW" sz="3600" dirty="0">
                <a:solidFill>
                  <a:srgbClr val="FF0000"/>
                </a:solidFill>
              </a:rPr>
              <a:t> = 2.75mol    </a:t>
            </a:r>
          </a:p>
          <a:p>
            <a:pPr eaLnBrk="1" hangingPunct="1">
              <a:buFont typeface="Wingdings" pitchFamily="2" charset="2"/>
              <a:buNone/>
            </a:pPr>
            <a:r>
              <a:rPr lang="en-US" altLang="zh-TW" sz="3600" dirty="0">
                <a:solidFill>
                  <a:srgbClr val="FF0000"/>
                </a:solidFill>
              </a:rPr>
              <a:t>	KClO</a:t>
            </a:r>
            <a:r>
              <a:rPr lang="en-US" altLang="zh-TW" sz="3600" baseline="-25000" dirty="0">
                <a:solidFill>
                  <a:srgbClr val="FF0000"/>
                </a:solidFill>
              </a:rPr>
              <a:t>3</a:t>
            </a:r>
            <a:r>
              <a:rPr lang="en-US" altLang="zh-TW" sz="3600" dirty="0">
                <a:solidFill>
                  <a:srgbClr val="FF0000"/>
                </a:solidFill>
              </a:rPr>
              <a:t>  :	</a:t>
            </a:r>
            <a:r>
              <a:rPr lang="en-US" altLang="zh-TW" sz="3600" dirty="0" err="1">
                <a:solidFill>
                  <a:srgbClr val="FF0000"/>
                </a:solidFill>
              </a:rPr>
              <a:t>KCl</a:t>
            </a:r>
            <a:endParaRPr lang="en-US" altLang="zh-TW" sz="3600" dirty="0">
              <a:solidFill>
                <a:srgbClr val="FF0000"/>
              </a:solidFill>
            </a:endParaRPr>
          </a:p>
          <a:p>
            <a:pPr eaLnBrk="1" hangingPunct="1">
              <a:buFont typeface="Wingdings" pitchFamily="2" charset="2"/>
              <a:buNone/>
            </a:pPr>
            <a:r>
              <a:rPr lang="en-US" altLang="zh-TW" sz="3600" dirty="0">
                <a:solidFill>
                  <a:srgbClr val="FF0000"/>
                </a:solidFill>
              </a:rPr>
              <a:t>	2   :   2</a:t>
            </a:r>
          </a:p>
          <a:p>
            <a:pPr eaLnBrk="1" hangingPunct="1">
              <a:buFont typeface="Wingdings" pitchFamily="2" charset="2"/>
              <a:buNone/>
            </a:pPr>
            <a:r>
              <a:rPr lang="en-US" altLang="zh-TW" sz="3600" dirty="0">
                <a:solidFill>
                  <a:srgbClr val="FF0000"/>
                </a:solidFill>
              </a:rPr>
              <a:t>	X   :  2.75</a:t>
            </a:r>
          </a:p>
          <a:p>
            <a:pPr eaLnBrk="1" hangingPunct="1">
              <a:buFont typeface="Wingdings" pitchFamily="2" charset="2"/>
              <a:buNone/>
            </a:pPr>
            <a:r>
              <a:rPr lang="en-US" altLang="zh-TW" sz="3600" dirty="0">
                <a:solidFill>
                  <a:srgbClr val="FF0000"/>
                </a:solidFill>
              </a:rPr>
              <a:t>	X = 2.75mol KClO</a:t>
            </a:r>
            <a:r>
              <a:rPr lang="en-US" altLang="zh-TW" sz="3600" baseline="-25000" dirty="0">
                <a:solidFill>
                  <a:srgbClr val="FF0000"/>
                </a:solidFill>
              </a:rPr>
              <a:t>3</a:t>
            </a:r>
          </a:p>
          <a:p>
            <a:pPr eaLnBrk="1" hangingPunct="1">
              <a:buFont typeface="Wingdings" pitchFamily="2" charset="2"/>
              <a:buNone/>
            </a:pPr>
            <a:r>
              <a:rPr lang="en-US" altLang="zh-TW" sz="3600" dirty="0">
                <a:solidFill>
                  <a:srgbClr val="FF0000"/>
                </a:solidFill>
              </a:rPr>
              <a:t>m(KClO</a:t>
            </a:r>
            <a:r>
              <a:rPr lang="en-US" altLang="zh-TW" sz="3600" baseline="-25000" dirty="0">
                <a:solidFill>
                  <a:srgbClr val="FF0000"/>
                </a:solidFill>
              </a:rPr>
              <a:t>3</a:t>
            </a:r>
            <a:r>
              <a:rPr lang="en-US" altLang="zh-TW" sz="3600" dirty="0">
                <a:solidFill>
                  <a:srgbClr val="FF0000"/>
                </a:solidFill>
              </a:rPr>
              <a:t>) = </a:t>
            </a:r>
            <a:r>
              <a:rPr lang="en-US" altLang="zh-TW" sz="3600" dirty="0" err="1">
                <a:solidFill>
                  <a:srgbClr val="FF0000"/>
                </a:solidFill>
              </a:rPr>
              <a:t>nM</a:t>
            </a:r>
            <a:r>
              <a:rPr lang="en-US" altLang="zh-TW" sz="3600" dirty="0">
                <a:solidFill>
                  <a:srgbClr val="FF0000"/>
                </a:solidFill>
              </a:rPr>
              <a:t> = 2.75mol X 122.55g/</a:t>
            </a:r>
            <a:r>
              <a:rPr lang="en-US" altLang="zh-TW" sz="3600" dirty="0" err="1">
                <a:solidFill>
                  <a:srgbClr val="FF0000"/>
                </a:solidFill>
              </a:rPr>
              <a:t>mol</a:t>
            </a:r>
            <a:r>
              <a:rPr lang="en-US" altLang="zh-TW" sz="3600" dirty="0">
                <a:solidFill>
                  <a:srgbClr val="FF0000"/>
                </a:solidFill>
              </a:rPr>
              <a:t> = 337g</a:t>
            </a:r>
          </a:p>
        </p:txBody>
      </p:sp>
    </p:spTree>
    <p:extLst>
      <p:ext uri="{BB962C8B-B14F-4D97-AF65-F5344CB8AC3E}">
        <p14:creationId xmlns:p14="http://schemas.microsoft.com/office/powerpoint/2010/main" val="994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zh-TW" dirty="0"/>
              <a:t>Percentage composition</a:t>
            </a:r>
            <a:endParaRPr lang="zh-TW" altLang="en-US" dirty="0"/>
          </a:p>
        </p:txBody>
      </p:sp>
      <p:sp>
        <p:nvSpPr>
          <p:cNvPr id="19459" name="Content Placeholder 2"/>
          <p:cNvSpPr>
            <a:spLocks noGrp="1"/>
          </p:cNvSpPr>
          <p:nvPr>
            <p:ph idx="1"/>
          </p:nvPr>
        </p:nvSpPr>
        <p:spPr/>
        <p:txBody>
          <a:bodyPr>
            <a:normAutofit fontScale="92500" lnSpcReduction="20000"/>
          </a:bodyPr>
          <a:lstStyle/>
          <a:p>
            <a:pPr eaLnBrk="1" hangingPunct="1">
              <a:buFontTx/>
              <a:buNone/>
            </a:pPr>
            <a:r>
              <a:rPr lang="en-US" altLang="zh-TW" dirty="0"/>
              <a:t>The amount of each element in a compound expressed as a percentage.</a:t>
            </a:r>
          </a:p>
          <a:p>
            <a:pPr eaLnBrk="1" hangingPunct="1">
              <a:buFontTx/>
              <a:buNone/>
            </a:pPr>
            <a:endParaRPr lang="en-US" altLang="zh-TW" dirty="0"/>
          </a:p>
          <a:p>
            <a:pPr eaLnBrk="1" hangingPunct="1">
              <a:buFontTx/>
              <a:buNone/>
            </a:pPr>
            <a:r>
              <a:rPr lang="en-US" altLang="zh-TW" u="sng" dirty="0"/>
              <a:t>Problem</a:t>
            </a:r>
            <a:r>
              <a:rPr lang="en-US" altLang="zh-TW" dirty="0"/>
              <a:t>: What is the percentage composition of S in sulfur dioxide?</a:t>
            </a:r>
          </a:p>
          <a:p>
            <a:pPr marL="0" indent="0">
              <a:buNone/>
            </a:pPr>
            <a:endParaRPr lang="en-US" altLang="zh-TW" dirty="0"/>
          </a:p>
          <a:p>
            <a:pPr marL="0" indent="0">
              <a:buNone/>
            </a:pPr>
            <a:r>
              <a:rPr lang="en-US" altLang="zh-TW" dirty="0">
                <a:solidFill>
                  <a:srgbClr val="FF0000"/>
                </a:solidFill>
              </a:rPr>
              <a:t>M(SO</a:t>
            </a:r>
            <a:r>
              <a:rPr lang="en-US" altLang="zh-TW" baseline="-25000" dirty="0">
                <a:solidFill>
                  <a:srgbClr val="FF0000"/>
                </a:solidFill>
              </a:rPr>
              <a:t>2</a:t>
            </a:r>
            <a:r>
              <a:rPr lang="en-US" altLang="zh-TW" dirty="0">
                <a:solidFill>
                  <a:srgbClr val="FF0000"/>
                </a:solidFill>
              </a:rPr>
              <a:t>) = 64g/</a:t>
            </a:r>
            <a:r>
              <a:rPr lang="en-US" altLang="zh-TW" dirty="0" err="1">
                <a:solidFill>
                  <a:srgbClr val="FF0000"/>
                </a:solidFill>
              </a:rPr>
              <a:t>mol</a:t>
            </a:r>
            <a:r>
              <a:rPr lang="en-US" altLang="zh-TW" dirty="0">
                <a:solidFill>
                  <a:srgbClr val="FF0000"/>
                </a:solidFill>
              </a:rPr>
              <a:t> </a:t>
            </a:r>
          </a:p>
          <a:p>
            <a:pPr marL="0" indent="0">
              <a:buNone/>
            </a:pPr>
            <a:r>
              <a:rPr lang="en-US" altLang="zh-TW" dirty="0">
                <a:solidFill>
                  <a:srgbClr val="FF0000"/>
                </a:solidFill>
              </a:rPr>
              <a:t>M(S) = 32g/</a:t>
            </a:r>
            <a:r>
              <a:rPr lang="en-US" altLang="zh-TW" dirty="0" err="1">
                <a:solidFill>
                  <a:srgbClr val="FF0000"/>
                </a:solidFill>
              </a:rPr>
              <a:t>mol</a:t>
            </a:r>
            <a:endParaRPr lang="zh-TW" altLang="zh-TW" dirty="0">
              <a:solidFill>
                <a:srgbClr val="FF0000"/>
              </a:solidFill>
            </a:endParaRPr>
          </a:p>
          <a:p>
            <a:pPr marL="0" indent="0">
              <a:buNone/>
            </a:pPr>
            <a:r>
              <a:rPr lang="en-US" altLang="zh-TW" dirty="0">
                <a:solidFill>
                  <a:srgbClr val="FF0000"/>
                </a:solidFill>
              </a:rPr>
              <a:t>So the percentage mass is 32/64 x 100% = 50%</a:t>
            </a:r>
            <a:endParaRPr lang="zh-TW" altLang="zh-TW" dirty="0">
              <a:solidFill>
                <a:srgbClr val="FF0000"/>
              </a:solidFill>
            </a:endParaRPr>
          </a:p>
          <a:p>
            <a:pPr marL="0" indent="0">
              <a:buNone/>
            </a:pPr>
            <a:r>
              <a:rPr lang="en-US" altLang="zh-TW" dirty="0">
                <a:solidFill>
                  <a:srgbClr val="FF0000"/>
                </a:solidFill>
              </a:rPr>
              <a:t>Fifty percent of the weight of SO</a:t>
            </a:r>
            <a:r>
              <a:rPr lang="en-US" altLang="zh-TW" baseline="-25000" dirty="0">
                <a:solidFill>
                  <a:srgbClr val="FF0000"/>
                </a:solidFill>
              </a:rPr>
              <a:t>2</a:t>
            </a:r>
            <a:r>
              <a:rPr lang="en-US" altLang="zh-TW" dirty="0">
                <a:solidFill>
                  <a:srgbClr val="FF0000"/>
                </a:solidFill>
              </a:rPr>
              <a:t> is S.</a:t>
            </a:r>
            <a:endParaRPr lang="zh-TW" altLang="zh-TW" dirty="0">
              <a:solidFill>
                <a:srgbClr val="FF0000"/>
              </a:solidFill>
            </a:endParaRPr>
          </a:p>
          <a:p>
            <a:pPr eaLnBrk="1" hangingPunct="1">
              <a:buFontTx/>
              <a:buNone/>
            </a:pPr>
            <a:endParaRPr lang="zh-TW" altLang="en-US" dirty="0"/>
          </a:p>
        </p:txBody>
      </p:sp>
    </p:spTree>
    <p:extLst>
      <p:ext uri="{BB962C8B-B14F-4D97-AF65-F5344CB8AC3E}">
        <p14:creationId xmlns:p14="http://schemas.microsoft.com/office/powerpoint/2010/main" val="21515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and molecular formulae </a:t>
            </a:r>
            <a:endParaRPr lang="en-AU" dirty="0"/>
          </a:p>
        </p:txBody>
      </p:sp>
      <p:sp>
        <p:nvSpPr>
          <p:cNvPr id="17410" name="Rectangle 3"/>
          <p:cNvSpPr>
            <a:spLocks noGrp="1" noChangeArrowheads="1"/>
          </p:cNvSpPr>
          <p:nvPr>
            <p:ph idx="1"/>
          </p:nvPr>
        </p:nvSpPr>
        <p:spPr/>
        <p:txBody>
          <a:bodyPr>
            <a:normAutofit fontScale="92500" lnSpcReduction="10000"/>
          </a:bodyPr>
          <a:lstStyle/>
          <a:p>
            <a:pPr eaLnBrk="1" hangingPunct="1">
              <a:lnSpc>
                <a:spcPct val="90000"/>
              </a:lnSpc>
            </a:pPr>
            <a:r>
              <a:rPr lang="en-CA" altLang="zh-TW" dirty="0"/>
              <a:t>The </a:t>
            </a:r>
            <a:r>
              <a:rPr lang="en-CA" altLang="zh-TW" b="1" u="sng" dirty="0"/>
              <a:t>empirical formula</a:t>
            </a:r>
            <a:r>
              <a:rPr lang="en-CA" altLang="zh-TW" b="1" dirty="0"/>
              <a:t> </a:t>
            </a:r>
            <a:r>
              <a:rPr lang="en-CA" altLang="zh-TW" dirty="0"/>
              <a:t>of a compound is defined as the simplest whole number ratio of atoms of different elements in the compound. </a:t>
            </a:r>
          </a:p>
          <a:p>
            <a:pPr eaLnBrk="1" hangingPunct="1">
              <a:lnSpc>
                <a:spcPct val="90000"/>
              </a:lnSpc>
            </a:pPr>
            <a:r>
              <a:rPr lang="en-CA" altLang="zh-TW" dirty="0"/>
              <a:t>The </a:t>
            </a:r>
            <a:r>
              <a:rPr lang="en-CA" altLang="zh-TW" b="1" u="sng" dirty="0"/>
              <a:t>molecular formula</a:t>
            </a:r>
            <a:r>
              <a:rPr lang="en-CA" altLang="zh-TW" b="1" dirty="0"/>
              <a:t> </a:t>
            </a:r>
            <a:r>
              <a:rPr lang="en-CA" altLang="zh-TW" dirty="0"/>
              <a:t>of a compound is the actual number of atoms of different elements covalently bonded in a molecule.</a:t>
            </a:r>
          </a:p>
          <a:p>
            <a:pPr eaLnBrk="1" hangingPunct="1">
              <a:lnSpc>
                <a:spcPct val="90000"/>
              </a:lnSpc>
              <a:buFontTx/>
              <a:buNone/>
            </a:pPr>
            <a:endParaRPr lang="en-US" altLang="zh-TW" sz="2400" dirty="0"/>
          </a:p>
          <a:p>
            <a:pPr eaLnBrk="1" hangingPunct="1">
              <a:lnSpc>
                <a:spcPct val="90000"/>
              </a:lnSpc>
              <a:buFontTx/>
              <a:buNone/>
            </a:pPr>
            <a:r>
              <a:rPr lang="en-US" altLang="zh-TW" sz="2400" dirty="0"/>
              <a:t>The two can be the same. </a:t>
            </a:r>
          </a:p>
          <a:p>
            <a:pPr eaLnBrk="1" hangingPunct="1">
              <a:lnSpc>
                <a:spcPct val="90000"/>
              </a:lnSpc>
              <a:buFontTx/>
              <a:buNone/>
            </a:pPr>
            <a:r>
              <a:rPr lang="en-US" altLang="zh-TW" sz="2400" dirty="0"/>
              <a:t>CH</a:t>
            </a:r>
            <a:r>
              <a:rPr lang="en-US" altLang="zh-TW" sz="2400" baseline="-25000" dirty="0"/>
              <a:t>2</a:t>
            </a:r>
            <a:r>
              <a:rPr lang="en-US" altLang="zh-TW" sz="2400" dirty="0"/>
              <a:t> empirical formula</a:t>
            </a:r>
          </a:p>
          <a:p>
            <a:pPr eaLnBrk="1" hangingPunct="1">
              <a:lnSpc>
                <a:spcPct val="90000"/>
              </a:lnSpc>
              <a:buFontTx/>
              <a:buNone/>
            </a:pPr>
            <a:r>
              <a:rPr lang="en-US" altLang="zh-TW" sz="2400" dirty="0"/>
              <a:t>C</a:t>
            </a:r>
            <a:r>
              <a:rPr lang="en-US" altLang="zh-TW" sz="2400" baseline="-25000" dirty="0"/>
              <a:t>2</a:t>
            </a:r>
            <a:r>
              <a:rPr lang="en-US" altLang="zh-TW" sz="2400" dirty="0"/>
              <a:t>H</a:t>
            </a:r>
            <a:r>
              <a:rPr lang="en-US" altLang="zh-TW" sz="2400" baseline="-25000" dirty="0"/>
              <a:t>4</a:t>
            </a:r>
            <a:r>
              <a:rPr lang="en-US" altLang="zh-TW" sz="2400" dirty="0"/>
              <a:t> molecular formula</a:t>
            </a:r>
          </a:p>
          <a:p>
            <a:pPr eaLnBrk="1" hangingPunct="1">
              <a:lnSpc>
                <a:spcPct val="90000"/>
              </a:lnSpc>
              <a:buFontTx/>
              <a:buNone/>
            </a:pPr>
            <a:r>
              <a:rPr lang="en-US" altLang="zh-TW" sz="2400" dirty="0"/>
              <a:t>C</a:t>
            </a:r>
            <a:r>
              <a:rPr lang="en-US" altLang="zh-TW" sz="2400" baseline="-25000" dirty="0"/>
              <a:t>3</a:t>
            </a:r>
            <a:r>
              <a:rPr lang="en-US" altLang="zh-TW" sz="2400" dirty="0"/>
              <a:t>H</a:t>
            </a:r>
            <a:r>
              <a:rPr lang="en-US" altLang="zh-TW" sz="2400" baseline="-25000" dirty="0"/>
              <a:t>6</a:t>
            </a:r>
            <a:r>
              <a:rPr lang="en-US" altLang="zh-TW" sz="2400" dirty="0"/>
              <a:t> molecular formula</a:t>
            </a:r>
          </a:p>
          <a:p>
            <a:pPr eaLnBrk="1" hangingPunct="1">
              <a:lnSpc>
                <a:spcPct val="90000"/>
              </a:lnSpc>
              <a:buFontTx/>
              <a:buNone/>
            </a:pPr>
            <a:r>
              <a:rPr lang="en-US" altLang="zh-TW" sz="2400" dirty="0"/>
              <a:t>H</a:t>
            </a:r>
            <a:r>
              <a:rPr lang="en-US" altLang="zh-TW" sz="2400" baseline="-25000" dirty="0"/>
              <a:t>2</a:t>
            </a:r>
            <a:r>
              <a:rPr lang="en-US" altLang="zh-TW" sz="2400" dirty="0"/>
              <a:t>O both</a:t>
            </a:r>
          </a:p>
          <a:p>
            <a:pPr eaLnBrk="1" hangingPunct="1">
              <a:lnSpc>
                <a:spcPct val="90000"/>
              </a:lnSpc>
            </a:pPr>
            <a:endParaRPr lang="en-CA" altLang="zh-TW"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zh-TW" altLang="en-US"/>
          </a:p>
        </p:txBody>
      </p:sp>
      <p:pic>
        <p:nvPicPr>
          <p:cNvPr id="18435" name="Picture 3"/>
          <p:cNvPicPr>
            <a:picLocks noGrp="1" noChangeAspect="1" noChangeArrowheads="1"/>
          </p:cNvPicPr>
          <p:nvPr>
            <p:ph idx="1"/>
          </p:nvPr>
        </p:nvPicPr>
        <p:blipFill>
          <a:blip r:embed="rId2" cstate="print"/>
          <a:srcRect/>
          <a:stretch>
            <a:fillRect/>
          </a:stretch>
        </p:blipFill>
        <p:spPr>
          <a:xfrm>
            <a:off x="152400" y="1143000"/>
            <a:ext cx="8986838" cy="40386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TW"/>
              <a:t>Determining Empirical Formula</a:t>
            </a:r>
          </a:p>
        </p:txBody>
      </p:sp>
      <p:sp>
        <p:nvSpPr>
          <p:cNvPr id="733189" name="Rectangle 5"/>
          <p:cNvSpPr>
            <a:spLocks noGrp="1" noChangeArrowheads="1"/>
          </p:cNvSpPr>
          <p:nvPr>
            <p:ph type="body" idx="1"/>
          </p:nvPr>
        </p:nvSpPr>
        <p:spPr>
          <a:noFill/>
        </p:spPr>
        <p:txBody>
          <a:bodyPr lIns="92075" tIns="46038" rIns="92075" bIns="46038"/>
          <a:lstStyle/>
          <a:p>
            <a:pPr marL="609600" indent="-609600" eaLnBrk="1" hangingPunct="1">
              <a:buFont typeface="+mj-lt"/>
              <a:buAutoNum type="arabicPeriod"/>
            </a:pPr>
            <a:r>
              <a:rPr lang="en-US" altLang="zh-TW" sz="2800" b="1" u="sng" dirty="0"/>
              <a:t>Pretend that you have a 100 gram sample </a:t>
            </a:r>
            <a:r>
              <a:rPr lang="en-US" altLang="zh-TW" sz="2800" dirty="0"/>
              <a:t>of the compound (</a:t>
            </a:r>
            <a:r>
              <a:rPr lang="en-US" altLang="zh-TW" sz="2800" dirty="0">
                <a:solidFill>
                  <a:srgbClr val="FF0000"/>
                </a:solidFill>
              </a:rPr>
              <a:t>this is the trick to doing these problems</a:t>
            </a:r>
            <a:r>
              <a:rPr lang="en-US" altLang="zh-TW" sz="2800" dirty="0"/>
              <a:t>).</a:t>
            </a:r>
          </a:p>
          <a:p>
            <a:pPr marL="609600" indent="-609600" eaLnBrk="1" hangingPunct="1">
              <a:buFont typeface="+mj-lt"/>
              <a:buAutoNum type="arabicPeriod"/>
            </a:pPr>
            <a:r>
              <a:rPr lang="en-US" altLang="zh-TW" sz="2800" dirty="0"/>
              <a:t>That is, change the % to grams.</a:t>
            </a:r>
          </a:p>
          <a:p>
            <a:pPr marL="609600" indent="-609600" eaLnBrk="1" hangingPunct="1">
              <a:buFont typeface="+mj-lt"/>
              <a:buAutoNum type="arabicPeriod"/>
            </a:pPr>
            <a:r>
              <a:rPr lang="en-US" altLang="zh-TW" sz="2800" dirty="0"/>
              <a:t>Convert the grams to moles for each element.</a:t>
            </a:r>
          </a:p>
          <a:p>
            <a:pPr marL="609600" indent="-609600" eaLnBrk="1" hangingPunct="1">
              <a:buFont typeface="+mj-lt"/>
              <a:buAutoNum type="arabicPeriod"/>
            </a:pPr>
            <a:r>
              <a:rPr lang="en-US" altLang="zh-TW" sz="2800" dirty="0"/>
              <a:t>Write the number of moles as a subscript in a chemical formula.</a:t>
            </a:r>
          </a:p>
          <a:p>
            <a:pPr marL="609600" indent="-609600" eaLnBrk="1" hangingPunct="1">
              <a:buFont typeface="+mj-lt"/>
              <a:buAutoNum type="arabicPeriod"/>
            </a:pPr>
            <a:r>
              <a:rPr lang="en-US" altLang="zh-TW" sz="2800" dirty="0"/>
              <a:t>Divide each number by the least number.</a:t>
            </a:r>
          </a:p>
          <a:p>
            <a:pPr marL="609600" indent="-609600" eaLnBrk="1" hangingPunct="1">
              <a:buFont typeface="+mj-lt"/>
              <a:buAutoNum type="arabicPeriod"/>
            </a:pPr>
            <a:r>
              <a:rPr lang="en-US" altLang="zh-TW" sz="2800" dirty="0"/>
              <a:t>Multiply the result to get rid of any fractions.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4451" name="Rectangle 3"/>
          <p:cNvSpPr>
            <a:spLocks noGrp="1" noChangeArrowheads="1"/>
          </p:cNvSpPr>
          <p:nvPr>
            <p:ph type="body" idx="1"/>
          </p:nvPr>
        </p:nvSpPr>
        <p:spPr>
          <a:xfrm>
            <a:off x="228600" y="152400"/>
            <a:ext cx="8686800" cy="6553200"/>
          </a:xfrm>
          <a:noFill/>
        </p:spPr>
        <p:txBody>
          <a:bodyPr lIns="92075" tIns="46038" rIns="92075" bIns="46038">
            <a:normAutofit fontScale="85000" lnSpcReduction="10000"/>
          </a:bodyPr>
          <a:lstStyle/>
          <a:p>
            <a:pPr marL="285750" indent="-285750" eaLnBrk="1" hangingPunct="1">
              <a:buFontTx/>
              <a:buNone/>
            </a:pPr>
            <a:r>
              <a:rPr lang="en-US" altLang="zh-TW" u="sng" dirty="0"/>
              <a:t>Problem 1: </a:t>
            </a:r>
            <a:r>
              <a:rPr lang="en-US" altLang="zh-TW" dirty="0"/>
              <a:t>Calculate the empirical formula of a compound composed of 38.67%C, 16.22%H, and 45.11%N.</a:t>
            </a:r>
          </a:p>
          <a:p>
            <a:pPr marL="285750" indent="-285750" eaLnBrk="1" hangingPunct="1">
              <a:buFontTx/>
              <a:buNone/>
            </a:pPr>
            <a:endParaRPr lang="en-US" altLang="zh-TW" sz="1800" dirty="0"/>
          </a:p>
          <a:p>
            <a:pPr marL="285750" indent="-285750" eaLnBrk="1" hangingPunct="1">
              <a:buFontTx/>
              <a:buNone/>
            </a:pPr>
            <a:r>
              <a:rPr lang="en-US" altLang="zh-TW" dirty="0">
                <a:solidFill>
                  <a:srgbClr val="FF0000"/>
                </a:solidFill>
              </a:rPr>
              <a:t>Assume 100g so:</a:t>
            </a:r>
          </a:p>
          <a:p>
            <a:pPr marL="285750" indent="-285750" eaLnBrk="1" hangingPunct="1">
              <a:buFontTx/>
              <a:buNone/>
            </a:pPr>
            <a:r>
              <a:rPr lang="en-US" altLang="zh-TW" dirty="0">
                <a:solidFill>
                  <a:srgbClr val="FF0000"/>
                </a:solidFill>
              </a:rPr>
              <a:t>n(C) = 38.67g/12.01gmol</a:t>
            </a:r>
            <a:r>
              <a:rPr lang="en-US" altLang="zh-TW" baseline="30000" dirty="0">
                <a:solidFill>
                  <a:srgbClr val="FF0000"/>
                </a:solidFill>
              </a:rPr>
              <a:t>-1</a:t>
            </a:r>
            <a:r>
              <a:rPr lang="en-US" altLang="zh-TW" dirty="0">
                <a:solidFill>
                  <a:srgbClr val="FF0000"/>
                </a:solidFill>
              </a:rPr>
              <a:t> = 3.220 </a:t>
            </a:r>
            <a:r>
              <a:rPr lang="en-US" altLang="zh-TW" dirty="0" err="1">
                <a:solidFill>
                  <a:srgbClr val="FF0000"/>
                </a:solidFill>
              </a:rPr>
              <a:t>mol</a:t>
            </a:r>
            <a:r>
              <a:rPr lang="en-US" altLang="zh-TW" dirty="0">
                <a:solidFill>
                  <a:srgbClr val="FF0000"/>
                </a:solidFill>
              </a:rPr>
              <a:t> C</a:t>
            </a:r>
          </a:p>
          <a:p>
            <a:pPr marL="285750" indent="-285750" eaLnBrk="1" hangingPunct="1">
              <a:buFontTx/>
              <a:buNone/>
            </a:pPr>
            <a:r>
              <a:rPr lang="en-US" altLang="zh-TW" dirty="0">
                <a:solidFill>
                  <a:srgbClr val="FF0000"/>
                </a:solidFill>
              </a:rPr>
              <a:t>n(H) = 16.22g/1.01gmol</a:t>
            </a:r>
            <a:r>
              <a:rPr lang="en-US" altLang="zh-TW" baseline="30000" dirty="0">
                <a:solidFill>
                  <a:srgbClr val="FF0000"/>
                </a:solidFill>
              </a:rPr>
              <a:t>-1</a:t>
            </a:r>
            <a:r>
              <a:rPr lang="en-US" altLang="zh-TW" dirty="0">
                <a:solidFill>
                  <a:srgbClr val="FF0000"/>
                </a:solidFill>
              </a:rPr>
              <a:t> = 16.09 </a:t>
            </a:r>
            <a:r>
              <a:rPr lang="en-US" altLang="zh-TW" dirty="0" err="1">
                <a:solidFill>
                  <a:srgbClr val="FF0000"/>
                </a:solidFill>
              </a:rPr>
              <a:t>mol</a:t>
            </a:r>
            <a:r>
              <a:rPr lang="en-US" altLang="zh-TW" dirty="0">
                <a:solidFill>
                  <a:srgbClr val="FF0000"/>
                </a:solidFill>
              </a:rPr>
              <a:t> H</a:t>
            </a:r>
          </a:p>
          <a:p>
            <a:pPr marL="285750" indent="-285750" eaLnBrk="1" hangingPunct="1">
              <a:buFontTx/>
              <a:buNone/>
            </a:pPr>
            <a:r>
              <a:rPr lang="en-US" altLang="zh-TW" dirty="0">
                <a:solidFill>
                  <a:srgbClr val="FF0000"/>
                </a:solidFill>
              </a:rPr>
              <a:t>n(N) = 45.11g/14.01gmol</a:t>
            </a:r>
            <a:r>
              <a:rPr lang="en-US" altLang="zh-TW" baseline="30000" dirty="0">
                <a:solidFill>
                  <a:srgbClr val="FF0000"/>
                </a:solidFill>
              </a:rPr>
              <a:t>-1</a:t>
            </a:r>
            <a:r>
              <a:rPr lang="en-US" altLang="zh-TW" dirty="0">
                <a:solidFill>
                  <a:srgbClr val="FF0000"/>
                </a:solidFill>
              </a:rPr>
              <a:t> = 3.219 </a:t>
            </a:r>
            <a:r>
              <a:rPr lang="en-US" altLang="zh-TW" dirty="0" err="1">
                <a:solidFill>
                  <a:srgbClr val="FF0000"/>
                </a:solidFill>
              </a:rPr>
              <a:t>mol</a:t>
            </a:r>
            <a:r>
              <a:rPr lang="en-US" altLang="zh-TW" dirty="0">
                <a:solidFill>
                  <a:srgbClr val="FF0000"/>
                </a:solidFill>
              </a:rPr>
              <a:t> N </a:t>
            </a:r>
          </a:p>
          <a:p>
            <a:pPr marL="285750" indent="-285750" eaLnBrk="1" hangingPunct="1">
              <a:buFontTx/>
              <a:buNone/>
            </a:pPr>
            <a:endParaRPr lang="en-US" altLang="zh-TW" sz="2100" dirty="0">
              <a:solidFill>
                <a:srgbClr val="FF0000"/>
              </a:solidFill>
            </a:endParaRPr>
          </a:p>
          <a:p>
            <a:pPr>
              <a:buNone/>
            </a:pPr>
            <a:r>
              <a:rPr lang="en-US" altLang="zh-TW" dirty="0">
                <a:solidFill>
                  <a:srgbClr val="FF0000"/>
                </a:solidFill>
              </a:rPr>
              <a:t>3.220 mole C 			</a:t>
            </a:r>
          </a:p>
          <a:p>
            <a:pPr>
              <a:buNone/>
            </a:pPr>
            <a:r>
              <a:rPr lang="en-US" altLang="zh-TW" dirty="0">
                <a:solidFill>
                  <a:srgbClr val="FF0000"/>
                </a:solidFill>
              </a:rPr>
              <a:t>16.09 mole H 			</a:t>
            </a:r>
          </a:p>
          <a:p>
            <a:pPr>
              <a:buNone/>
            </a:pPr>
            <a:r>
              <a:rPr lang="en-US" altLang="zh-TW" dirty="0">
                <a:solidFill>
                  <a:srgbClr val="FF0000"/>
                </a:solidFill>
              </a:rPr>
              <a:t>3.219 mole N</a:t>
            </a:r>
          </a:p>
          <a:p>
            <a:pPr>
              <a:buNone/>
            </a:pPr>
            <a:endParaRPr lang="en-US" altLang="zh-TW" sz="1600" dirty="0">
              <a:solidFill>
                <a:srgbClr val="FF0000"/>
              </a:solidFill>
            </a:endParaRPr>
          </a:p>
          <a:p>
            <a:pPr>
              <a:buNone/>
            </a:pPr>
            <a:r>
              <a:rPr lang="en-US" altLang="zh-TW" sz="3600" dirty="0">
                <a:solidFill>
                  <a:srgbClr val="FF0000"/>
                </a:solidFill>
              </a:rPr>
              <a:t>C</a:t>
            </a:r>
            <a:r>
              <a:rPr lang="en-US" altLang="zh-TW" sz="4600" baseline="-25000" dirty="0">
                <a:solidFill>
                  <a:srgbClr val="FF0000"/>
                </a:solidFill>
              </a:rPr>
              <a:t>3.22</a:t>
            </a:r>
            <a:r>
              <a:rPr lang="en-US" altLang="zh-TW" sz="3600" dirty="0">
                <a:solidFill>
                  <a:srgbClr val="FF0000"/>
                </a:solidFill>
              </a:rPr>
              <a:t>H</a:t>
            </a:r>
            <a:r>
              <a:rPr lang="en-US" altLang="zh-TW" sz="4600" baseline="-25000" dirty="0">
                <a:solidFill>
                  <a:srgbClr val="FF0000"/>
                </a:solidFill>
              </a:rPr>
              <a:t>16.09</a:t>
            </a:r>
            <a:r>
              <a:rPr lang="en-US" altLang="zh-TW" sz="3600" dirty="0">
                <a:solidFill>
                  <a:srgbClr val="FF0000"/>
                </a:solidFill>
              </a:rPr>
              <a:t>N</a:t>
            </a:r>
            <a:r>
              <a:rPr lang="en-US" altLang="zh-TW" sz="4600" baseline="-25000" dirty="0">
                <a:solidFill>
                  <a:srgbClr val="FF0000"/>
                </a:solidFill>
              </a:rPr>
              <a:t>3.219</a:t>
            </a:r>
          </a:p>
          <a:p>
            <a:pPr>
              <a:buNone/>
            </a:pPr>
            <a:endParaRPr lang="en-US" altLang="zh-TW" baseline="-25000" dirty="0">
              <a:solidFill>
                <a:srgbClr val="FF0000"/>
              </a:solidFill>
            </a:endParaRPr>
          </a:p>
          <a:p>
            <a:pPr marL="0" indent="0">
              <a:buNone/>
            </a:pPr>
            <a:r>
              <a:rPr lang="en-US" altLang="zh-TW" dirty="0"/>
              <a:t>If we divide all of these by the smallest one it will give us the empirical formula	</a:t>
            </a:r>
          </a:p>
        </p:txBody>
      </p:sp>
      <p:sp>
        <p:nvSpPr>
          <p:cNvPr id="5" name="Line 6"/>
          <p:cNvSpPr>
            <a:spLocks noChangeShapeType="1"/>
          </p:cNvSpPr>
          <p:nvPr/>
        </p:nvSpPr>
        <p:spPr bwMode="auto">
          <a:xfrm flipV="1">
            <a:off x="457200" y="5562600"/>
            <a:ext cx="1905000" cy="228600"/>
          </a:xfrm>
          <a:prstGeom prst="line">
            <a:avLst/>
          </a:prstGeom>
          <a:noFill/>
          <a:ln w="57150">
            <a:solidFill>
              <a:srgbClr val="FF7C8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4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44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44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44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44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44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445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44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8547" name="Rectangle 3"/>
          <p:cNvSpPr>
            <a:spLocks noGrp="1" noChangeArrowheads="1"/>
          </p:cNvSpPr>
          <p:nvPr>
            <p:ph type="body" idx="1"/>
          </p:nvPr>
        </p:nvSpPr>
        <p:spPr>
          <a:xfrm>
            <a:off x="457200" y="1219200"/>
            <a:ext cx="8229600" cy="4525963"/>
          </a:xfrm>
          <a:noFill/>
        </p:spPr>
        <p:txBody>
          <a:bodyPr lIns="92075" tIns="46038" rIns="92075" bIns="46038"/>
          <a:lstStyle/>
          <a:p>
            <a:pPr marL="285750" indent="-285750" eaLnBrk="1" hangingPunct="1">
              <a:buFontTx/>
              <a:buNone/>
            </a:pPr>
            <a:r>
              <a:rPr lang="en-US" altLang="zh-TW" sz="2800" dirty="0">
                <a:solidFill>
                  <a:srgbClr val="FF0000"/>
                </a:solidFill>
              </a:rPr>
              <a:t> 			3.220mol C  = 1 mol C			       	           3.219mol</a:t>
            </a:r>
          </a:p>
          <a:p>
            <a:pPr marL="285750" indent="-285750" eaLnBrk="1" hangingPunct="1">
              <a:buFontTx/>
              <a:buNone/>
            </a:pPr>
            <a:r>
              <a:rPr lang="en-US" altLang="zh-TW" sz="2800" dirty="0">
                <a:solidFill>
                  <a:srgbClr val="FF0000"/>
                </a:solidFill>
              </a:rPr>
              <a:t>                       16.09mol H  = 5mol H			          </a:t>
            </a:r>
          </a:p>
          <a:p>
            <a:pPr marL="285750" indent="-285750" eaLnBrk="1" hangingPunct="1">
              <a:buFontTx/>
              <a:buNone/>
            </a:pPr>
            <a:r>
              <a:rPr lang="en-US" altLang="zh-TW" sz="2800" dirty="0">
                <a:solidFill>
                  <a:srgbClr val="FF0000"/>
                </a:solidFill>
              </a:rPr>
              <a:t>                        3.219mol </a:t>
            </a:r>
          </a:p>
          <a:p>
            <a:pPr marL="285750" indent="-285750" eaLnBrk="1" hangingPunct="1">
              <a:buFontTx/>
              <a:buNone/>
            </a:pPr>
            <a:r>
              <a:rPr lang="en-US" altLang="zh-TW" sz="2800" dirty="0">
                <a:solidFill>
                  <a:srgbClr val="FF0000"/>
                </a:solidFill>
              </a:rPr>
              <a:t>                       3.219mol N  = 1 mol N			                                            </a:t>
            </a:r>
          </a:p>
          <a:p>
            <a:pPr marL="285750" indent="-285750" eaLnBrk="1" hangingPunct="1">
              <a:buFontTx/>
              <a:buNone/>
            </a:pPr>
            <a:r>
              <a:rPr lang="en-US" altLang="zh-TW" sz="2800" dirty="0">
                <a:solidFill>
                  <a:srgbClr val="FF0000"/>
                </a:solidFill>
              </a:rPr>
              <a:t>                       3.219mol</a:t>
            </a:r>
          </a:p>
          <a:p>
            <a:pPr marL="285750" indent="-285750" eaLnBrk="1" hangingPunct="1">
              <a:buFontTx/>
              <a:buNone/>
            </a:pPr>
            <a:r>
              <a:rPr lang="en-US" altLang="zh-TW" sz="2800" dirty="0">
                <a:solidFill>
                  <a:srgbClr val="FF0000"/>
                </a:solidFill>
              </a:rPr>
              <a:t>C</a:t>
            </a:r>
            <a:r>
              <a:rPr lang="en-US" altLang="zh-TW" sz="3600" baseline="-25000" dirty="0">
                <a:solidFill>
                  <a:srgbClr val="FF0000"/>
                </a:solidFill>
              </a:rPr>
              <a:t>1</a:t>
            </a:r>
            <a:r>
              <a:rPr lang="en-US" altLang="zh-TW" sz="2800" dirty="0">
                <a:solidFill>
                  <a:srgbClr val="FF0000"/>
                </a:solidFill>
              </a:rPr>
              <a:t>H</a:t>
            </a:r>
            <a:r>
              <a:rPr lang="en-US" altLang="zh-TW" sz="3600" baseline="-25000" dirty="0">
                <a:solidFill>
                  <a:srgbClr val="FF0000"/>
                </a:solidFill>
              </a:rPr>
              <a:t>5</a:t>
            </a:r>
            <a:r>
              <a:rPr lang="en-US" altLang="zh-TW" sz="2800" dirty="0">
                <a:solidFill>
                  <a:srgbClr val="FF0000"/>
                </a:solidFill>
              </a:rPr>
              <a:t>N</a:t>
            </a:r>
            <a:r>
              <a:rPr lang="en-US" altLang="zh-TW" sz="3600" baseline="-25000" dirty="0">
                <a:solidFill>
                  <a:srgbClr val="FF0000"/>
                </a:solidFill>
              </a:rPr>
              <a:t>1</a:t>
            </a:r>
            <a:endParaRPr lang="en-US" altLang="zh-TW" sz="2800" dirty="0">
              <a:solidFill>
                <a:srgbClr val="FF0000"/>
              </a:solidFill>
            </a:endParaRPr>
          </a:p>
          <a:p>
            <a:pPr marL="285750" indent="-285750" eaLnBrk="1" hangingPunct="1">
              <a:buFontTx/>
              <a:buNone/>
            </a:pPr>
            <a:r>
              <a:rPr lang="en-US" altLang="zh-TW" sz="2800" dirty="0">
                <a:solidFill>
                  <a:srgbClr val="FF0000"/>
                </a:solidFill>
              </a:rPr>
              <a:t>CH</a:t>
            </a:r>
            <a:r>
              <a:rPr lang="en-US" altLang="zh-TW" sz="3600" baseline="-25000" dirty="0">
                <a:solidFill>
                  <a:srgbClr val="FF0000"/>
                </a:solidFill>
              </a:rPr>
              <a:t>5</a:t>
            </a:r>
            <a:r>
              <a:rPr lang="en-US" altLang="zh-TW" sz="2800" dirty="0">
                <a:solidFill>
                  <a:srgbClr val="FF0000"/>
                </a:solidFill>
              </a:rPr>
              <a:t>N</a:t>
            </a:r>
            <a:r>
              <a:rPr lang="en-US" altLang="zh-TW" sz="3600" baseline="-25000" dirty="0">
                <a:solidFill>
                  <a:srgbClr val="FF0000"/>
                </a:solidFill>
              </a:rPr>
              <a:t> </a:t>
            </a:r>
            <a:r>
              <a:rPr lang="en-US" altLang="zh-TW" sz="3600" dirty="0">
                <a:solidFill>
                  <a:srgbClr val="FF0000"/>
                </a:solidFill>
              </a:rPr>
              <a:t>is </a:t>
            </a:r>
            <a:r>
              <a:rPr lang="en-US" altLang="zh-TW" sz="2800" dirty="0">
                <a:solidFill>
                  <a:srgbClr val="FF0000"/>
                </a:solidFill>
              </a:rPr>
              <a:t>the empirical formula</a:t>
            </a:r>
          </a:p>
        </p:txBody>
      </p:sp>
      <p:sp>
        <p:nvSpPr>
          <p:cNvPr id="23555" name="Line 4"/>
          <p:cNvSpPr>
            <a:spLocks noChangeShapeType="1"/>
          </p:cNvSpPr>
          <p:nvPr/>
        </p:nvSpPr>
        <p:spPr bwMode="auto">
          <a:xfrm>
            <a:off x="2362200" y="1676400"/>
            <a:ext cx="18288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3556" name="Line 6"/>
          <p:cNvSpPr>
            <a:spLocks noChangeShapeType="1"/>
          </p:cNvSpPr>
          <p:nvPr/>
        </p:nvSpPr>
        <p:spPr bwMode="auto">
          <a:xfrm>
            <a:off x="2438400" y="2667000"/>
            <a:ext cx="17526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3557" name="Line 8"/>
          <p:cNvSpPr>
            <a:spLocks noChangeShapeType="1"/>
          </p:cNvSpPr>
          <p:nvPr/>
        </p:nvSpPr>
        <p:spPr bwMode="auto">
          <a:xfrm>
            <a:off x="2362200" y="3657600"/>
            <a:ext cx="1752600" cy="0"/>
          </a:xfrm>
          <a:prstGeom prst="line">
            <a:avLst/>
          </a:prstGeom>
          <a:noFill/>
          <a:ln w="254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85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85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85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85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85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74638"/>
            <a:ext cx="5676900" cy="1143000"/>
          </a:xfrm>
        </p:spPr>
        <p:txBody>
          <a:bodyPr>
            <a:normAutofit fontScale="90000"/>
          </a:bodyPr>
          <a:lstStyle/>
          <a:p>
            <a:r>
              <a:rPr lang="en-US" dirty="0"/>
              <a:t>But... what about this compound?</a:t>
            </a:r>
            <a:endParaRPr lang="en-AU" dirty="0"/>
          </a:p>
        </p:txBody>
      </p:sp>
      <p:sp>
        <p:nvSpPr>
          <p:cNvPr id="3" name="Content Placeholder 2"/>
          <p:cNvSpPr>
            <a:spLocks noGrp="1"/>
          </p:cNvSpPr>
          <p:nvPr>
            <p:ph idx="1"/>
          </p:nvPr>
        </p:nvSpPr>
        <p:spPr>
          <a:xfrm>
            <a:off x="4419600" y="1600200"/>
            <a:ext cx="4267200" cy="4525963"/>
          </a:xfrm>
        </p:spPr>
        <p:txBody>
          <a:bodyPr>
            <a:normAutofit fontScale="85000" lnSpcReduction="20000"/>
          </a:bodyPr>
          <a:lstStyle/>
          <a:p>
            <a:r>
              <a:rPr lang="en-US" dirty="0"/>
              <a:t>Berzelius a Swedish chemist disagreed with Proust.</a:t>
            </a:r>
          </a:p>
          <a:p>
            <a:r>
              <a:rPr lang="en-US" dirty="0"/>
              <a:t>Non-stoichiometric compounds (mainly inorganic solids and polymers) as well as isotopes form exceptions to the rule</a:t>
            </a:r>
          </a:p>
          <a:p>
            <a:r>
              <a:rPr lang="en-US" dirty="0" err="1"/>
              <a:t>Eg</a:t>
            </a:r>
            <a:r>
              <a:rPr lang="en-US" dirty="0"/>
              <a:t>. </a:t>
            </a:r>
            <a:r>
              <a:rPr lang="en-US" dirty="0" err="1"/>
              <a:t>FeO</a:t>
            </a:r>
            <a:r>
              <a:rPr lang="en-US" dirty="0"/>
              <a:t> is usually </a:t>
            </a:r>
            <a:r>
              <a:rPr lang="en-AU" dirty="0"/>
              <a:t>Fe</a:t>
            </a:r>
            <a:r>
              <a:rPr lang="en-AU" baseline="-25000" dirty="0"/>
              <a:t>0.84</a:t>
            </a:r>
            <a:r>
              <a:rPr lang="en-AU" dirty="0"/>
              <a:t>O</a:t>
            </a:r>
            <a:r>
              <a:rPr lang="en-US" dirty="0"/>
              <a:t> due to Fe in different states (Fe</a:t>
            </a:r>
            <a:r>
              <a:rPr lang="en-US" baseline="30000" dirty="0"/>
              <a:t>2+</a:t>
            </a:r>
            <a:r>
              <a:rPr lang="en-US" dirty="0"/>
              <a:t> and Fe</a:t>
            </a:r>
            <a:r>
              <a:rPr lang="en-US" baseline="30000" dirty="0"/>
              <a:t>3+</a:t>
            </a:r>
            <a:r>
              <a:rPr lang="en-US" dirty="0"/>
              <a:t>)</a:t>
            </a:r>
            <a:endParaRPr lang="en-AU" dirty="0"/>
          </a:p>
        </p:txBody>
      </p:sp>
      <p:pic>
        <p:nvPicPr>
          <p:cNvPr id="4" name="Picture 3"/>
          <p:cNvPicPr>
            <a:picLocks noChangeAspect="1"/>
          </p:cNvPicPr>
          <p:nvPr/>
        </p:nvPicPr>
        <p:blipFill>
          <a:blip r:embed="rId2"/>
          <a:stretch>
            <a:fillRect/>
          </a:stretch>
        </p:blipFill>
        <p:spPr>
          <a:xfrm>
            <a:off x="28433" y="3736212"/>
            <a:ext cx="4391168" cy="2647247"/>
          </a:xfrm>
          <a:prstGeom prst="rect">
            <a:avLst/>
          </a:prstGeom>
        </p:spPr>
      </p:pic>
      <p:pic>
        <p:nvPicPr>
          <p:cNvPr id="5" name="Picture 4"/>
          <p:cNvPicPr>
            <a:picLocks noChangeAspect="1"/>
          </p:cNvPicPr>
          <p:nvPr/>
        </p:nvPicPr>
        <p:blipFill>
          <a:blip r:embed="rId3"/>
          <a:stretch>
            <a:fillRect/>
          </a:stretch>
        </p:blipFill>
        <p:spPr>
          <a:xfrm>
            <a:off x="816171" y="381000"/>
            <a:ext cx="2095500" cy="2857500"/>
          </a:xfrm>
          <a:prstGeom prst="rect">
            <a:avLst/>
          </a:prstGeom>
        </p:spPr>
      </p:pic>
    </p:spTree>
    <p:extLst>
      <p:ext uri="{BB962C8B-B14F-4D97-AF65-F5344CB8AC3E}">
        <p14:creationId xmlns:p14="http://schemas.microsoft.com/office/powerpoint/2010/main" val="353947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7" name="Rectangle 3"/>
          <p:cNvSpPr>
            <a:spLocks noGrp="1" noChangeArrowheads="1"/>
          </p:cNvSpPr>
          <p:nvPr>
            <p:ph type="body" idx="1"/>
          </p:nvPr>
        </p:nvSpPr>
        <p:spPr>
          <a:xfrm>
            <a:off x="228600" y="228600"/>
            <a:ext cx="8686800" cy="6400800"/>
          </a:xfrm>
        </p:spPr>
        <p:txBody>
          <a:bodyPr>
            <a:normAutofit fontScale="85000" lnSpcReduction="20000"/>
          </a:bodyPr>
          <a:lstStyle/>
          <a:p>
            <a:pPr eaLnBrk="1" hangingPunct="1">
              <a:buFontTx/>
              <a:buNone/>
            </a:pPr>
            <a:r>
              <a:rPr lang="en-US" altLang="zh-TW" u="sng" dirty="0"/>
              <a:t>Problem 2: </a:t>
            </a:r>
            <a:r>
              <a:rPr lang="en-US" altLang="zh-TW" dirty="0"/>
              <a:t>A compound is 43.64 % P and 56.36 % O. What is the empirical formula?</a:t>
            </a:r>
          </a:p>
          <a:p>
            <a:pPr eaLnBrk="1" hangingPunct="1">
              <a:buFontTx/>
              <a:buNone/>
            </a:pPr>
            <a:endParaRPr lang="en-US" altLang="zh-TW" dirty="0"/>
          </a:p>
          <a:p>
            <a:pPr eaLnBrk="1" hangingPunct="1">
              <a:buFontTx/>
              <a:buNone/>
            </a:pPr>
            <a:r>
              <a:rPr lang="en-US" altLang="zh-TW" dirty="0">
                <a:solidFill>
                  <a:srgbClr val="FF0000"/>
                </a:solidFill>
              </a:rPr>
              <a:t>n(P) = 43.6g/30.97gmol</a:t>
            </a:r>
            <a:r>
              <a:rPr lang="en-US" altLang="zh-TW" baseline="30000" dirty="0">
                <a:solidFill>
                  <a:srgbClr val="FF0000"/>
                </a:solidFill>
              </a:rPr>
              <a:t>-1</a:t>
            </a:r>
            <a:r>
              <a:rPr lang="en-US" altLang="zh-TW" dirty="0">
                <a:solidFill>
                  <a:srgbClr val="FF0000"/>
                </a:solidFill>
              </a:rPr>
              <a:t> = 1.4 </a:t>
            </a:r>
            <a:r>
              <a:rPr lang="en-US" altLang="zh-TW" dirty="0" err="1">
                <a:solidFill>
                  <a:srgbClr val="FF0000"/>
                </a:solidFill>
              </a:rPr>
              <a:t>mol</a:t>
            </a:r>
            <a:r>
              <a:rPr lang="en-US" altLang="zh-TW" dirty="0">
                <a:solidFill>
                  <a:srgbClr val="FF0000"/>
                </a:solidFill>
              </a:rPr>
              <a:t> P</a:t>
            </a:r>
          </a:p>
          <a:p>
            <a:pPr eaLnBrk="1" hangingPunct="1">
              <a:buFontTx/>
              <a:buNone/>
            </a:pPr>
            <a:r>
              <a:rPr lang="en-US" altLang="zh-TW" dirty="0">
                <a:solidFill>
                  <a:srgbClr val="FF0000"/>
                </a:solidFill>
              </a:rPr>
              <a:t>n(O) = 56.36g/16gmol</a:t>
            </a:r>
            <a:r>
              <a:rPr lang="en-US" altLang="zh-TW" baseline="30000" dirty="0">
                <a:solidFill>
                  <a:srgbClr val="FF0000"/>
                </a:solidFill>
              </a:rPr>
              <a:t>-1</a:t>
            </a:r>
            <a:r>
              <a:rPr lang="en-US" altLang="zh-TW" dirty="0">
                <a:solidFill>
                  <a:srgbClr val="FF0000"/>
                </a:solidFill>
              </a:rPr>
              <a:t> = 3.5 </a:t>
            </a:r>
            <a:r>
              <a:rPr lang="en-US" altLang="zh-TW" dirty="0" err="1">
                <a:solidFill>
                  <a:srgbClr val="FF0000"/>
                </a:solidFill>
              </a:rPr>
              <a:t>mol</a:t>
            </a:r>
            <a:r>
              <a:rPr lang="en-US" altLang="zh-TW" dirty="0">
                <a:solidFill>
                  <a:srgbClr val="FF0000"/>
                </a:solidFill>
              </a:rPr>
              <a:t> O </a:t>
            </a:r>
          </a:p>
          <a:p>
            <a:pPr eaLnBrk="1" hangingPunct="1">
              <a:buFontTx/>
              <a:buNone/>
            </a:pPr>
            <a:endParaRPr lang="en-US" altLang="zh-TW" dirty="0">
              <a:solidFill>
                <a:srgbClr val="FF0000"/>
              </a:solidFill>
            </a:endParaRPr>
          </a:p>
          <a:p>
            <a:pPr marL="0" indent="0">
              <a:buNone/>
            </a:pPr>
            <a:r>
              <a:rPr lang="en-US" altLang="zh-TW" dirty="0">
                <a:solidFill>
                  <a:srgbClr val="FF0000"/>
                </a:solidFill>
              </a:rPr>
              <a:t>Ratio = P</a:t>
            </a:r>
            <a:r>
              <a:rPr lang="en-US" altLang="zh-TW" baseline="-25000" dirty="0">
                <a:solidFill>
                  <a:srgbClr val="FF0000"/>
                </a:solidFill>
              </a:rPr>
              <a:t>1.4</a:t>
            </a:r>
            <a:r>
              <a:rPr lang="en-US" altLang="zh-TW" dirty="0">
                <a:solidFill>
                  <a:srgbClr val="FF0000"/>
                </a:solidFill>
              </a:rPr>
              <a:t>O</a:t>
            </a:r>
            <a:r>
              <a:rPr lang="en-US" altLang="zh-TW" baseline="-25000" dirty="0">
                <a:solidFill>
                  <a:srgbClr val="FF0000"/>
                </a:solidFill>
              </a:rPr>
              <a:t>3.5</a:t>
            </a:r>
          </a:p>
          <a:p>
            <a:pPr marL="0" indent="0">
              <a:buNone/>
            </a:pPr>
            <a:endParaRPr lang="en-US" altLang="zh-TW" dirty="0">
              <a:solidFill>
                <a:srgbClr val="FF0000"/>
              </a:solidFill>
            </a:endParaRPr>
          </a:p>
          <a:p>
            <a:pPr marL="0" indent="0">
              <a:buNone/>
            </a:pPr>
            <a:r>
              <a:rPr lang="en-US" altLang="zh-TW" dirty="0">
                <a:solidFill>
                  <a:srgbClr val="FF0000"/>
                </a:solidFill>
              </a:rPr>
              <a:t>Divide both sides by 1.4</a:t>
            </a:r>
          </a:p>
          <a:p>
            <a:pPr marL="0" indent="0">
              <a:buNone/>
            </a:pPr>
            <a:endParaRPr lang="en-US" altLang="zh-TW" dirty="0">
              <a:solidFill>
                <a:srgbClr val="FF0000"/>
              </a:solidFill>
            </a:endParaRPr>
          </a:p>
          <a:p>
            <a:pPr marL="0" indent="0">
              <a:buNone/>
            </a:pPr>
            <a:r>
              <a:rPr lang="en-US" altLang="zh-TW" dirty="0">
                <a:solidFill>
                  <a:srgbClr val="FF0000"/>
                </a:solidFill>
              </a:rPr>
              <a:t>P</a:t>
            </a:r>
            <a:r>
              <a:rPr lang="en-US" altLang="zh-TW" baseline="-25000" dirty="0">
                <a:solidFill>
                  <a:srgbClr val="FF0000"/>
                </a:solidFill>
              </a:rPr>
              <a:t>1</a:t>
            </a:r>
            <a:r>
              <a:rPr lang="en-US" altLang="zh-TW" dirty="0">
                <a:solidFill>
                  <a:srgbClr val="FF0000"/>
                </a:solidFill>
              </a:rPr>
              <a:t>O</a:t>
            </a:r>
            <a:r>
              <a:rPr lang="en-US" altLang="zh-TW" baseline="-25000" dirty="0">
                <a:solidFill>
                  <a:srgbClr val="FF0000"/>
                </a:solidFill>
              </a:rPr>
              <a:t>2.5</a:t>
            </a:r>
          </a:p>
          <a:p>
            <a:pPr marL="0" indent="0">
              <a:buNone/>
            </a:pPr>
            <a:endParaRPr lang="en-US" altLang="zh-TW" dirty="0">
              <a:solidFill>
                <a:srgbClr val="FF0000"/>
              </a:solidFill>
            </a:endParaRPr>
          </a:p>
          <a:p>
            <a:pPr marL="0" indent="0">
              <a:buNone/>
            </a:pPr>
            <a:r>
              <a:rPr lang="en-US" altLang="zh-TW" dirty="0">
                <a:solidFill>
                  <a:srgbClr val="FF0000"/>
                </a:solidFill>
              </a:rPr>
              <a:t>Multiply the result to get rid of any fractions.</a:t>
            </a:r>
          </a:p>
          <a:p>
            <a:pPr marL="0" indent="0">
              <a:buNone/>
            </a:pPr>
            <a:endParaRPr lang="en-US" altLang="zh-TW" dirty="0">
              <a:solidFill>
                <a:srgbClr val="FF0000"/>
              </a:solidFill>
            </a:endParaRPr>
          </a:p>
          <a:p>
            <a:pPr marL="0" indent="0">
              <a:buNone/>
            </a:pPr>
            <a:r>
              <a:rPr lang="en-US" altLang="zh-TW" dirty="0">
                <a:solidFill>
                  <a:srgbClr val="FF0000"/>
                </a:solidFill>
              </a:rPr>
              <a:t>2 X  P</a:t>
            </a:r>
            <a:r>
              <a:rPr lang="en-US" altLang="zh-TW" baseline="-25000" dirty="0">
                <a:solidFill>
                  <a:srgbClr val="FF0000"/>
                </a:solidFill>
              </a:rPr>
              <a:t>1</a:t>
            </a:r>
            <a:r>
              <a:rPr lang="en-US" altLang="zh-TW" dirty="0">
                <a:solidFill>
                  <a:srgbClr val="FF0000"/>
                </a:solidFill>
              </a:rPr>
              <a:t>O</a:t>
            </a:r>
            <a:r>
              <a:rPr lang="en-US" altLang="zh-TW" baseline="-25000" dirty="0">
                <a:solidFill>
                  <a:srgbClr val="FF0000"/>
                </a:solidFill>
              </a:rPr>
              <a:t>2.5</a:t>
            </a:r>
            <a:r>
              <a:rPr lang="en-US" altLang="zh-TW" dirty="0">
                <a:solidFill>
                  <a:srgbClr val="FF0000"/>
                </a:solidFill>
              </a:rPr>
              <a:t> = P</a:t>
            </a:r>
            <a:r>
              <a:rPr lang="en-US" altLang="zh-TW" baseline="-25000" dirty="0">
                <a:solidFill>
                  <a:srgbClr val="FF0000"/>
                </a:solidFill>
              </a:rPr>
              <a:t>2</a:t>
            </a:r>
            <a:r>
              <a:rPr lang="en-US" altLang="zh-TW" dirty="0">
                <a:solidFill>
                  <a:srgbClr val="FF0000"/>
                </a:solidFill>
              </a:rPr>
              <a:t>O</a:t>
            </a:r>
            <a:r>
              <a:rPr lang="en-US" altLang="zh-TW" baseline="-25000" dirty="0">
                <a:solidFill>
                  <a:srgbClr val="FF0000"/>
                </a:solidFill>
              </a:rPr>
              <a:t>5</a:t>
            </a:r>
            <a:r>
              <a:rPr lang="en-US" altLang="zh-TW" dirty="0">
                <a:solidFill>
                  <a:srgbClr val="FF0000"/>
                </a:solidFill>
              </a:rPr>
              <a:t> </a:t>
            </a:r>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9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39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39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390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390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390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39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1075" name="Rectangle 3"/>
          <p:cNvSpPr>
            <a:spLocks noGrp="1" noChangeArrowheads="1"/>
          </p:cNvSpPr>
          <p:nvPr>
            <p:ph type="body" idx="1"/>
          </p:nvPr>
        </p:nvSpPr>
        <p:spPr>
          <a:noFill/>
        </p:spPr>
        <p:txBody>
          <a:bodyPr lIns="92075" tIns="46038" rIns="92075" bIns="46038"/>
          <a:lstStyle/>
          <a:p>
            <a:pPr marL="285750" indent="-285750" eaLnBrk="1" hangingPunct="1"/>
            <a:r>
              <a:rPr lang="en-US" altLang="zh-TW" dirty="0"/>
              <a:t>Since the empirical formula is the lowest ratio the actual molecule would weigh more by a whole number multiple.</a:t>
            </a:r>
          </a:p>
          <a:p>
            <a:pPr marL="285750" indent="-285750" eaLnBrk="1" hangingPunct="1"/>
            <a:r>
              <a:rPr lang="en-US" altLang="zh-TW" dirty="0"/>
              <a:t>Divide the actual molar mass by the mass of one mole of the empirical formula.</a:t>
            </a:r>
          </a:p>
        </p:txBody>
      </p:sp>
      <p:sp>
        <p:nvSpPr>
          <p:cNvPr id="27651" name="Rectangle 5"/>
          <p:cNvSpPr>
            <a:spLocks noGrp="1" noChangeArrowheads="1"/>
          </p:cNvSpPr>
          <p:nvPr>
            <p:ph type="title"/>
          </p:nvPr>
        </p:nvSpPr>
        <p:spPr>
          <a:noFill/>
        </p:spPr>
        <p:txBody>
          <a:bodyPr/>
          <a:lstStyle/>
          <a:p>
            <a:pPr eaLnBrk="1" hangingPunct="1"/>
            <a:r>
              <a:rPr lang="en-US" altLang="zh-TW"/>
              <a:t>Determining Molecular Formula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6200" y="207308"/>
            <a:ext cx="8839200" cy="1210330"/>
          </a:xfrm>
        </p:spPr>
        <p:txBody>
          <a:bodyPr>
            <a:noAutofit/>
          </a:bodyPr>
          <a:lstStyle/>
          <a:p>
            <a:pPr marL="285750" indent="-285750" algn="l"/>
            <a:r>
              <a:rPr lang="en-GB" altLang="zh-TW" sz="2800" u="sng" dirty="0">
                <a:solidFill>
                  <a:schemeClr val="tx1"/>
                </a:solidFill>
              </a:rPr>
              <a:t>Problem 1:</a:t>
            </a:r>
            <a:br>
              <a:rPr lang="en-GB" altLang="zh-TW" sz="2800" dirty="0">
                <a:solidFill>
                  <a:schemeClr val="tx1"/>
                </a:solidFill>
              </a:rPr>
            </a:br>
            <a:r>
              <a:rPr lang="en-US" altLang="zh-TW" sz="2800" dirty="0">
                <a:solidFill>
                  <a:schemeClr val="tx1"/>
                </a:solidFill>
              </a:rPr>
              <a:t>Caffeine has a molar mass of 194 g/</a:t>
            </a:r>
            <a:r>
              <a:rPr lang="en-US" altLang="zh-TW" sz="2800" dirty="0" err="1">
                <a:solidFill>
                  <a:schemeClr val="tx1"/>
                </a:solidFill>
              </a:rPr>
              <a:t>mol</a:t>
            </a:r>
            <a:r>
              <a:rPr lang="en-US" altLang="zh-TW" sz="2800" dirty="0">
                <a:solidFill>
                  <a:schemeClr val="tx1"/>
                </a:solidFill>
              </a:rPr>
              <a:t> and its empirical formula is C</a:t>
            </a:r>
            <a:r>
              <a:rPr lang="en-US" altLang="zh-TW" sz="3600" baseline="-25000" dirty="0">
                <a:solidFill>
                  <a:schemeClr val="tx1"/>
                </a:solidFill>
              </a:rPr>
              <a:t>4</a:t>
            </a:r>
            <a:r>
              <a:rPr lang="en-US" altLang="zh-TW" sz="2800" dirty="0">
                <a:solidFill>
                  <a:schemeClr val="tx1"/>
                </a:solidFill>
              </a:rPr>
              <a:t>H</a:t>
            </a:r>
            <a:r>
              <a:rPr lang="en-US" altLang="zh-TW" sz="3600" baseline="-25000" dirty="0">
                <a:solidFill>
                  <a:schemeClr val="tx1"/>
                </a:solidFill>
              </a:rPr>
              <a:t>5</a:t>
            </a:r>
            <a:r>
              <a:rPr lang="en-US" altLang="zh-TW" sz="2800" dirty="0">
                <a:solidFill>
                  <a:schemeClr val="tx1"/>
                </a:solidFill>
              </a:rPr>
              <a:t>N</a:t>
            </a:r>
            <a:r>
              <a:rPr lang="en-US" altLang="zh-TW" sz="3600" baseline="-25000" dirty="0">
                <a:solidFill>
                  <a:schemeClr val="tx1"/>
                </a:solidFill>
              </a:rPr>
              <a:t>2</a:t>
            </a:r>
            <a:r>
              <a:rPr lang="en-US" altLang="zh-TW" sz="2800" dirty="0">
                <a:solidFill>
                  <a:schemeClr val="tx1"/>
                </a:solidFill>
              </a:rPr>
              <a:t>O. What is its molecular formula?</a:t>
            </a:r>
            <a:br>
              <a:rPr lang="en-US" altLang="zh-TW" sz="2800" dirty="0">
                <a:solidFill>
                  <a:schemeClr val="tx1"/>
                </a:solidFill>
              </a:rPr>
            </a:br>
            <a:endParaRPr lang="en-GB" altLang="zh-TW" sz="2800" dirty="0">
              <a:solidFill>
                <a:schemeClr val="tx1"/>
              </a:solidFill>
            </a:endParaRPr>
          </a:p>
        </p:txBody>
      </p:sp>
      <p:sp>
        <p:nvSpPr>
          <p:cNvPr id="2052" name="Rectangle 3"/>
          <p:cNvSpPr>
            <a:spLocks noGrp="1" noChangeArrowheads="1"/>
          </p:cNvSpPr>
          <p:nvPr>
            <p:ph type="body" idx="1"/>
          </p:nvPr>
        </p:nvSpPr>
        <p:spPr>
          <a:xfrm>
            <a:off x="457200" y="2199334"/>
            <a:ext cx="8229600" cy="4525963"/>
          </a:xfrm>
        </p:spPr>
        <p:txBody>
          <a:bodyPr/>
          <a:lstStyle/>
          <a:p>
            <a:pPr marL="609600" indent="-609600" eaLnBrk="1" hangingPunct="1"/>
            <a:r>
              <a:rPr lang="en-US" altLang="zh-TW" dirty="0">
                <a:solidFill>
                  <a:srgbClr val="FF0000"/>
                </a:solidFill>
                <a:cs typeface="Times New Roman" pitchFamily="18" charset="0"/>
              </a:rPr>
              <a:t>Find x if </a:t>
            </a:r>
          </a:p>
        </p:txBody>
      </p:sp>
      <p:sp>
        <p:nvSpPr>
          <p:cNvPr id="205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50" name="Object 5"/>
          <p:cNvGraphicFramePr>
            <a:graphicFrameLocks noChangeAspect="1"/>
          </p:cNvGraphicFramePr>
          <p:nvPr>
            <p:extLst>
              <p:ext uri="{D42A27DB-BD31-4B8C-83A1-F6EECF244321}">
                <p14:modId xmlns:p14="http://schemas.microsoft.com/office/powerpoint/2010/main" val="4164111166"/>
              </p:ext>
            </p:extLst>
          </p:nvPr>
        </p:nvGraphicFramePr>
        <p:xfrm>
          <a:off x="2815928" y="1905000"/>
          <a:ext cx="4581525" cy="1098550"/>
        </p:xfrm>
        <a:graphic>
          <a:graphicData uri="http://schemas.openxmlformats.org/presentationml/2006/ole">
            <mc:AlternateContent xmlns:mc="http://schemas.openxmlformats.org/markup-compatibility/2006">
              <mc:Choice xmlns:v="urn:schemas-microsoft-com:vml" Requires="v">
                <p:oleObj spid="_x0000_s4216" name="Equation" r:id="rId4" imgW="1790640" imgH="431640" progId="Equation.3">
                  <p:embed/>
                </p:oleObj>
              </mc:Choice>
              <mc:Fallback>
                <p:oleObj name="Equation" r:id="rId4" imgW="179064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928" y="1905000"/>
                        <a:ext cx="4581525"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4191000" y="3151188"/>
            <a:ext cx="1208985" cy="1311128"/>
          </a:xfrm>
          <a:prstGeom prst="rect">
            <a:avLst/>
          </a:prstGeom>
          <a:noFill/>
          <a:ln w="9525">
            <a:noFill/>
            <a:miter lim="800000"/>
            <a:headEnd/>
            <a:tailEnd/>
          </a:ln>
        </p:spPr>
        <p:txBody>
          <a:bodyPr wrap="none">
            <a:spAutoFit/>
          </a:bodyPr>
          <a:lstStyle/>
          <a:p>
            <a:pPr>
              <a:spcBef>
                <a:spcPct val="20000"/>
              </a:spcBef>
            </a:pPr>
            <a:r>
              <a:rPr kumimoji="0" lang="en-US" altLang="zh-TW" sz="3600">
                <a:solidFill>
                  <a:srgbClr val="FF0000"/>
                </a:solidFill>
              </a:rPr>
              <a:t>194 g</a:t>
            </a:r>
          </a:p>
          <a:p>
            <a:pPr>
              <a:spcBef>
                <a:spcPct val="20000"/>
              </a:spcBef>
            </a:pPr>
            <a:r>
              <a:rPr kumimoji="0" lang="en-US" altLang="zh-TW" sz="3600">
                <a:solidFill>
                  <a:srgbClr val="FF0000"/>
                </a:solidFill>
              </a:rPr>
              <a:t>97 g</a:t>
            </a:r>
          </a:p>
        </p:txBody>
      </p:sp>
      <p:sp>
        <p:nvSpPr>
          <p:cNvPr id="2055" name="Line 7"/>
          <p:cNvSpPr>
            <a:spLocks noChangeShapeType="1"/>
          </p:cNvSpPr>
          <p:nvPr/>
        </p:nvSpPr>
        <p:spPr bwMode="auto">
          <a:xfrm>
            <a:off x="3886200" y="3810000"/>
            <a:ext cx="2286000" cy="0"/>
          </a:xfrm>
          <a:prstGeom prst="line">
            <a:avLst/>
          </a:prstGeom>
          <a:noFill/>
          <a:ln w="38100">
            <a:solidFill>
              <a:schemeClr val="tx1"/>
            </a:solidFill>
            <a:round/>
            <a:headEnd/>
            <a:tailEnd/>
          </a:ln>
        </p:spPr>
        <p:txBody>
          <a:bodyPr/>
          <a:lstStyle/>
          <a:p>
            <a:endParaRPr lang="en-US">
              <a:solidFill>
                <a:srgbClr val="FF0000"/>
              </a:solidFill>
            </a:endParaRPr>
          </a:p>
        </p:txBody>
      </p:sp>
      <p:sp>
        <p:nvSpPr>
          <p:cNvPr id="2056" name="Text Box 8"/>
          <p:cNvSpPr txBox="1">
            <a:spLocks noChangeArrowheads="1"/>
          </p:cNvSpPr>
          <p:nvPr/>
        </p:nvSpPr>
        <p:spPr bwMode="auto">
          <a:xfrm>
            <a:off x="6613525" y="3494088"/>
            <a:ext cx="628698" cy="523220"/>
          </a:xfrm>
          <a:prstGeom prst="rect">
            <a:avLst/>
          </a:prstGeom>
          <a:noFill/>
          <a:ln w="9525">
            <a:noFill/>
            <a:miter lim="800000"/>
            <a:headEnd/>
            <a:tailEnd/>
          </a:ln>
        </p:spPr>
        <p:txBody>
          <a:bodyPr wrap="none">
            <a:spAutoFit/>
          </a:bodyPr>
          <a:lstStyle/>
          <a:p>
            <a:r>
              <a:rPr kumimoji="0" lang="en-US" altLang="zh-TW" sz="2800">
                <a:solidFill>
                  <a:srgbClr val="FF0000"/>
                </a:solidFill>
              </a:rPr>
              <a:t>= 2</a:t>
            </a:r>
          </a:p>
        </p:txBody>
      </p:sp>
      <p:sp>
        <p:nvSpPr>
          <p:cNvPr id="773129" name="Rectangle 9"/>
          <p:cNvSpPr>
            <a:spLocks noChangeArrowheads="1"/>
          </p:cNvSpPr>
          <p:nvPr/>
        </p:nvSpPr>
        <p:spPr bwMode="auto">
          <a:xfrm>
            <a:off x="3200400" y="4648200"/>
            <a:ext cx="1906291" cy="646331"/>
          </a:xfrm>
          <a:prstGeom prst="rect">
            <a:avLst/>
          </a:prstGeom>
          <a:noFill/>
          <a:ln w="9525">
            <a:noFill/>
            <a:miter lim="800000"/>
            <a:headEnd/>
            <a:tailEnd/>
          </a:ln>
        </p:spPr>
        <p:txBody>
          <a:bodyPr wrap="none">
            <a:spAutoFit/>
          </a:bodyPr>
          <a:lstStyle/>
          <a:p>
            <a:r>
              <a:rPr kumimoji="0" lang="en-US" altLang="zh-TW" sz="3200">
                <a:solidFill>
                  <a:srgbClr val="FF0000"/>
                </a:solidFill>
              </a:rPr>
              <a:t>C</a:t>
            </a:r>
            <a:r>
              <a:rPr kumimoji="0" lang="en-US" altLang="zh-TW" sz="4000" baseline="-25000">
                <a:solidFill>
                  <a:srgbClr val="FF0000"/>
                </a:solidFill>
              </a:rPr>
              <a:t>4</a:t>
            </a:r>
            <a:r>
              <a:rPr kumimoji="0" lang="en-US" altLang="zh-TW" sz="3200">
                <a:solidFill>
                  <a:srgbClr val="FF0000"/>
                </a:solidFill>
              </a:rPr>
              <a:t>H</a:t>
            </a:r>
            <a:r>
              <a:rPr kumimoji="0" lang="en-US" altLang="zh-TW" sz="4000" baseline="-25000">
                <a:solidFill>
                  <a:srgbClr val="FF0000"/>
                </a:solidFill>
              </a:rPr>
              <a:t>5</a:t>
            </a:r>
            <a:r>
              <a:rPr kumimoji="0" lang="en-US" altLang="zh-TW" sz="3200">
                <a:solidFill>
                  <a:srgbClr val="FF0000"/>
                </a:solidFill>
              </a:rPr>
              <a:t>N</a:t>
            </a:r>
            <a:r>
              <a:rPr kumimoji="0" lang="en-US" altLang="zh-TW" sz="4000" baseline="-25000">
                <a:solidFill>
                  <a:srgbClr val="FF0000"/>
                </a:solidFill>
              </a:rPr>
              <a:t>2</a:t>
            </a:r>
            <a:r>
              <a:rPr kumimoji="0" lang="en-US" altLang="zh-TW" sz="3600">
                <a:solidFill>
                  <a:srgbClr val="FF0000"/>
                </a:solidFill>
              </a:rPr>
              <a:t>O</a:t>
            </a:r>
            <a:r>
              <a:rPr kumimoji="0" lang="en-US" altLang="zh-TW" sz="3600" b="1" baseline="-25000">
                <a:solidFill>
                  <a:srgbClr val="FF0000"/>
                </a:solidFill>
              </a:rPr>
              <a:t>1</a:t>
            </a:r>
          </a:p>
        </p:txBody>
      </p:sp>
      <p:sp>
        <p:nvSpPr>
          <p:cNvPr id="773130" name="Rectangle 10"/>
          <p:cNvSpPr>
            <a:spLocks noChangeArrowheads="1"/>
          </p:cNvSpPr>
          <p:nvPr/>
        </p:nvSpPr>
        <p:spPr bwMode="auto">
          <a:xfrm>
            <a:off x="3352800" y="5715000"/>
            <a:ext cx="3886200" cy="641350"/>
          </a:xfrm>
          <a:prstGeom prst="rect">
            <a:avLst/>
          </a:prstGeom>
          <a:noFill/>
          <a:ln w="9525">
            <a:noFill/>
            <a:miter lim="800000"/>
            <a:headEnd/>
            <a:tailEnd/>
          </a:ln>
        </p:spPr>
        <p:txBody>
          <a:bodyPr anchor="ctr">
            <a:spAutoFit/>
          </a:bodyPr>
          <a:lstStyle/>
          <a:p>
            <a:r>
              <a:rPr kumimoji="0" lang="en-US" altLang="zh-TW" sz="3600" dirty="0">
                <a:solidFill>
                  <a:srgbClr val="FF0000"/>
                </a:solidFill>
              </a:rPr>
              <a:t>C</a:t>
            </a:r>
            <a:r>
              <a:rPr kumimoji="0" lang="en-US" altLang="zh-TW" sz="3600" baseline="-25000" dirty="0">
                <a:solidFill>
                  <a:srgbClr val="FF0000"/>
                </a:solidFill>
              </a:rPr>
              <a:t>8</a:t>
            </a:r>
            <a:r>
              <a:rPr kumimoji="0" lang="en-US" altLang="zh-TW" sz="3600" dirty="0">
                <a:solidFill>
                  <a:srgbClr val="FF0000"/>
                </a:solidFill>
              </a:rPr>
              <a:t>H</a:t>
            </a:r>
            <a:r>
              <a:rPr kumimoji="0" lang="en-US" altLang="zh-TW" sz="3600" baseline="-25000" dirty="0">
                <a:solidFill>
                  <a:srgbClr val="FF0000"/>
                </a:solidFill>
              </a:rPr>
              <a:t>10</a:t>
            </a:r>
            <a:r>
              <a:rPr kumimoji="0" lang="en-US" altLang="zh-TW" sz="3600" dirty="0">
                <a:solidFill>
                  <a:srgbClr val="FF0000"/>
                </a:solidFill>
              </a:rPr>
              <a:t>N</a:t>
            </a:r>
            <a:r>
              <a:rPr kumimoji="0" lang="en-US" altLang="zh-TW" sz="3600" baseline="-25000" dirty="0">
                <a:solidFill>
                  <a:srgbClr val="FF0000"/>
                </a:solidFill>
              </a:rPr>
              <a:t>4</a:t>
            </a:r>
            <a:r>
              <a:rPr kumimoji="0" lang="en-US" altLang="zh-TW" sz="3600" dirty="0">
                <a:solidFill>
                  <a:srgbClr val="FF0000"/>
                </a:solidFill>
              </a:rPr>
              <a:t>O</a:t>
            </a:r>
            <a:r>
              <a:rPr kumimoji="0" lang="en-US" altLang="zh-TW" sz="3600" baseline="-25000" dirty="0">
                <a:solidFill>
                  <a:srgbClr val="FF0000"/>
                </a:solidFill>
              </a:rPr>
              <a:t>2</a:t>
            </a:r>
            <a:r>
              <a:rPr kumimoji="0" lang="en-US" altLang="zh-TW" sz="3600" dirty="0">
                <a:solidFill>
                  <a:srgbClr val="FF0000"/>
                </a:solidFill>
              </a:rPr>
              <a:t> </a:t>
            </a:r>
          </a:p>
        </p:txBody>
      </p:sp>
      <p:sp>
        <p:nvSpPr>
          <p:cNvPr id="773131" name="Text Box 11"/>
          <p:cNvSpPr txBox="1">
            <a:spLocks noChangeArrowheads="1"/>
          </p:cNvSpPr>
          <p:nvPr/>
        </p:nvSpPr>
        <p:spPr bwMode="auto">
          <a:xfrm>
            <a:off x="1889125" y="4664075"/>
            <a:ext cx="699230" cy="584775"/>
          </a:xfrm>
          <a:prstGeom prst="rect">
            <a:avLst/>
          </a:prstGeom>
          <a:noFill/>
          <a:ln w="9525">
            <a:noFill/>
            <a:miter lim="800000"/>
            <a:headEnd/>
            <a:tailEnd/>
          </a:ln>
        </p:spPr>
        <p:txBody>
          <a:bodyPr wrap="none">
            <a:spAutoFit/>
          </a:bodyPr>
          <a:lstStyle/>
          <a:p>
            <a:r>
              <a:rPr kumimoji="0" lang="en-US" altLang="zh-TW" sz="3200">
                <a:solidFill>
                  <a:srgbClr val="FF0000"/>
                </a:solidFill>
              </a:rPr>
              <a:t>2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1" name="Rectangle 3"/>
          <p:cNvSpPr>
            <a:spLocks noGrp="1" noChangeArrowheads="1"/>
          </p:cNvSpPr>
          <p:nvPr>
            <p:ph type="body" idx="1"/>
          </p:nvPr>
        </p:nvSpPr>
        <p:spPr>
          <a:xfrm>
            <a:off x="152400" y="76200"/>
            <a:ext cx="8991600" cy="6553200"/>
          </a:xfrm>
          <a:noFill/>
        </p:spPr>
        <p:txBody>
          <a:bodyPr lIns="92075" tIns="46038" rIns="92075" bIns="46038">
            <a:noAutofit/>
          </a:bodyPr>
          <a:lstStyle/>
          <a:p>
            <a:pPr marL="0" indent="0" eaLnBrk="1" hangingPunct="1">
              <a:buNone/>
            </a:pPr>
            <a:r>
              <a:rPr lang="en-US" altLang="zh-TW" sz="2800" u="sng" dirty="0"/>
              <a:t>Problem 2:</a:t>
            </a:r>
          </a:p>
          <a:p>
            <a:pPr marL="0" indent="0" eaLnBrk="1" hangingPunct="1">
              <a:buNone/>
            </a:pPr>
            <a:r>
              <a:rPr lang="en-US" altLang="zh-TW" sz="2800" dirty="0"/>
              <a:t>A compound is known to be composed of 71.65 % Cl, 24.27% C and 4.07% H. Its molar mass is known (from gas density) is known to be 98.96 g. What is its molecular formula?</a:t>
            </a:r>
          </a:p>
          <a:p>
            <a:pPr marL="0" indent="0" eaLnBrk="1" hangingPunct="1">
              <a:buNone/>
            </a:pPr>
            <a:endParaRPr lang="en-US" altLang="zh-TW" sz="1200" dirty="0"/>
          </a:p>
          <a:p>
            <a:pPr marL="0" indent="0" eaLnBrk="1" hangingPunct="1">
              <a:buNone/>
            </a:pPr>
            <a:r>
              <a:rPr lang="en-US" altLang="zh-TW" sz="2800" dirty="0">
                <a:solidFill>
                  <a:srgbClr val="FF0000"/>
                </a:solidFill>
              </a:rPr>
              <a:t>n(Cl) = 71.65g/35.5gmol</a:t>
            </a:r>
            <a:r>
              <a:rPr lang="en-US" altLang="zh-TW" sz="2800" baseline="30000" dirty="0">
                <a:solidFill>
                  <a:srgbClr val="FF0000"/>
                </a:solidFill>
              </a:rPr>
              <a:t>-1</a:t>
            </a:r>
            <a:r>
              <a:rPr lang="en-US" altLang="zh-TW" sz="2800" dirty="0">
                <a:solidFill>
                  <a:srgbClr val="FF0000"/>
                </a:solidFill>
              </a:rPr>
              <a:t> =  2.0mol Cl </a:t>
            </a:r>
          </a:p>
          <a:p>
            <a:pPr marL="285750" indent="-285750">
              <a:buNone/>
            </a:pPr>
            <a:r>
              <a:rPr lang="en-US" altLang="zh-TW" sz="2800" dirty="0">
                <a:solidFill>
                  <a:srgbClr val="FF0000"/>
                </a:solidFill>
              </a:rPr>
              <a:t>n(C) = 24.27g/12gmol</a:t>
            </a:r>
            <a:r>
              <a:rPr lang="en-US" altLang="zh-TW" sz="2800" baseline="30000" dirty="0">
                <a:solidFill>
                  <a:srgbClr val="FF0000"/>
                </a:solidFill>
              </a:rPr>
              <a:t>-1</a:t>
            </a:r>
            <a:r>
              <a:rPr lang="en-US" altLang="zh-TW" sz="2800" dirty="0">
                <a:solidFill>
                  <a:srgbClr val="FF0000"/>
                </a:solidFill>
              </a:rPr>
              <a:t> =  2.0mol C</a:t>
            </a:r>
          </a:p>
          <a:p>
            <a:pPr marL="285750" indent="-285750">
              <a:buNone/>
            </a:pPr>
            <a:r>
              <a:rPr lang="en-US" altLang="zh-TW" sz="2800" dirty="0">
                <a:solidFill>
                  <a:srgbClr val="FF0000"/>
                </a:solidFill>
              </a:rPr>
              <a:t>n(H) = 4.07g/1gmol</a:t>
            </a:r>
            <a:r>
              <a:rPr lang="en-US" altLang="zh-TW" sz="2800" baseline="30000" dirty="0">
                <a:solidFill>
                  <a:srgbClr val="FF0000"/>
                </a:solidFill>
              </a:rPr>
              <a:t>-1</a:t>
            </a:r>
            <a:r>
              <a:rPr lang="en-US" altLang="zh-TW" sz="2800" dirty="0">
                <a:solidFill>
                  <a:srgbClr val="FF0000"/>
                </a:solidFill>
              </a:rPr>
              <a:t> = 4.0mol H</a:t>
            </a:r>
          </a:p>
          <a:p>
            <a:pPr marL="285750" indent="-285750">
              <a:buNone/>
            </a:pPr>
            <a:endParaRPr lang="en-US" altLang="zh-TW" sz="1400" dirty="0">
              <a:solidFill>
                <a:srgbClr val="FF0000"/>
              </a:solidFill>
            </a:endParaRPr>
          </a:p>
          <a:p>
            <a:pPr marL="285750" indent="-285750">
              <a:buNone/>
            </a:pPr>
            <a:r>
              <a:rPr lang="en-US" altLang="zh-TW" sz="2800" dirty="0">
                <a:solidFill>
                  <a:srgbClr val="FF0000"/>
                </a:solidFill>
              </a:rPr>
              <a:t>Cl</a:t>
            </a:r>
            <a:r>
              <a:rPr lang="en-US" altLang="zh-TW" sz="2800" baseline="-25000" dirty="0">
                <a:solidFill>
                  <a:srgbClr val="FF0000"/>
                </a:solidFill>
              </a:rPr>
              <a:t>2</a:t>
            </a:r>
            <a:r>
              <a:rPr lang="en-US" altLang="zh-TW" sz="2800" dirty="0">
                <a:solidFill>
                  <a:srgbClr val="FF0000"/>
                </a:solidFill>
              </a:rPr>
              <a:t>C</a:t>
            </a:r>
            <a:r>
              <a:rPr lang="en-US" altLang="zh-TW" sz="2800" baseline="-25000" dirty="0">
                <a:solidFill>
                  <a:srgbClr val="FF0000"/>
                </a:solidFill>
              </a:rPr>
              <a:t>2</a:t>
            </a:r>
            <a:r>
              <a:rPr lang="en-US" altLang="zh-TW" sz="2800" dirty="0">
                <a:solidFill>
                  <a:srgbClr val="FF0000"/>
                </a:solidFill>
              </a:rPr>
              <a:t>H</a:t>
            </a:r>
            <a:r>
              <a:rPr lang="en-US" altLang="zh-TW" sz="2800" baseline="-25000" dirty="0">
                <a:solidFill>
                  <a:srgbClr val="FF0000"/>
                </a:solidFill>
              </a:rPr>
              <a:t>4</a:t>
            </a:r>
            <a:r>
              <a:rPr lang="en-US" altLang="zh-TW" sz="2800" dirty="0">
                <a:solidFill>
                  <a:srgbClr val="FF0000"/>
                </a:solidFill>
              </a:rPr>
              <a:t>  We divide by lowest (2mol ) Cl</a:t>
            </a:r>
            <a:r>
              <a:rPr lang="en-US" altLang="zh-TW" sz="2800" baseline="-25000" dirty="0">
                <a:solidFill>
                  <a:srgbClr val="FF0000"/>
                </a:solidFill>
              </a:rPr>
              <a:t>1</a:t>
            </a:r>
            <a:r>
              <a:rPr lang="en-US" altLang="zh-TW" sz="2800" dirty="0">
                <a:solidFill>
                  <a:srgbClr val="FF0000"/>
                </a:solidFill>
              </a:rPr>
              <a:t>C</a:t>
            </a:r>
            <a:r>
              <a:rPr lang="en-US" altLang="zh-TW" sz="2800" baseline="-25000" dirty="0">
                <a:solidFill>
                  <a:srgbClr val="FF0000"/>
                </a:solidFill>
              </a:rPr>
              <a:t>1</a:t>
            </a:r>
            <a:r>
              <a:rPr lang="en-US" altLang="zh-TW" sz="2800" dirty="0">
                <a:solidFill>
                  <a:srgbClr val="FF0000"/>
                </a:solidFill>
              </a:rPr>
              <a:t>H</a:t>
            </a:r>
            <a:r>
              <a:rPr lang="en-US" altLang="zh-TW" sz="2800" baseline="-25000" dirty="0">
                <a:solidFill>
                  <a:srgbClr val="FF0000"/>
                </a:solidFill>
              </a:rPr>
              <a:t>2</a:t>
            </a:r>
            <a:r>
              <a:rPr lang="en-US" altLang="zh-TW" sz="2800" dirty="0">
                <a:solidFill>
                  <a:srgbClr val="FF0000"/>
                </a:solidFill>
              </a:rPr>
              <a:t>  </a:t>
            </a:r>
          </a:p>
          <a:p>
            <a:pPr marL="285750" indent="-285750">
              <a:buNone/>
            </a:pPr>
            <a:endParaRPr lang="en-US" altLang="zh-TW" sz="1200" dirty="0">
              <a:solidFill>
                <a:srgbClr val="FF0000"/>
              </a:solidFill>
            </a:endParaRPr>
          </a:p>
          <a:p>
            <a:pPr marL="285750" indent="-285750">
              <a:buNone/>
            </a:pPr>
            <a:r>
              <a:rPr lang="en-US" altLang="zh-TW" sz="2800" dirty="0">
                <a:solidFill>
                  <a:srgbClr val="FF0000"/>
                </a:solidFill>
              </a:rPr>
              <a:t>This would give an empirical mass of 48.5g/</a:t>
            </a:r>
            <a:r>
              <a:rPr lang="en-US" altLang="zh-TW" sz="2800" dirty="0" err="1">
                <a:solidFill>
                  <a:srgbClr val="FF0000"/>
                </a:solidFill>
              </a:rPr>
              <a:t>mol</a:t>
            </a:r>
            <a:r>
              <a:rPr lang="en-US" altLang="zh-TW" sz="2800" dirty="0">
                <a:solidFill>
                  <a:srgbClr val="FF0000"/>
                </a:solidFill>
              </a:rPr>
              <a:t>, but its molar mass is 98.96 g. </a:t>
            </a:r>
          </a:p>
          <a:p>
            <a:pPr marL="285750" indent="-285750">
              <a:buNone/>
            </a:pPr>
            <a:r>
              <a:rPr lang="en-US" altLang="zh-TW" sz="2800" dirty="0">
                <a:solidFill>
                  <a:srgbClr val="FF0000"/>
                </a:solidFill>
              </a:rPr>
              <a:t>So </a:t>
            </a:r>
            <a:r>
              <a:rPr lang="en-US" altLang="zh-TW" sz="2400" dirty="0">
                <a:solidFill>
                  <a:srgbClr val="FF0000"/>
                </a:solidFill>
              </a:rPr>
              <a:t>2 X   </a:t>
            </a:r>
            <a:r>
              <a:rPr lang="en-US" altLang="zh-TW" sz="2800" dirty="0">
                <a:solidFill>
                  <a:srgbClr val="FF0000"/>
                </a:solidFill>
              </a:rPr>
              <a:t>Cl</a:t>
            </a:r>
            <a:r>
              <a:rPr lang="en-US" altLang="zh-TW" sz="2800" baseline="-25000" dirty="0">
                <a:solidFill>
                  <a:srgbClr val="FF0000"/>
                </a:solidFill>
              </a:rPr>
              <a:t>1</a:t>
            </a:r>
            <a:r>
              <a:rPr lang="en-US" altLang="zh-TW" sz="2800" dirty="0">
                <a:solidFill>
                  <a:srgbClr val="FF0000"/>
                </a:solidFill>
              </a:rPr>
              <a:t>C</a:t>
            </a:r>
            <a:r>
              <a:rPr lang="en-US" altLang="zh-TW" sz="2800" baseline="-25000" dirty="0">
                <a:solidFill>
                  <a:srgbClr val="FF0000"/>
                </a:solidFill>
              </a:rPr>
              <a:t>1</a:t>
            </a:r>
            <a:r>
              <a:rPr lang="en-US" altLang="zh-TW" sz="2800" dirty="0">
                <a:solidFill>
                  <a:srgbClr val="FF0000"/>
                </a:solidFill>
              </a:rPr>
              <a:t>H</a:t>
            </a:r>
            <a:r>
              <a:rPr lang="en-US" altLang="zh-TW" sz="2800" baseline="-25000" dirty="0">
                <a:solidFill>
                  <a:srgbClr val="FF0000"/>
                </a:solidFill>
              </a:rPr>
              <a:t>2  </a:t>
            </a:r>
            <a:r>
              <a:rPr lang="en-US" altLang="zh-TW" sz="2800" dirty="0">
                <a:solidFill>
                  <a:srgbClr val="FF0000"/>
                </a:solidFill>
              </a:rPr>
              <a:t>=  Cl</a:t>
            </a:r>
            <a:r>
              <a:rPr lang="en-US" altLang="zh-TW" sz="2800" baseline="-25000" dirty="0">
                <a:solidFill>
                  <a:srgbClr val="FF0000"/>
                </a:solidFill>
              </a:rPr>
              <a:t>2</a:t>
            </a:r>
            <a:r>
              <a:rPr lang="en-US" altLang="zh-TW" sz="2800" dirty="0">
                <a:solidFill>
                  <a:srgbClr val="FF0000"/>
                </a:solidFill>
              </a:rPr>
              <a:t>C</a:t>
            </a:r>
            <a:r>
              <a:rPr lang="en-US" altLang="zh-TW" sz="2800" baseline="-25000" dirty="0">
                <a:solidFill>
                  <a:srgbClr val="FF0000"/>
                </a:solidFill>
              </a:rPr>
              <a:t>2</a:t>
            </a:r>
            <a:r>
              <a:rPr lang="en-US" altLang="zh-TW" sz="2800" dirty="0">
                <a:solidFill>
                  <a:srgbClr val="FF0000"/>
                </a:solidFill>
              </a:rPr>
              <a:t>H</a:t>
            </a:r>
            <a:r>
              <a:rPr lang="en-US" altLang="zh-TW" sz="2800" baseline="-25000" dirty="0">
                <a:solidFill>
                  <a:srgbClr val="FF0000"/>
                </a:solidFill>
              </a:rPr>
              <a:t>4 </a:t>
            </a:r>
          </a:p>
          <a:p>
            <a:pPr marL="285750" indent="-285750">
              <a:buNone/>
            </a:pPr>
            <a:endParaRPr lang="en-US" altLang="zh-TW" sz="2800" dirty="0"/>
          </a:p>
          <a:p>
            <a:pPr marL="285750" indent="-285750">
              <a:buNone/>
            </a:pPr>
            <a:endParaRPr lang="en-US" altLang="zh-TW" sz="2800" dirty="0"/>
          </a:p>
          <a:p>
            <a:pPr marL="285750" indent="-285750">
              <a:buNone/>
            </a:pPr>
            <a:endParaRPr lang="en-US" altLang="zh-TW" sz="2800" dirty="0"/>
          </a:p>
          <a:p>
            <a:pPr marL="285750" indent="-285750">
              <a:buNone/>
            </a:pPr>
            <a:endParaRPr lang="en-US" altLang="zh-TW" sz="2800" dirty="0"/>
          </a:p>
          <a:p>
            <a:pPr marL="285750" indent="-285750">
              <a:buNone/>
            </a:pPr>
            <a:endParaRPr lang="en-US" altLang="zh-TW" sz="2800" dirty="0"/>
          </a:p>
          <a:p>
            <a:pPr marL="0" indent="0" eaLnBrk="1" hangingPunct="1">
              <a:buNone/>
            </a:pPr>
            <a:endParaRPr lang="en-US" altLang="zh-TW"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5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51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517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517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517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5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229600" cy="1143000"/>
          </a:xfrm>
        </p:spPr>
        <p:txBody>
          <a:bodyPr>
            <a:normAutofit/>
          </a:bodyPr>
          <a:lstStyle/>
          <a:p>
            <a:r>
              <a:rPr lang="en-US" dirty="0"/>
              <a:t>1.3 Reacting masses and volumes</a:t>
            </a:r>
            <a:endParaRPr lang="en-AU" dirty="0"/>
          </a:p>
        </p:txBody>
      </p:sp>
      <p:sp>
        <p:nvSpPr>
          <p:cNvPr id="3" name="Content Placeholder 2"/>
          <p:cNvSpPr>
            <a:spLocks noGrp="1"/>
          </p:cNvSpPr>
          <p:nvPr>
            <p:ph idx="1"/>
          </p:nvPr>
        </p:nvSpPr>
        <p:spPr>
          <a:xfrm>
            <a:off x="266700" y="1333500"/>
            <a:ext cx="8877300" cy="5524500"/>
          </a:xfrm>
        </p:spPr>
        <p:txBody>
          <a:bodyPr>
            <a:normAutofit/>
          </a:bodyPr>
          <a:lstStyle/>
          <a:p>
            <a:pPr marL="0" indent="0">
              <a:buNone/>
            </a:pPr>
            <a:r>
              <a:rPr lang="en-US" sz="1600" dirty="0"/>
              <a:t>• Reactants can be either limiting or excess. </a:t>
            </a:r>
            <a:endParaRPr lang="en-AU" sz="1600" dirty="0"/>
          </a:p>
          <a:p>
            <a:pPr marL="0" indent="0">
              <a:buNone/>
            </a:pPr>
            <a:r>
              <a:rPr lang="en-US" sz="1600" dirty="0"/>
              <a:t>• The experimental yield can be different from the theoretical yield. </a:t>
            </a:r>
            <a:endParaRPr lang="en-AU" sz="1600" dirty="0"/>
          </a:p>
          <a:p>
            <a:pPr marL="0" indent="0">
              <a:buNone/>
            </a:pPr>
            <a:r>
              <a:rPr lang="en-US" sz="1600" dirty="0"/>
              <a:t>• Avogadro’s law enables the mole ratio of reacting gases to be determined from volumes of the gases.</a:t>
            </a:r>
            <a:endParaRPr lang="en-AU" sz="1600" dirty="0"/>
          </a:p>
          <a:p>
            <a:pPr marL="0" indent="0">
              <a:buNone/>
            </a:pPr>
            <a:r>
              <a:rPr lang="en-US" sz="1600" dirty="0"/>
              <a:t>• The molar volume of an ideal gas is a constant at specified temperature and pressure.</a:t>
            </a:r>
            <a:endParaRPr lang="en-AU" sz="1600" dirty="0"/>
          </a:p>
          <a:p>
            <a:pPr marL="0" indent="0">
              <a:buNone/>
            </a:pPr>
            <a:r>
              <a:rPr lang="en-US" sz="1600" dirty="0"/>
              <a:t>• The molar concentration of a solution is determined by the amount of solute and the volume of solution. </a:t>
            </a:r>
            <a:endParaRPr lang="en-AU" sz="1600" dirty="0"/>
          </a:p>
          <a:p>
            <a:pPr marL="0" indent="0">
              <a:buNone/>
            </a:pPr>
            <a:r>
              <a:rPr lang="en-US" sz="1600" dirty="0"/>
              <a:t>• A standard solution is one of known concentration. </a:t>
            </a:r>
            <a:endParaRPr lang="en-AU" sz="1600" dirty="0"/>
          </a:p>
          <a:p>
            <a:pPr marL="0" indent="0">
              <a:buNone/>
            </a:pPr>
            <a:r>
              <a:rPr lang="en-US" sz="1600" dirty="0"/>
              <a:t>• Solution of problems relating to reacting quantities, limiting and excess reactants, theoretical, experimental and percentage yields.</a:t>
            </a:r>
            <a:endParaRPr lang="en-AU" sz="1600" dirty="0"/>
          </a:p>
          <a:p>
            <a:pPr marL="0" indent="0">
              <a:buNone/>
            </a:pPr>
            <a:r>
              <a:rPr lang="en-US" sz="1600" dirty="0"/>
              <a:t>• Calculation of reacting volumes of gases using Avogadro’s law.</a:t>
            </a:r>
            <a:endParaRPr lang="en-AU" sz="1600" dirty="0"/>
          </a:p>
          <a:p>
            <a:pPr marL="0" indent="0">
              <a:buNone/>
            </a:pPr>
            <a:r>
              <a:rPr lang="en-US" sz="1600" dirty="0"/>
              <a:t>• Solution of problems and analysis of graphs involving the relationship between temperature, pressure and volume for a fixed mass of an ideal gas.</a:t>
            </a:r>
            <a:endParaRPr lang="en-AU" sz="1600" dirty="0"/>
          </a:p>
          <a:p>
            <a:pPr marL="0" indent="0">
              <a:buNone/>
            </a:pPr>
            <a:r>
              <a:rPr lang="en-US" sz="1600" dirty="0"/>
              <a:t>• Solution of problems relating to the ideal gas equation.</a:t>
            </a:r>
            <a:endParaRPr lang="en-AU" sz="1600" dirty="0"/>
          </a:p>
          <a:p>
            <a:pPr marL="0" indent="0">
              <a:buNone/>
            </a:pPr>
            <a:r>
              <a:rPr lang="en-US" sz="1600" dirty="0"/>
              <a:t>• Explanation of the deviation of real gases from ideal </a:t>
            </a:r>
            <a:r>
              <a:rPr lang="en-US" sz="1600" dirty="0" err="1"/>
              <a:t>behaviour</a:t>
            </a:r>
            <a:r>
              <a:rPr lang="en-US" sz="1600" dirty="0"/>
              <a:t> at low temperature and high pressure.</a:t>
            </a:r>
            <a:endParaRPr lang="en-AU" sz="1600" dirty="0"/>
          </a:p>
          <a:p>
            <a:pPr marL="0" indent="0">
              <a:buNone/>
            </a:pPr>
            <a:r>
              <a:rPr lang="en-US" sz="1600" dirty="0"/>
              <a:t>• Obtaining and using experimental values to calculate the molar mass of a gas from the ideal gas equation.</a:t>
            </a:r>
            <a:endParaRPr lang="en-AU" sz="1600" dirty="0"/>
          </a:p>
          <a:p>
            <a:pPr marL="0" indent="0">
              <a:buNone/>
            </a:pPr>
            <a:r>
              <a:rPr lang="en-US" sz="1600" dirty="0"/>
              <a:t>• Solution of problems involving molar concentration, amount of solute and volume of solution.</a:t>
            </a:r>
            <a:endParaRPr lang="en-AU" sz="1600" dirty="0"/>
          </a:p>
          <a:p>
            <a:pPr marL="0" indent="0">
              <a:buNone/>
            </a:pPr>
            <a:r>
              <a:rPr lang="en-US" sz="1600" dirty="0"/>
              <a:t>• Use of the experimental method of titration to calculate the concentration of a solution by reference to a standard solution.</a:t>
            </a:r>
            <a:endParaRPr lang="en-AU" sz="1600" dirty="0"/>
          </a:p>
        </p:txBody>
      </p:sp>
      <p:sp>
        <p:nvSpPr>
          <p:cNvPr id="4" name="TextBox 3"/>
          <p:cNvSpPr txBox="1"/>
          <p:nvPr/>
        </p:nvSpPr>
        <p:spPr>
          <a:xfrm>
            <a:off x="3124200" y="952500"/>
            <a:ext cx="2362200" cy="381000"/>
          </a:xfrm>
          <a:prstGeom prst="rect">
            <a:avLst/>
          </a:prstGeom>
          <a:noFill/>
        </p:spPr>
        <p:txBody>
          <a:bodyPr wrap="square" rtlCol="0">
            <a:spAutoFit/>
          </a:bodyPr>
          <a:lstStyle/>
          <a:p>
            <a:pPr algn="ctr"/>
            <a:r>
              <a:rPr lang="en-US" b="1" dirty="0"/>
              <a:t>OBJECTIVES</a:t>
            </a:r>
            <a:endParaRPr lang="en-AU" b="1" dirty="0"/>
          </a:p>
        </p:txBody>
      </p:sp>
    </p:spTree>
    <p:extLst>
      <p:ext uri="{BB962C8B-B14F-4D97-AF65-F5344CB8AC3E}">
        <p14:creationId xmlns:p14="http://schemas.microsoft.com/office/powerpoint/2010/main" val="38719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half" idx="4294967295"/>
          </p:nvPr>
        </p:nvSpPr>
        <p:spPr>
          <a:xfrm>
            <a:off x="1143000" y="1622843"/>
            <a:ext cx="7800975" cy="4860925"/>
          </a:xfrm>
        </p:spPr>
        <p:txBody>
          <a:bodyPr/>
          <a:lstStyle/>
          <a:p>
            <a:pPr eaLnBrk="1" hangingPunct="1">
              <a:buFontTx/>
              <a:buNone/>
            </a:pPr>
            <a:r>
              <a:rPr lang="en-CA" altLang="zh-TW" sz="2800" dirty="0"/>
              <a:t>% Yield = </a:t>
            </a:r>
          </a:p>
          <a:p>
            <a:pPr eaLnBrk="1" hangingPunct="1">
              <a:buFontTx/>
              <a:buNone/>
            </a:pPr>
            <a:endParaRPr lang="en-CA" altLang="zh-TW" sz="2800" dirty="0"/>
          </a:p>
          <a:p>
            <a:pPr eaLnBrk="1" hangingPunct="1">
              <a:buFontTx/>
              <a:buNone/>
            </a:pPr>
            <a:r>
              <a:rPr lang="en-CA" altLang="zh-TW" sz="2800" dirty="0"/>
              <a:t>This determines the accuracy/efficiency of an experiment</a:t>
            </a:r>
          </a:p>
          <a:p>
            <a:pPr eaLnBrk="1" hangingPunct="1">
              <a:buFontTx/>
              <a:buNone/>
            </a:pPr>
            <a:endParaRPr lang="en-CA" altLang="zh-TW" sz="2800" dirty="0"/>
          </a:p>
          <a:p>
            <a:pPr eaLnBrk="1" hangingPunct="1">
              <a:buFontTx/>
              <a:buNone/>
            </a:pPr>
            <a:endParaRPr lang="en-CA" altLang="zh-TW" sz="2800" dirty="0"/>
          </a:p>
          <a:p>
            <a:pPr>
              <a:buNone/>
            </a:pPr>
            <a:r>
              <a:rPr lang="en-CA" altLang="zh-TW" sz="2800" dirty="0"/>
              <a:t>% Error = </a:t>
            </a:r>
          </a:p>
          <a:p>
            <a:pPr eaLnBrk="1" hangingPunct="1">
              <a:buFontTx/>
              <a:buNone/>
            </a:pPr>
            <a:endParaRPr lang="en-CA" altLang="zh-TW" sz="2800" dirty="0"/>
          </a:p>
          <a:p>
            <a:pPr eaLnBrk="1" hangingPunct="1">
              <a:buFontTx/>
              <a:buNone/>
            </a:pPr>
            <a:endParaRPr lang="en-CA" altLang="zh-TW" sz="2800" dirty="0"/>
          </a:p>
          <a:p>
            <a:pPr eaLnBrk="1" hangingPunct="1"/>
            <a:endParaRPr lang="en-CA" altLang="zh-TW" sz="2800" dirty="0"/>
          </a:p>
        </p:txBody>
      </p:sp>
      <p:grpSp>
        <p:nvGrpSpPr>
          <p:cNvPr id="2" name="Group 10"/>
          <p:cNvGrpSpPr>
            <a:grpSpLocks/>
          </p:cNvGrpSpPr>
          <p:nvPr/>
        </p:nvGrpSpPr>
        <p:grpSpPr bwMode="auto">
          <a:xfrm>
            <a:off x="3298031" y="4648200"/>
            <a:ext cx="5029200" cy="974725"/>
            <a:chOff x="2143108" y="1357298"/>
            <a:chExt cx="5029235" cy="975002"/>
          </a:xfrm>
        </p:grpSpPr>
        <p:grpSp>
          <p:nvGrpSpPr>
            <p:cNvPr id="3" name="Group 8"/>
            <p:cNvGrpSpPr>
              <a:grpSpLocks/>
            </p:cNvGrpSpPr>
            <p:nvPr/>
          </p:nvGrpSpPr>
          <p:grpSpPr bwMode="auto">
            <a:xfrm>
              <a:off x="2143108" y="1357298"/>
              <a:ext cx="3429024" cy="975002"/>
              <a:chOff x="2571736" y="1477020"/>
              <a:chExt cx="3429024" cy="975002"/>
            </a:xfrm>
          </p:grpSpPr>
          <p:sp>
            <p:nvSpPr>
              <p:cNvPr id="40967" name="TextBox 4"/>
              <p:cNvSpPr txBox="1">
                <a:spLocks noChangeArrowheads="1"/>
              </p:cNvSpPr>
              <p:nvPr/>
            </p:nvSpPr>
            <p:spPr bwMode="auto">
              <a:xfrm>
                <a:off x="2571736" y="1477020"/>
                <a:ext cx="3214711" cy="369437"/>
              </a:xfrm>
              <a:prstGeom prst="rect">
                <a:avLst/>
              </a:prstGeom>
              <a:noFill/>
              <a:ln w="9525">
                <a:noFill/>
                <a:miter lim="800000"/>
                <a:headEnd/>
                <a:tailEnd/>
              </a:ln>
            </p:spPr>
            <p:txBody>
              <a:bodyPr>
                <a:spAutoFit/>
              </a:bodyPr>
              <a:lstStyle/>
              <a:p>
                <a:pPr algn="ctr"/>
                <a:r>
                  <a:rPr kumimoji="0" lang="en-CA" altLang="zh-TW" dirty="0">
                    <a:latin typeface="Corbel" pitchFamily="34" charset="0"/>
                  </a:rPr>
                  <a:t>Actual Yield – Theoretical Yield</a:t>
                </a:r>
              </a:p>
            </p:txBody>
          </p:sp>
          <p:sp>
            <p:nvSpPr>
              <p:cNvPr id="40968" name="TextBox 5"/>
              <p:cNvSpPr txBox="1">
                <a:spLocks noChangeArrowheads="1"/>
              </p:cNvSpPr>
              <p:nvPr/>
            </p:nvSpPr>
            <p:spPr bwMode="auto">
              <a:xfrm>
                <a:off x="2786050" y="1928802"/>
                <a:ext cx="3214710" cy="523220"/>
              </a:xfrm>
              <a:prstGeom prst="rect">
                <a:avLst/>
              </a:prstGeom>
              <a:noFill/>
              <a:ln w="9525">
                <a:noFill/>
                <a:miter lim="800000"/>
                <a:headEnd/>
                <a:tailEnd/>
              </a:ln>
            </p:spPr>
            <p:txBody>
              <a:bodyPr>
                <a:spAutoFit/>
              </a:bodyPr>
              <a:lstStyle/>
              <a:p>
                <a:pPr algn="ctr"/>
                <a:r>
                  <a:rPr kumimoji="0" lang="en-CA" altLang="zh-TW" sz="2800">
                    <a:latin typeface="Corbel" pitchFamily="34" charset="0"/>
                  </a:rPr>
                  <a:t>Theoretical Yield</a:t>
                </a:r>
              </a:p>
            </p:txBody>
          </p:sp>
          <p:cxnSp>
            <p:nvCxnSpPr>
              <p:cNvPr id="8" name="Straight Connector 7"/>
              <p:cNvCxnSpPr/>
              <p:nvPr/>
            </p:nvCxnSpPr>
            <p:spPr>
              <a:xfrm>
                <a:off x="2857488" y="1929587"/>
                <a:ext cx="3143272"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66" name="TextBox 9"/>
            <p:cNvSpPr txBox="1">
              <a:spLocks noChangeArrowheads="1"/>
            </p:cNvSpPr>
            <p:nvPr/>
          </p:nvSpPr>
          <p:spPr bwMode="auto">
            <a:xfrm>
              <a:off x="5643570" y="1500174"/>
              <a:ext cx="1528773" cy="523369"/>
            </a:xfrm>
            <a:prstGeom prst="rect">
              <a:avLst/>
            </a:prstGeom>
            <a:noFill/>
            <a:ln w="9525">
              <a:noFill/>
              <a:miter lim="800000"/>
              <a:headEnd/>
              <a:tailEnd/>
            </a:ln>
          </p:spPr>
          <p:txBody>
            <a:bodyPr>
              <a:spAutoFit/>
            </a:bodyPr>
            <a:lstStyle/>
            <a:p>
              <a:r>
                <a:rPr kumimoji="0" lang="en-CA" altLang="zh-TW" sz="2800">
                  <a:latin typeface="Corbel" pitchFamily="34" charset="0"/>
                </a:rPr>
                <a:t> x 100%</a:t>
              </a:r>
            </a:p>
          </p:txBody>
        </p:sp>
      </p:grpSp>
      <p:sp>
        <p:nvSpPr>
          <p:cNvPr id="10" name="Title 4"/>
          <p:cNvSpPr txBox="1">
            <a:spLocks/>
          </p:cNvSpPr>
          <p:nvPr/>
        </p:nvSpPr>
        <p:spPr bwMode="auto">
          <a:xfrm>
            <a:off x="381000" y="228600"/>
            <a:ext cx="8229600" cy="895350"/>
          </a:xfrm>
          <a:prstGeom prst="rect">
            <a:avLst/>
          </a:prstGeom>
          <a:noFill/>
          <a:ln w="9525">
            <a:noFill/>
            <a:miter lim="800000"/>
            <a:headEnd/>
            <a:tailEnd/>
          </a:ln>
        </p:spPr>
        <p:txBody>
          <a:bodyPr anchor="ctr"/>
          <a:lstStyle/>
          <a:p>
            <a:pPr algn="ctr">
              <a:defRPr/>
            </a:pPr>
            <a:r>
              <a:rPr lang="en-CA" altLang="zh-TW" sz="4400" kern="0" dirty="0">
                <a:solidFill>
                  <a:srgbClr val="091BC3"/>
                </a:solidFill>
                <a:latin typeface="+mj-lt"/>
                <a:ea typeface="+mj-ea"/>
                <a:cs typeface="+mj-cs"/>
              </a:rPr>
              <a:t>Theoretical and percentage yield</a:t>
            </a:r>
          </a:p>
        </p:txBody>
      </p:sp>
      <p:grpSp>
        <p:nvGrpSpPr>
          <p:cNvPr id="11" name="Group 10"/>
          <p:cNvGrpSpPr>
            <a:grpSpLocks/>
          </p:cNvGrpSpPr>
          <p:nvPr/>
        </p:nvGrpSpPr>
        <p:grpSpPr bwMode="auto">
          <a:xfrm>
            <a:off x="2971800" y="1447800"/>
            <a:ext cx="5029200" cy="974725"/>
            <a:chOff x="2143108" y="1357298"/>
            <a:chExt cx="5029235" cy="975002"/>
          </a:xfrm>
        </p:grpSpPr>
        <p:grpSp>
          <p:nvGrpSpPr>
            <p:cNvPr id="12" name="Group 8"/>
            <p:cNvGrpSpPr>
              <a:grpSpLocks/>
            </p:cNvGrpSpPr>
            <p:nvPr/>
          </p:nvGrpSpPr>
          <p:grpSpPr bwMode="auto">
            <a:xfrm>
              <a:off x="2143108" y="1357298"/>
              <a:ext cx="3429024" cy="975002"/>
              <a:chOff x="2571736" y="1477020"/>
              <a:chExt cx="3429024" cy="975002"/>
            </a:xfrm>
          </p:grpSpPr>
          <p:sp>
            <p:nvSpPr>
              <p:cNvPr id="14" name="TextBox 4"/>
              <p:cNvSpPr txBox="1">
                <a:spLocks noChangeArrowheads="1"/>
              </p:cNvSpPr>
              <p:nvPr/>
            </p:nvSpPr>
            <p:spPr bwMode="auto">
              <a:xfrm>
                <a:off x="2571736" y="1477020"/>
                <a:ext cx="3214710" cy="523220"/>
              </a:xfrm>
              <a:prstGeom prst="rect">
                <a:avLst/>
              </a:prstGeom>
              <a:noFill/>
              <a:ln w="9525">
                <a:noFill/>
                <a:miter lim="800000"/>
                <a:headEnd/>
                <a:tailEnd/>
              </a:ln>
            </p:spPr>
            <p:txBody>
              <a:bodyPr>
                <a:spAutoFit/>
              </a:bodyPr>
              <a:lstStyle/>
              <a:p>
                <a:pPr algn="ctr"/>
                <a:r>
                  <a:rPr kumimoji="0" lang="en-CA" altLang="zh-TW" sz="2800" dirty="0">
                    <a:latin typeface="Corbel" pitchFamily="34" charset="0"/>
                  </a:rPr>
                  <a:t>Actual Yield</a:t>
                </a:r>
              </a:p>
            </p:txBody>
          </p:sp>
          <p:sp>
            <p:nvSpPr>
              <p:cNvPr id="15" name="TextBox 5"/>
              <p:cNvSpPr txBox="1">
                <a:spLocks noChangeArrowheads="1"/>
              </p:cNvSpPr>
              <p:nvPr/>
            </p:nvSpPr>
            <p:spPr bwMode="auto">
              <a:xfrm>
                <a:off x="2786050" y="1928802"/>
                <a:ext cx="3214710" cy="523220"/>
              </a:xfrm>
              <a:prstGeom prst="rect">
                <a:avLst/>
              </a:prstGeom>
              <a:noFill/>
              <a:ln w="9525">
                <a:noFill/>
                <a:miter lim="800000"/>
                <a:headEnd/>
                <a:tailEnd/>
              </a:ln>
            </p:spPr>
            <p:txBody>
              <a:bodyPr>
                <a:spAutoFit/>
              </a:bodyPr>
              <a:lstStyle/>
              <a:p>
                <a:pPr algn="ctr"/>
                <a:r>
                  <a:rPr kumimoji="0" lang="en-CA" altLang="zh-TW" sz="2800">
                    <a:latin typeface="Corbel" pitchFamily="34" charset="0"/>
                  </a:rPr>
                  <a:t>Theoretical Yield</a:t>
                </a:r>
              </a:p>
            </p:txBody>
          </p:sp>
          <p:cxnSp>
            <p:nvCxnSpPr>
              <p:cNvPr id="16" name="Straight Connector 15"/>
              <p:cNvCxnSpPr/>
              <p:nvPr/>
            </p:nvCxnSpPr>
            <p:spPr>
              <a:xfrm>
                <a:off x="2857488" y="1929587"/>
                <a:ext cx="3143272"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9"/>
            <p:cNvSpPr txBox="1">
              <a:spLocks noChangeArrowheads="1"/>
            </p:cNvSpPr>
            <p:nvPr/>
          </p:nvSpPr>
          <p:spPr bwMode="auto">
            <a:xfrm>
              <a:off x="5643570" y="1500174"/>
              <a:ext cx="1528773" cy="523369"/>
            </a:xfrm>
            <a:prstGeom prst="rect">
              <a:avLst/>
            </a:prstGeom>
            <a:noFill/>
            <a:ln w="9525">
              <a:noFill/>
              <a:miter lim="800000"/>
              <a:headEnd/>
              <a:tailEnd/>
            </a:ln>
          </p:spPr>
          <p:txBody>
            <a:bodyPr>
              <a:spAutoFit/>
            </a:bodyPr>
            <a:lstStyle/>
            <a:p>
              <a:r>
                <a:rPr kumimoji="0" lang="en-CA" altLang="zh-TW" sz="2800" dirty="0">
                  <a:latin typeface="Corbel" pitchFamily="34" charset="0"/>
                </a:rPr>
                <a:t> x 100%</a:t>
              </a:r>
            </a:p>
          </p:txBody>
        </p:sp>
      </p:grpSp>
    </p:spTree>
    <p:extLst>
      <p:ext uri="{BB962C8B-B14F-4D97-AF65-F5344CB8AC3E}">
        <p14:creationId xmlns:p14="http://schemas.microsoft.com/office/powerpoint/2010/main" val="1931307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848600" cy="1570038"/>
          </a:xfrm>
          <a:prstGeom prst="rect">
            <a:avLst/>
          </a:prstGeom>
          <a:noFill/>
        </p:spPr>
        <p:txBody>
          <a:bodyPr>
            <a:spAutoFit/>
          </a:bodyPr>
          <a:lstStyle/>
          <a:p>
            <a:pPr algn="ctr">
              <a:defRPr/>
            </a:pPr>
            <a:r>
              <a:rPr lang="en-US" altLang="zh-TW" sz="4800" dirty="0">
                <a:solidFill>
                  <a:schemeClr val="tx2">
                    <a:lumMod val="90000"/>
                  </a:schemeClr>
                </a:solidFill>
              </a:rPr>
              <a:t>How to do percentage yield problems</a:t>
            </a:r>
            <a:endParaRPr lang="zh-TW" altLang="en-US" sz="4800" dirty="0">
              <a:solidFill>
                <a:schemeClr val="tx2">
                  <a:lumMod val="90000"/>
                </a:schemeClr>
              </a:solidFill>
            </a:endParaRPr>
          </a:p>
        </p:txBody>
      </p:sp>
      <p:sp>
        <p:nvSpPr>
          <p:cNvPr id="41987" name="TextBox 3"/>
          <p:cNvSpPr txBox="1">
            <a:spLocks noChangeArrowheads="1"/>
          </p:cNvSpPr>
          <p:nvPr/>
        </p:nvSpPr>
        <p:spPr bwMode="auto">
          <a:xfrm>
            <a:off x="838200" y="2362200"/>
            <a:ext cx="7696200" cy="2924175"/>
          </a:xfrm>
          <a:prstGeom prst="rect">
            <a:avLst/>
          </a:prstGeom>
          <a:noFill/>
          <a:ln w="9525">
            <a:noFill/>
            <a:miter lim="800000"/>
            <a:headEnd/>
            <a:tailEnd/>
          </a:ln>
        </p:spPr>
        <p:txBody>
          <a:bodyPr>
            <a:spAutoFit/>
          </a:bodyPr>
          <a:lstStyle/>
          <a:p>
            <a:r>
              <a:rPr lang="en-US" altLang="zh-TW" sz="2800"/>
              <a:t>1. Write the balanced equation</a:t>
            </a:r>
          </a:p>
          <a:p>
            <a:r>
              <a:rPr lang="en-US" altLang="zh-TW" sz="2800"/>
              <a:t>2. List all knowns and unknowns</a:t>
            </a:r>
          </a:p>
          <a:p>
            <a:r>
              <a:rPr lang="en-US" altLang="zh-TW" sz="2800"/>
              <a:t>3. Convert to moles</a:t>
            </a:r>
          </a:p>
          <a:p>
            <a:r>
              <a:rPr lang="en-US" altLang="zh-TW" sz="2800"/>
              <a:t>4. Use mole ratios to determine unknowns</a:t>
            </a:r>
          </a:p>
          <a:p>
            <a:r>
              <a:rPr lang="en-US" altLang="zh-TW" sz="2800"/>
              <a:t>5. Convert to mass</a:t>
            </a:r>
          </a:p>
          <a:p>
            <a:r>
              <a:rPr lang="en-US" altLang="zh-TW" sz="2800"/>
              <a:t>6. Use the percentage yield formula</a:t>
            </a:r>
          </a:p>
          <a:p>
            <a:endParaRPr lang="zh-TW" altLang="en-US" sz="1400"/>
          </a:p>
        </p:txBody>
      </p:sp>
    </p:spTree>
    <p:extLst>
      <p:ext uri="{BB962C8B-B14F-4D97-AF65-F5344CB8AC3E}">
        <p14:creationId xmlns:p14="http://schemas.microsoft.com/office/powerpoint/2010/main" val="200241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28600" y="304800"/>
            <a:ext cx="8686800" cy="5816977"/>
          </a:xfrm>
          <a:prstGeom prst="rect">
            <a:avLst/>
          </a:prstGeom>
          <a:noFill/>
          <a:ln w="9525">
            <a:noFill/>
            <a:miter lim="800000"/>
            <a:headEnd/>
            <a:tailEnd/>
          </a:ln>
        </p:spPr>
        <p:txBody>
          <a:bodyPr wrap="square">
            <a:spAutoFit/>
          </a:bodyPr>
          <a:lstStyle/>
          <a:p>
            <a:r>
              <a:rPr lang="en-US" altLang="zh-TW" sz="2800" u="sng" dirty="0"/>
              <a:t>Problem</a:t>
            </a:r>
            <a:r>
              <a:rPr lang="en-US" altLang="zh-TW" sz="2800" dirty="0"/>
              <a:t>: </a:t>
            </a:r>
            <a:r>
              <a:rPr lang="en-US" altLang="zh-TW" sz="2800" dirty="0">
                <a:sym typeface="Wingdings" pitchFamily="2" charset="2"/>
              </a:rPr>
              <a:t>If 45.00g NH</a:t>
            </a:r>
            <a:r>
              <a:rPr lang="en-US" altLang="zh-TW" sz="2800" baseline="-25000" dirty="0">
                <a:sym typeface="Wingdings" pitchFamily="2" charset="2"/>
              </a:rPr>
              <a:t>3</a:t>
            </a:r>
            <a:r>
              <a:rPr lang="en-US" altLang="zh-TW" sz="2800" dirty="0">
                <a:sym typeface="Wingdings" pitchFamily="2" charset="2"/>
              </a:rPr>
              <a:t> came from 42.03gN</a:t>
            </a:r>
            <a:r>
              <a:rPr lang="en-US" altLang="zh-TW" sz="2800" baseline="-25000" dirty="0">
                <a:sym typeface="Wingdings" pitchFamily="2" charset="2"/>
              </a:rPr>
              <a:t>2</a:t>
            </a:r>
            <a:r>
              <a:rPr lang="en-US" altLang="zh-TW" sz="2800" dirty="0">
                <a:sym typeface="Wingdings" pitchFamily="2" charset="2"/>
              </a:rPr>
              <a:t> with excess H</a:t>
            </a:r>
            <a:r>
              <a:rPr lang="en-US" altLang="zh-TW" sz="2800" baseline="-25000" dirty="0">
                <a:sym typeface="Wingdings" pitchFamily="2" charset="2"/>
              </a:rPr>
              <a:t>2</a:t>
            </a:r>
            <a:r>
              <a:rPr lang="en-US" altLang="zh-TW" sz="2800" dirty="0">
                <a:sym typeface="Wingdings" pitchFamily="2" charset="2"/>
              </a:rPr>
              <a:t>, what is the percentage yield?</a:t>
            </a:r>
            <a:r>
              <a:rPr lang="en-US" altLang="zh-TW" sz="2800" dirty="0"/>
              <a:t> </a:t>
            </a:r>
          </a:p>
          <a:p>
            <a:r>
              <a:rPr lang="en-US" altLang="zh-TW" sz="2800" dirty="0"/>
              <a:t>N</a:t>
            </a:r>
            <a:r>
              <a:rPr lang="en-US" altLang="zh-TW" sz="2800" baseline="-25000" dirty="0"/>
              <a:t>2</a:t>
            </a:r>
            <a:r>
              <a:rPr lang="en-US" altLang="zh-TW" sz="2800" dirty="0"/>
              <a:t>(g) + 3H</a:t>
            </a:r>
            <a:r>
              <a:rPr lang="en-US" altLang="zh-TW" sz="2800" baseline="-25000" dirty="0"/>
              <a:t>2</a:t>
            </a:r>
            <a:r>
              <a:rPr lang="en-US" altLang="zh-TW" sz="2800" dirty="0"/>
              <a:t>(g) </a:t>
            </a:r>
            <a:r>
              <a:rPr lang="en-US" altLang="zh-TW" sz="2800" dirty="0">
                <a:sym typeface="Wingdings" pitchFamily="2" charset="2"/>
              </a:rPr>
              <a:t> 2NH</a:t>
            </a:r>
            <a:r>
              <a:rPr lang="en-US" altLang="zh-TW" sz="2800" baseline="-25000" dirty="0">
                <a:sym typeface="Wingdings" pitchFamily="2" charset="2"/>
              </a:rPr>
              <a:t>3</a:t>
            </a:r>
            <a:r>
              <a:rPr lang="en-US" altLang="zh-TW" sz="2800" dirty="0">
                <a:sym typeface="Wingdings" pitchFamily="2" charset="2"/>
              </a:rPr>
              <a:t>(g)</a:t>
            </a:r>
          </a:p>
          <a:p>
            <a:endParaRPr lang="en-US" altLang="zh-TW" sz="2800" dirty="0">
              <a:sym typeface="Wingdings" pitchFamily="2" charset="2"/>
            </a:endParaRPr>
          </a:p>
          <a:p>
            <a:pPr marL="514350" indent="-514350">
              <a:defRPr/>
            </a:pPr>
            <a:r>
              <a:rPr lang="en-US" altLang="zh-TW" sz="2800" dirty="0"/>
              <a:t>1. Write the balanced equation  </a:t>
            </a:r>
            <a:r>
              <a:rPr lang="en-US" altLang="zh-TW" sz="2800" dirty="0">
                <a:solidFill>
                  <a:srgbClr val="FF0000"/>
                </a:solidFill>
              </a:rPr>
              <a:t>N</a:t>
            </a:r>
            <a:r>
              <a:rPr lang="en-US" altLang="zh-TW" sz="2800" baseline="-25000" dirty="0">
                <a:solidFill>
                  <a:srgbClr val="FF0000"/>
                </a:solidFill>
              </a:rPr>
              <a:t>2</a:t>
            </a:r>
            <a:r>
              <a:rPr lang="en-US" altLang="zh-TW" sz="2800" dirty="0">
                <a:solidFill>
                  <a:srgbClr val="FF0000"/>
                </a:solidFill>
              </a:rPr>
              <a:t>(g) + 3H</a:t>
            </a:r>
            <a:r>
              <a:rPr lang="en-US" altLang="zh-TW" sz="2800" baseline="-25000" dirty="0">
                <a:solidFill>
                  <a:srgbClr val="FF0000"/>
                </a:solidFill>
              </a:rPr>
              <a:t>2</a:t>
            </a:r>
            <a:r>
              <a:rPr lang="en-US" altLang="zh-TW" sz="2800" dirty="0">
                <a:solidFill>
                  <a:srgbClr val="FF0000"/>
                </a:solidFill>
              </a:rPr>
              <a:t>(g) </a:t>
            </a:r>
            <a:r>
              <a:rPr lang="en-US" altLang="zh-TW" sz="2800" dirty="0">
                <a:solidFill>
                  <a:srgbClr val="FF0000"/>
                </a:solidFill>
                <a:sym typeface="Wingdings" pitchFamily="2" charset="2"/>
              </a:rPr>
              <a:t> 2NH</a:t>
            </a:r>
            <a:r>
              <a:rPr lang="en-US" altLang="zh-TW" sz="2800" baseline="-25000" dirty="0">
                <a:solidFill>
                  <a:srgbClr val="FF0000"/>
                </a:solidFill>
                <a:sym typeface="Wingdings" pitchFamily="2" charset="2"/>
              </a:rPr>
              <a:t>3</a:t>
            </a:r>
            <a:r>
              <a:rPr lang="en-US" altLang="zh-TW" sz="2800" dirty="0">
                <a:solidFill>
                  <a:srgbClr val="FF0000"/>
                </a:solidFill>
                <a:sym typeface="Wingdings" pitchFamily="2" charset="2"/>
              </a:rPr>
              <a:t>(g)</a:t>
            </a:r>
          </a:p>
          <a:p>
            <a:endParaRPr lang="en-US" altLang="zh-TW" sz="1400" dirty="0">
              <a:solidFill>
                <a:srgbClr val="FF0000"/>
              </a:solidFill>
            </a:endParaRPr>
          </a:p>
          <a:p>
            <a:r>
              <a:rPr lang="en-US" altLang="zh-TW" sz="2800" dirty="0"/>
              <a:t>2. List all </a:t>
            </a:r>
            <a:r>
              <a:rPr lang="en-US" altLang="zh-TW" sz="2800" dirty="0" err="1"/>
              <a:t>knowns</a:t>
            </a:r>
            <a:r>
              <a:rPr lang="en-US" altLang="zh-TW" sz="2800" dirty="0"/>
              <a:t> and unknowns</a:t>
            </a:r>
          </a:p>
          <a:p>
            <a:r>
              <a:rPr lang="en-US" altLang="zh-TW" sz="2800" dirty="0">
                <a:solidFill>
                  <a:srgbClr val="FF0000"/>
                </a:solidFill>
              </a:rPr>
              <a:t>m(N</a:t>
            </a:r>
            <a:r>
              <a:rPr lang="en-US" altLang="zh-TW" sz="2800" baseline="-25000" dirty="0">
                <a:solidFill>
                  <a:srgbClr val="FF0000"/>
                </a:solidFill>
              </a:rPr>
              <a:t>2</a:t>
            </a:r>
            <a:r>
              <a:rPr lang="en-US" altLang="zh-TW" sz="2800" dirty="0">
                <a:solidFill>
                  <a:srgbClr val="FF0000"/>
                </a:solidFill>
              </a:rPr>
              <a:t>) = 42.03g</a:t>
            </a:r>
          </a:p>
          <a:p>
            <a:r>
              <a:rPr lang="en-US" altLang="zh-TW" sz="2800" dirty="0">
                <a:solidFill>
                  <a:srgbClr val="FF0000"/>
                </a:solidFill>
              </a:rPr>
              <a:t>M(N</a:t>
            </a:r>
            <a:r>
              <a:rPr lang="en-US" altLang="zh-TW" sz="2800" baseline="-25000" dirty="0">
                <a:solidFill>
                  <a:srgbClr val="FF0000"/>
                </a:solidFill>
              </a:rPr>
              <a:t>2</a:t>
            </a:r>
            <a:r>
              <a:rPr lang="en-US" altLang="zh-TW" sz="2800" dirty="0">
                <a:solidFill>
                  <a:srgbClr val="FF0000"/>
                </a:solidFill>
              </a:rPr>
              <a:t>) = 28.02gmol</a:t>
            </a:r>
            <a:r>
              <a:rPr lang="en-US" altLang="zh-TW" sz="2800" baseline="30000" dirty="0">
                <a:solidFill>
                  <a:srgbClr val="FF0000"/>
                </a:solidFill>
              </a:rPr>
              <a:t>-1</a:t>
            </a:r>
          </a:p>
          <a:p>
            <a:r>
              <a:rPr lang="en-US" altLang="zh-TW" sz="2800" dirty="0">
                <a:solidFill>
                  <a:srgbClr val="FF0000"/>
                </a:solidFill>
              </a:rPr>
              <a:t>m(NH</a:t>
            </a:r>
            <a:r>
              <a:rPr lang="en-US" altLang="zh-TW" sz="2800" baseline="-25000" dirty="0">
                <a:solidFill>
                  <a:srgbClr val="FF0000"/>
                </a:solidFill>
              </a:rPr>
              <a:t>3</a:t>
            </a:r>
            <a:r>
              <a:rPr lang="en-US" altLang="zh-TW" sz="2800" dirty="0">
                <a:solidFill>
                  <a:srgbClr val="FF0000"/>
                </a:solidFill>
              </a:rPr>
              <a:t>) = ?</a:t>
            </a:r>
          </a:p>
          <a:p>
            <a:r>
              <a:rPr lang="en-US" altLang="zh-TW" sz="2800" dirty="0">
                <a:solidFill>
                  <a:srgbClr val="FF0000"/>
                </a:solidFill>
              </a:rPr>
              <a:t>M(NH</a:t>
            </a:r>
            <a:r>
              <a:rPr lang="en-US" altLang="zh-TW" sz="2800" baseline="-25000" dirty="0">
                <a:solidFill>
                  <a:srgbClr val="FF0000"/>
                </a:solidFill>
              </a:rPr>
              <a:t>3</a:t>
            </a:r>
            <a:r>
              <a:rPr lang="en-US" altLang="zh-TW" sz="2800" dirty="0">
                <a:solidFill>
                  <a:srgbClr val="FF0000"/>
                </a:solidFill>
              </a:rPr>
              <a:t>) = 17.04gmol</a:t>
            </a:r>
            <a:r>
              <a:rPr lang="en-US" altLang="zh-TW" sz="2800" baseline="30000" dirty="0">
                <a:solidFill>
                  <a:srgbClr val="FF0000"/>
                </a:solidFill>
              </a:rPr>
              <a:t>-1</a:t>
            </a:r>
          </a:p>
          <a:p>
            <a:endParaRPr lang="en-US" altLang="zh-TW" sz="1200" dirty="0">
              <a:solidFill>
                <a:srgbClr val="FF0000"/>
              </a:solidFill>
            </a:endParaRPr>
          </a:p>
          <a:p>
            <a:r>
              <a:rPr lang="en-US" altLang="zh-TW" sz="2800" dirty="0"/>
              <a:t>3. Convert to moles</a:t>
            </a:r>
          </a:p>
          <a:p>
            <a:r>
              <a:rPr lang="en-US" altLang="zh-TW" sz="2800" dirty="0">
                <a:solidFill>
                  <a:srgbClr val="FF0000"/>
                </a:solidFill>
              </a:rPr>
              <a:t>n(N</a:t>
            </a:r>
            <a:r>
              <a:rPr lang="en-US" altLang="zh-TW" sz="2800" baseline="-25000" dirty="0">
                <a:solidFill>
                  <a:srgbClr val="FF0000"/>
                </a:solidFill>
              </a:rPr>
              <a:t>2</a:t>
            </a:r>
            <a:r>
              <a:rPr lang="en-US" altLang="zh-TW" sz="2800" dirty="0">
                <a:solidFill>
                  <a:srgbClr val="FF0000"/>
                </a:solidFill>
              </a:rPr>
              <a:t>) = m/M = 42.03g/28.02gmol</a:t>
            </a:r>
            <a:r>
              <a:rPr lang="en-US" altLang="zh-TW" sz="2800" baseline="30000" dirty="0">
                <a:solidFill>
                  <a:srgbClr val="FF0000"/>
                </a:solidFill>
              </a:rPr>
              <a:t>-1</a:t>
            </a:r>
            <a:r>
              <a:rPr lang="en-US" altLang="zh-TW" sz="2800" dirty="0">
                <a:solidFill>
                  <a:srgbClr val="FF0000"/>
                </a:solidFill>
              </a:rPr>
              <a:t> = 1.500mol</a:t>
            </a:r>
            <a:endParaRPr lang="zh-TW" altLang="en-US" sz="2800" dirty="0">
              <a:solidFill>
                <a:srgbClr val="FF0000"/>
              </a:solidFill>
            </a:endParaRPr>
          </a:p>
        </p:txBody>
      </p:sp>
    </p:spTree>
    <p:extLst>
      <p:ext uri="{BB962C8B-B14F-4D97-AF65-F5344CB8AC3E}">
        <p14:creationId xmlns:p14="http://schemas.microsoft.com/office/powerpoint/2010/main" val="2244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0">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0">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81000" y="228600"/>
            <a:ext cx="8153400" cy="5981125"/>
          </a:xfrm>
          <a:prstGeom prst="rect">
            <a:avLst/>
          </a:prstGeom>
          <a:noFill/>
          <a:ln w="9525">
            <a:noFill/>
            <a:miter lim="800000"/>
            <a:headEnd/>
            <a:tailEnd/>
          </a:ln>
        </p:spPr>
        <p:txBody>
          <a:bodyPr wrap="square">
            <a:spAutoFit/>
          </a:bodyPr>
          <a:lstStyle/>
          <a:p>
            <a:r>
              <a:rPr lang="en-US" altLang="zh-TW" sz="2800" dirty="0"/>
              <a:t>4. Use mole ratios to determine unknowns</a:t>
            </a:r>
          </a:p>
          <a:p>
            <a:r>
              <a:rPr lang="en-US" altLang="zh-TW" sz="2800" dirty="0">
                <a:solidFill>
                  <a:srgbClr val="FF0000"/>
                </a:solidFill>
              </a:rPr>
              <a:t>N</a:t>
            </a:r>
            <a:r>
              <a:rPr lang="en-US" altLang="zh-TW" sz="2800" baseline="-25000" dirty="0">
                <a:solidFill>
                  <a:srgbClr val="FF0000"/>
                </a:solidFill>
              </a:rPr>
              <a:t>2</a:t>
            </a:r>
            <a:r>
              <a:rPr lang="en-US" altLang="zh-TW" sz="2800" dirty="0">
                <a:solidFill>
                  <a:srgbClr val="FF0000"/>
                </a:solidFill>
              </a:rPr>
              <a:t>(g) + 3H</a:t>
            </a:r>
            <a:r>
              <a:rPr lang="en-US" altLang="zh-TW" sz="2800" baseline="-25000" dirty="0">
                <a:solidFill>
                  <a:srgbClr val="FF0000"/>
                </a:solidFill>
              </a:rPr>
              <a:t>2</a:t>
            </a:r>
            <a:r>
              <a:rPr lang="en-US" altLang="zh-TW" sz="2800" dirty="0">
                <a:solidFill>
                  <a:srgbClr val="FF0000"/>
                </a:solidFill>
              </a:rPr>
              <a:t>(g) </a:t>
            </a:r>
            <a:r>
              <a:rPr lang="en-US" altLang="zh-TW" sz="2800" dirty="0">
                <a:solidFill>
                  <a:srgbClr val="FF0000"/>
                </a:solidFill>
                <a:sym typeface="Wingdings" pitchFamily="2" charset="2"/>
              </a:rPr>
              <a:t> 2NH</a:t>
            </a:r>
            <a:r>
              <a:rPr lang="en-US" altLang="zh-TW" sz="2800" baseline="-25000" dirty="0">
                <a:solidFill>
                  <a:srgbClr val="FF0000"/>
                </a:solidFill>
                <a:sym typeface="Wingdings" pitchFamily="2" charset="2"/>
              </a:rPr>
              <a:t>3</a:t>
            </a:r>
            <a:r>
              <a:rPr lang="en-US" altLang="zh-TW" sz="2800" dirty="0">
                <a:solidFill>
                  <a:srgbClr val="FF0000"/>
                </a:solidFill>
                <a:sym typeface="Wingdings" pitchFamily="2" charset="2"/>
              </a:rPr>
              <a:t>(g)</a:t>
            </a:r>
          </a:p>
          <a:p>
            <a:r>
              <a:rPr lang="en-US" altLang="zh-TW" sz="2800" dirty="0">
                <a:solidFill>
                  <a:srgbClr val="FF0000"/>
                </a:solidFill>
                <a:sym typeface="Wingdings" pitchFamily="2" charset="2"/>
              </a:rPr>
              <a:t>1 </a:t>
            </a:r>
            <a:r>
              <a:rPr lang="en-US" altLang="zh-TW" sz="2800" dirty="0" err="1">
                <a:solidFill>
                  <a:srgbClr val="FF0000"/>
                </a:solidFill>
                <a:sym typeface="Wingdings" pitchFamily="2" charset="2"/>
              </a:rPr>
              <a:t>mol</a:t>
            </a:r>
            <a:r>
              <a:rPr lang="en-US" altLang="zh-TW" sz="2800" dirty="0">
                <a:solidFill>
                  <a:srgbClr val="FF0000"/>
                </a:solidFill>
                <a:sym typeface="Wingdings" pitchFamily="2" charset="2"/>
              </a:rPr>
              <a:t> </a:t>
            </a:r>
            <a:r>
              <a:rPr lang="en-US" altLang="zh-TW" sz="2800" dirty="0">
                <a:solidFill>
                  <a:srgbClr val="FF0000"/>
                </a:solidFill>
              </a:rPr>
              <a:t>N</a:t>
            </a:r>
            <a:r>
              <a:rPr lang="en-US" altLang="zh-TW" sz="2800" baseline="-25000" dirty="0">
                <a:solidFill>
                  <a:srgbClr val="FF0000"/>
                </a:solidFill>
              </a:rPr>
              <a:t>2</a:t>
            </a:r>
            <a:r>
              <a:rPr lang="en-US" altLang="zh-TW" sz="2800" dirty="0">
                <a:solidFill>
                  <a:srgbClr val="FF0000"/>
                </a:solidFill>
              </a:rPr>
              <a:t> : </a:t>
            </a:r>
            <a:r>
              <a:rPr lang="en-US" altLang="zh-TW" sz="2800" dirty="0">
                <a:solidFill>
                  <a:srgbClr val="FF0000"/>
                </a:solidFill>
                <a:sym typeface="Wingdings" pitchFamily="2" charset="2"/>
              </a:rPr>
              <a:t>2 </a:t>
            </a:r>
            <a:r>
              <a:rPr lang="en-US" altLang="zh-TW" sz="2800" dirty="0" err="1">
                <a:solidFill>
                  <a:srgbClr val="FF0000"/>
                </a:solidFill>
                <a:sym typeface="Wingdings" pitchFamily="2" charset="2"/>
              </a:rPr>
              <a:t>mol</a:t>
            </a:r>
            <a:r>
              <a:rPr lang="en-US" altLang="zh-TW" sz="2800" dirty="0">
                <a:solidFill>
                  <a:srgbClr val="FF0000"/>
                </a:solidFill>
                <a:sym typeface="Wingdings" pitchFamily="2" charset="2"/>
              </a:rPr>
              <a:t> NH</a:t>
            </a:r>
            <a:r>
              <a:rPr lang="en-US" altLang="zh-TW" sz="2800" baseline="-25000" dirty="0">
                <a:solidFill>
                  <a:srgbClr val="FF0000"/>
                </a:solidFill>
                <a:sym typeface="Wingdings" pitchFamily="2" charset="2"/>
              </a:rPr>
              <a:t>3</a:t>
            </a:r>
            <a:endParaRPr lang="en-US" altLang="zh-TW" sz="2800" dirty="0">
              <a:solidFill>
                <a:srgbClr val="FF0000"/>
              </a:solidFill>
              <a:sym typeface="Wingdings" pitchFamily="2" charset="2"/>
            </a:endParaRPr>
          </a:p>
          <a:p>
            <a:r>
              <a:rPr lang="en-US" altLang="zh-TW" sz="2800" dirty="0">
                <a:solidFill>
                  <a:srgbClr val="FF0000"/>
                </a:solidFill>
                <a:sym typeface="Wingdings" pitchFamily="2" charset="2"/>
              </a:rPr>
              <a:t>1.500 </a:t>
            </a:r>
            <a:r>
              <a:rPr lang="en-US" altLang="zh-TW" sz="2800" dirty="0" err="1">
                <a:solidFill>
                  <a:srgbClr val="FF0000"/>
                </a:solidFill>
                <a:sym typeface="Wingdings" pitchFamily="2" charset="2"/>
              </a:rPr>
              <a:t>mol</a:t>
            </a:r>
            <a:r>
              <a:rPr lang="en-US" altLang="zh-TW" sz="2800" dirty="0">
                <a:solidFill>
                  <a:srgbClr val="FF0000"/>
                </a:solidFill>
                <a:sym typeface="Wingdings" pitchFamily="2" charset="2"/>
              </a:rPr>
              <a:t> </a:t>
            </a:r>
            <a:r>
              <a:rPr lang="en-US" altLang="zh-TW" sz="2800" dirty="0">
                <a:solidFill>
                  <a:srgbClr val="FF0000"/>
                </a:solidFill>
              </a:rPr>
              <a:t>N</a:t>
            </a:r>
            <a:r>
              <a:rPr lang="en-US" altLang="zh-TW" sz="2800" baseline="-25000" dirty="0">
                <a:solidFill>
                  <a:srgbClr val="FF0000"/>
                </a:solidFill>
              </a:rPr>
              <a:t>2</a:t>
            </a:r>
            <a:r>
              <a:rPr lang="en-US" altLang="zh-TW" sz="2800" dirty="0">
                <a:solidFill>
                  <a:srgbClr val="FF0000"/>
                </a:solidFill>
              </a:rPr>
              <a:t> : </a:t>
            </a:r>
            <a:r>
              <a:rPr lang="en-US" altLang="zh-TW" sz="2800" dirty="0">
                <a:solidFill>
                  <a:srgbClr val="FF0000"/>
                </a:solidFill>
                <a:sym typeface="Wingdings" pitchFamily="2" charset="2"/>
              </a:rPr>
              <a:t>x </a:t>
            </a:r>
            <a:r>
              <a:rPr lang="en-US" altLang="zh-TW" sz="2800" dirty="0" err="1">
                <a:solidFill>
                  <a:srgbClr val="FF0000"/>
                </a:solidFill>
                <a:sym typeface="Wingdings" pitchFamily="2" charset="2"/>
              </a:rPr>
              <a:t>mol</a:t>
            </a:r>
            <a:r>
              <a:rPr lang="en-US" altLang="zh-TW" sz="2800" dirty="0">
                <a:solidFill>
                  <a:srgbClr val="FF0000"/>
                </a:solidFill>
                <a:sym typeface="Wingdings" pitchFamily="2" charset="2"/>
              </a:rPr>
              <a:t> NH</a:t>
            </a:r>
            <a:r>
              <a:rPr lang="en-US" altLang="zh-TW" sz="2800" baseline="-25000" dirty="0">
                <a:solidFill>
                  <a:srgbClr val="FF0000"/>
                </a:solidFill>
                <a:sym typeface="Wingdings" pitchFamily="2" charset="2"/>
              </a:rPr>
              <a:t>3</a:t>
            </a:r>
            <a:endParaRPr lang="en-US" altLang="zh-TW" sz="2800" dirty="0">
              <a:solidFill>
                <a:srgbClr val="FF0000"/>
              </a:solidFill>
              <a:sym typeface="Wingdings" pitchFamily="2" charset="2"/>
            </a:endParaRPr>
          </a:p>
          <a:p>
            <a:r>
              <a:rPr lang="en-US" altLang="zh-TW" sz="2800" dirty="0">
                <a:solidFill>
                  <a:srgbClr val="FF0000"/>
                </a:solidFill>
              </a:rPr>
              <a:t>Therefore x = 2 x 1.500 = 3.000mol </a:t>
            </a:r>
            <a:r>
              <a:rPr lang="en-US" altLang="zh-TW" sz="2800" dirty="0">
                <a:solidFill>
                  <a:srgbClr val="FF0000"/>
                </a:solidFill>
                <a:sym typeface="Wingdings" pitchFamily="2" charset="2"/>
              </a:rPr>
              <a:t>NH</a:t>
            </a:r>
            <a:r>
              <a:rPr lang="en-US" altLang="zh-TW" sz="2800" baseline="-25000" dirty="0">
                <a:solidFill>
                  <a:srgbClr val="FF0000"/>
                </a:solidFill>
                <a:sym typeface="Wingdings" pitchFamily="2" charset="2"/>
              </a:rPr>
              <a:t>3</a:t>
            </a:r>
          </a:p>
          <a:p>
            <a:endParaRPr lang="en-US" altLang="zh-TW" sz="2400" baseline="-25000" dirty="0">
              <a:solidFill>
                <a:srgbClr val="FF0000"/>
              </a:solidFill>
              <a:sym typeface="Wingdings" pitchFamily="2" charset="2"/>
            </a:endParaRPr>
          </a:p>
          <a:p>
            <a:r>
              <a:rPr lang="en-US" altLang="zh-TW" sz="2800" dirty="0"/>
              <a:t>5. Convert to mass</a:t>
            </a:r>
          </a:p>
          <a:p>
            <a:r>
              <a:rPr lang="en-US" altLang="zh-TW" sz="2800" dirty="0">
                <a:solidFill>
                  <a:srgbClr val="FF0000"/>
                </a:solidFill>
              </a:rPr>
              <a:t>m(NH</a:t>
            </a:r>
            <a:r>
              <a:rPr lang="en-US" altLang="zh-TW" sz="2800" baseline="-25000" dirty="0">
                <a:solidFill>
                  <a:srgbClr val="FF0000"/>
                </a:solidFill>
              </a:rPr>
              <a:t>3</a:t>
            </a:r>
            <a:r>
              <a:rPr lang="en-US" altLang="zh-TW" sz="2800" dirty="0">
                <a:solidFill>
                  <a:srgbClr val="FF0000"/>
                </a:solidFill>
              </a:rPr>
              <a:t>) = </a:t>
            </a:r>
            <a:r>
              <a:rPr lang="en-US" altLang="zh-TW" sz="2800" dirty="0" err="1">
                <a:solidFill>
                  <a:srgbClr val="FF0000"/>
                </a:solidFill>
              </a:rPr>
              <a:t>nM</a:t>
            </a:r>
            <a:r>
              <a:rPr lang="en-US" altLang="zh-TW" sz="2800" dirty="0">
                <a:solidFill>
                  <a:srgbClr val="FF0000"/>
                </a:solidFill>
              </a:rPr>
              <a:t> = 3.000g x 17.03gmol</a:t>
            </a:r>
            <a:r>
              <a:rPr lang="en-US" altLang="zh-TW" sz="2800" baseline="30000" dirty="0">
                <a:solidFill>
                  <a:srgbClr val="FF0000"/>
                </a:solidFill>
              </a:rPr>
              <a:t>-1</a:t>
            </a:r>
            <a:r>
              <a:rPr lang="en-US" altLang="zh-TW" sz="2800" dirty="0">
                <a:solidFill>
                  <a:srgbClr val="FF0000"/>
                </a:solidFill>
              </a:rPr>
              <a:t> = 51.12g</a:t>
            </a:r>
          </a:p>
          <a:p>
            <a:endParaRPr lang="en-US" altLang="zh-TW" dirty="0">
              <a:solidFill>
                <a:srgbClr val="FF0000"/>
              </a:solidFill>
            </a:endParaRPr>
          </a:p>
          <a:p>
            <a:r>
              <a:rPr lang="en-US" altLang="zh-TW" sz="2800" dirty="0"/>
              <a:t>6. Use the percentage yield formula</a:t>
            </a:r>
          </a:p>
          <a:p>
            <a:r>
              <a:rPr lang="en-US" altLang="zh-TW" sz="2800" dirty="0">
                <a:solidFill>
                  <a:srgbClr val="FF0000"/>
                </a:solidFill>
              </a:rPr>
              <a:t>Percentage yield </a:t>
            </a:r>
          </a:p>
          <a:p>
            <a:r>
              <a:rPr lang="en-US" altLang="zh-TW" sz="2800" dirty="0">
                <a:solidFill>
                  <a:srgbClr val="FF0000"/>
                </a:solidFill>
              </a:rPr>
              <a:t>= experimental yield/theoretical yield  x 100%</a:t>
            </a:r>
          </a:p>
          <a:p>
            <a:r>
              <a:rPr lang="en-US" altLang="zh-TW" sz="2800" dirty="0">
                <a:solidFill>
                  <a:srgbClr val="FF0000"/>
                </a:solidFill>
              </a:rPr>
              <a:t>= 45.00g/51.12g x 100%</a:t>
            </a:r>
          </a:p>
          <a:p>
            <a:r>
              <a:rPr lang="en-US" altLang="zh-TW" sz="2800" dirty="0">
                <a:solidFill>
                  <a:srgbClr val="FF0000"/>
                </a:solidFill>
              </a:rPr>
              <a:t>= 88.03%</a:t>
            </a:r>
            <a:endParaRPr lang="zh-TW" altLang="en-US" sz="1400" dirty="0">
              <a:solidFill>
                <a:srgbClr val="FF0000"/>
              </a:solidFill>
            </a:endParaRPr>
          </a:p>
        </p:txBody>
      </p:sp>
    </p:spTree>
    <p:extLst>
      <p:ext uri="{BB962C8B-B14F-4D97-AF65-F5344CB8AC3E}">
        <p14:creationId xmlns:p14="http://schemas.microsoft.com/office/powerpoint/2010/main" val="11784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8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28600" y="381000"/>
            <a:ext cx="8229600" cy="1143000"/>
          </a:xfrm>
        </p:spPr>
        <p:txBody>
          <a:bodyPr/>
          <a:lstStyle/>
          <a:p>
            <a:pPr eaLnBrk="1" hangingPunct="1"/>
            <a:r>
              <a:rPr lang="en-CA" altLang="zh-TW" sz="6000"/>
              <a:t>Limiting Reactant </a:t>
            </a:r>
          </a:p>
        </p:txBody>
      </p:sp>
      <p:sp>
        <p:nvSpPr>
          <p:cNvPr id="3" name="Content Placeholder 2"/>
          <p:cNvSpPr>
            <a:spLocks noGrp="1"/>
          </p:cNvSpPr>
          <p:nvPr>
            <p:ph sz="half" idx="4294967295"/>
          </p:nvPr>
        </p:nvSpPr>
        <p:spPr>
          <a:xfrm>
            <a:off x="609600" y="2057400"/>
            <a:ext cx="7686675" cy="4160838"/>
          </a:xfrm>
        </p:spPr>
        <p:txBody>
          <a:bodyPr/>
          <a:lstStyle/>
          <a:p>
            <a:pPr eaLnBrk="1" hangingPunct="1"/>
            <a:r>
              <a:rPr lang="en-CA" altLang="zh-TW" sz="2800" dirty="0"/>
              <a:t>We sometimes don’t always have perfect amounts of each reactant.</a:t>
            </a:r>
          </a:p>
          <a:p>
            <a:pPr eaLnBrk="1" hangingPunct="1"/>
            <a:endParaRPr lang="en-CA" altLang="zh-TW" sz="2800" dirty="0"/>
          </a:p>
          <a:p>
            <a:pPr eaLnBrk="1" hangingPunct="1"/>
            <a:r>
              <a:rPr lang="en-CA" altLang="zh-TW" sz="2800" dirty="0"/>
              <a:t>We can only make as much product as the limiting reactant will allow.</a:t>
            </a:r>
          </a:p>
          <a:p>
            <a:pPr eaLnBrk="1" hangingPunct="1"/>
            <a:endParaRPr lang="en-CA" altLang="zh-TW" sz="2800" dirty="0"/>
          </a:p>
          <a:p>
            <a:pPr eaLnBrk="1" hangingPunct="1"/>
            <a:r>
              <a:rPr lang="en-CA" altLang="zh-TW" sz="2800" dirty="0"/>
              <a:t>We must determine which reactant is limiting </a:t>
            </a:r>
          </a:p>
          <a:p>
            <a:pPr lvl="1" eaLnBrk="1" hangingPunct="1"/>
            <a:endParaRPr lang="en-CA" altLang="zh-TW"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Occam’s razor</a:t>
            </a:r>
            <a:endParaRPr lang="en-AU" dirty="0"/>
          </a:p>
        </p:txBody>
      </p:sp>
      <p:sp>
        <p:nvSpPr>
          <p:cNvPr id="3" name="Content Placeholder 2"/>
          <p:cNvSpPr>
            <a:spLocks noGrp="1"/>
          </p:cNvSpPr>
          <p:nvPr>
            <p:ph idx="1"/>
          </p:nvPr>
        </p:nvSpPr>
        <p:spPr>
          <a:xfrm>
            <a:off x="2552700" y="1417638"/>
            <a:ext cx="6438900" cy="5135562"/>
          </a:xfrm>
        </p:spPr>
        <p:txBody>
          <a:bodyPr>
            <a:normAutofit lnSpcReduction="10000"/>
          </a:bodyPr>
          <a:lstStyle/>
          <a:p>
            <a:pPr marL="0" indent="0">
              <a:buNone/>
            </a:pPr>
            <a:r>
              <a:rPr lang="en-US" dirty="0"/>
              <a:t>William of Ockham was and English monk (1287-1347 CE).</a:t>
            </a:r>
          </a:p>
          <a:p>
            <a:pPr marL="0" indent="0">
              <a:buNone/>
            </a:pPr>
            <a:endParaRPr lang="en-US" dirty="0"/>
          </a:p>
          <a:p>
            <a:pPr marL="0" indent="0">
              <a:buNone/>
            </a:pPr>
            <a:r>
              <a:rPr lang="en-US" b="1" dirty="0"/>
              <a:t>‘A theory should be as simple as possible while maximizing explanatory power.’</a:t>
            </a:r>
          </a:p>
          <a:p>
            <a:pPr marL="0" indent="0">
              <a:buNone/>
            </a:pPr>
            <a:r>
              <a:rPr lang="en-US" dirty="0"/>
              <a:t>(Shaving away the unnecessary)</a:t>
            </a:r>
          </a:p>
          <a:p>
            <a:pPr marL="0" indent="0">
              <a:buNone/>
            </a:pPr>
            <a:endParaRPr lang="en-US" dirty="0"/>
          </a:p>
          <a:p>
            <a:pPr marL="0" indent="0">
              <a:buNone/>
            </a:pPr>
            <a:r>
              <a:rPr lang="en-US" dirty="0"/>
              <a:t>Why did Proust win out over Berzelius? </a:t>
            </a:r>
            <a:endParaRPr lang="en-AU" dirty="0"/>
          </a:p>
        </p:txBody>
      </p:sp>
      <p:pic>
        <p:nvPicPr>
          <p:cNvPr id="4" name="Picture 3"/>
          <p:cNvPicPr>
            <a:picLocks noChangeAspect="1"/>
          </p:cNvPicPr>
          <p:nvPr/>
        </p:nvPicPr>
        <p:blipFill>
          <a:blip r:embed="rId2"/>
          <a:stretch>
            <a:fillRect/>
          </a:stretch>
        </p:blipFill>
        <p:spPr>
          <a:xfrm>
            <a:off x="304800" y="1417638"/>
            <a:ext cx="2095500" cy="2790825"/>
          </a:xfrm>
          <a:prstGeom prst="rect">
            <a:avLst/>
          </a:prstGeom>
        </p:spPr>
      </p:pic>
    </p:spTree>
    <p:extLst>
      <p:ext uri="{BB962C8B-B14F-4D97-AF65-F5344CB8AC3E}">
        <p14:creationId xmlns:p14="http://schemas.microsoft.com/office/powerpoint/2010/main" val="1873818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idx="4294967295"/>
          </p:nvPr>
        </p:nvSpPr>
        <p:spPr>
          <a:xfrm>
            <a:off x="381000" y="228600"/>
            <a:ext cx="8229600" cy="895350"/>
          </a:xfrm>
        </p:spPr>
        <p:txBody>
          <a:bodyPr/>
          <a:lstStyle/>
          <a:p>
            <a:pPr eaLnBrk="1" hangingPunct="1"/>
            <a:r>
              <a:rPr lang="en-CA" altLang="zh-TW"/>
              <a:t>Finding The Limiting Reactant</a:t>
            </a:r>
          </a:p>
        </p:txBody>
      </p:sp>
      <p:sp>
        <p:nvSpPr>
          <p:cNvPr id="6" name="Content Placeholder 5"/>
          <p:cNvSpPr>
            <a:spLocks noGrp="1"/>
          </p:cNvSpPr>
          <p:nvPr>
            <p:ph idx="4294967295"/>
          </p:nvPr>
        </p:nvSpPr>
        <p:spPr>
          <a:xfrm>
            <a:off x="742950" y="1285875"/>
            <a:ext cx="8401050" cy="5572125"/>
          </a:xfrm>
        </p:spPr>
        <p:txBody>
          <a:bodyPr/>
          <a:lstStyle/>
          <a:p>
            <a:pPr eaLnBrk="1" hangingPunct="1">
              <a:lnSpc>
                <a:spcPct val="80000"/>
              </a:lnSpc>
              <a:buFontTx/>
              <a:buNone/>
            </a:pPr>
            <a:r>
              <a:rPr lang="en-CA" altLang="zh-TW" sz="2500" dirty="0"/>
              <a:t>1)  Balance the chemical equation</a:t>
            </a:r>
          </a:p>
          <a:p>
            <a:pPr eaLnBrk="1" hangingPunct="1">
              <a:lnSpc>
                <a:spcPct val="80000"/>
              </a:lnSpc>
              <a:buFontTx/>
              <a:buNone/>
            </a:pPr>
            <a:endParaRPr lang="en-CA" altLang="zh-TW" sz="2500" dirty="0"/>
          </a:p>
          <a:p>
            <a:pPr eaLnBrk="1" hangingPunct="1">
              <a:lnSpc>
                <a:spcPct val="80000"/>
              </a:lnSpc>
              <a:buFontTx/>
              <a:buNone/>
            </a:pPr>
            <a:r>
              <a:rPr lang="en-CA" altLang="zh-TW" sz="2500" dirty="0"/>
              <a:t>2)  Find the number of mol’s of each reactant</a:t>
            </a:r>
          </a:p>
          <a:p>
            <a:pPr eaLnBrk="1" hangingPunct="1">
              <a:lnSpc>
                <a:spcPct val="80000"/>
              </a:lnSpc>
              <a:buFontTx/>
              <a:buNone/>
            </a:pPr>
            <a:endParaRPr lang="en-CA" altLang="zh-TW" sz="2500" dirty="0"/>
          </a:p>
          <a:p>
            <a:pPr eaLnBrk="1" hangingPunct="1">
              <a:lnSpc>
                <a:spcPct val="80000"/>
              </a:lnSpc>
              <a:buFontTx/>
              <a:buNone/>
            </a:pPr>
            <a:r>
              <a:rPr lang="en-CA" altLang="zh-TW" sz="2500" dirty="0"/>
              <a:t>3)  Divide the # of moles by the coefficient found in the balanced </a:t>
            </a:r>
            <a:r>
              <a:rPr lang="en-CA" altLang="zh-TW" sz="2500" dirty="0" err="1"/>
              <a:t>eq</a:t>
            </a:r>
            <a:r>
              <a:rPr lang="en-CA" altLang="zh-TW" sz="2500" u="sng" baseline="30000" dirty="0" err="1"/>
              <a:t>n</a:t>
            </a:r>
            <a:r>
              <a:rPr lang="en-CA" altLang="zh-TW" sz="2500" dirty="0"/>
              <a:t> </a:t>
            </a:r>
          </a:p>
          <a:p>
            <a:pPr eaLnBrk="1" hangingPunct="1">
              <a:lnSpc>
                <a:spcPct val="80000"/>
              </a:lnSpc>
              <a:buFontTx/>
              <a:buNone/>
            </a:pPr>
            <a:endParaRPr lang="en-CA" altLang="zh-TW" sz="2500" dirty="0"/>
          </a:p>
          <a:p>
            <a:pPr eaLnBrk="1" hangingPunct="1">
              <a:lnSpc>
                <a:spcPct val="80000"/>
              </a:lnSpc>
              <a:buFontTx/>
              <a:buNone/>
            </a:pPr>
            <a:r>
              <a:rPr lang="en-CA" altLang="zh-TW" sz="2500" dirty="0"/>
              <a:t>4)  The chemical that has the smallest value is the limiting reactant.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p:cNvSpPr>
            <a:spLocks noGrp="1"/>
          </p:cNvSpPr>
          <p:nvPr>
            <p:ph idx="4294967295"/>
          </p:nvPr>
        </p:nvSpPr>
        <p:spPr>
          <a:xfrm>
            <a:off x="304800" y="304800"/>
            <a:ext cx="8229600" cy="4114800"/>
          </a:xfrm>
        </p:spPr>
        <p:txBody>
          <a:bodyPr/>
          <a:lstStyle/>
          <a:p>
            <a:pPr marL="0" indent="0">
              <a:buNone/>
              <a:defRPr/>
            </a:pPr>
            <a:r>
              <a:rPr lang="en-CA" altLang="zh-TW" sz="2800" u="sng" dirty="0"/>
              <a:t>Problem</a:t>
            </a:r>
            <a:r>
              <a:rPr lang="en-CA" altLang="zh-TW" sz="2800" dirty="0"/>
              <a:t>: 2.50x10</a:t>
            </a:r>
            <a:r>
              <a:rPr lang="en-CA" altLang="zh-TW" sz="2800" baseline="30000" dirty="0"/>
              <a:t>3</a:t>
            </a:r>
            <a:r>
              <a:rPr lang="en-CA" altLang="zh-TW" sz="2800" dirty="0"/>
              <a:t> kg of methane is mixed with 3.00x 10</a:t>
            </a:r>
            <a:r>
              <a:rPr lang="en-CA" altLang="zh-TW" sz="2800" baseline="30000" dirty="0"/>
              <a:t>3</a:t>
            </a:r>
            <a:r>
              <a:rPr lang="en-CA" altLang="zh-TW" sz="2800" dirty="0"/>
              <a:t>kg of water.</a:t>
            </a:r>
          </a:p>
          <a:p>
            <a:pPr marL="0" lvl="1" indent="0" eaLnBrk="1" hangingPunct="1">
              <a:buFontTx/>
              <a:buNone/>
              <a:defRPr/>
            </a:pPr>
            <a:r>
              <a:rPr lang="en-CA" altLang="zh-TW" dirty="0"/>
              <a:t>1) Which reactant is the limiting one?</a:t>
            </a:r>
          </a:p>
          <a:p>
            <a:pPr marL="0" lvl="1" indent="0" eaLnBrk="1" hangingPunct="1">
              <a:buFontTx/>
              <a:buNone/>
              <a:defRPr/>
            </a:pPr>
            <a:r>
              <a:rPr lang="en-CA" altLang="zh-TW" dirty="0"/>
              <a:t>2)  What is the mass of each product?</a:t>
            </a:r>
          </a:p>
          <a:p>
            <a:pPr marL="0" lvl="1" indent="0" eaLnBrk="1" hangingPunct="1">
              <a:buFontTx/>
              <a:buNone/>
              <a:defRPr/>
            </a:pPr>
            <a:r>
              <a:rPr lang="en-CA" altLang="zh-TW" dirty="0"/>
              <a:t>3)  What is the mass of reactant left?</a:t>
            </a:r>
          </a:p>
          <a:p>
            <a:pPr marL="0" indent="0" eaLnBrk="1" hangingPunct="1">
              <a:buFontTx/>
              <a:buNone/>
              <a:defRPr/>
            </a:pPr>
            <a:endParaRPr lang="en-CA" altLang="zh-TW" sz="2800" dirty="0"/>
          </a:p>
          <a:p>
            <a:pPr marL="0" indent="0" eaLnBrk="1" hangingPunct="1">
              <a:buFontTx/>
              <a:buNone/>
              <a:defRPr/>
            </a:pPr>
            <a:r>
              <a:rPr lang="en-CA" altLang="zh-TW" sz="2800" dirty="0"/>
              <a:t>CH</a:t>
            </a:r>
            <a:r>
              <a:rPr lang="en-CA" altLang="zh-TW" sz="2800" baseline="-25000" dirty="0"/>
              <a:t>4</a:t>
            </a:r>
            <a:r>
              <a:rPr lang="en-CA" altLang="zh-TW" sz="2800" dirty="0"/>
              <a:t>(g) + H</a:t>
            </a:r>
            <a:r>
              <a:rPr lang="en-CA" altLang="zh-TW" sz="2800" baseline="-25000" dirty="0"/>
              <a:t>2</a:t>
            </a:r>
            <a:r>
              <a:rPr lang="en-CA" altLang="zh-TW" sz="2800" dirty="0"/>
              <a:t>O(g) </a:t>
            </a:r>
            <a:r>
              <a:rPr lang="en-CA" altLang="zh-TW" sz="2800" dirty="0">
                <a:sym typeface="Wingdings" pitchFamily="2" charset="2"/>
              </a:rPr>
              <a:t> CO(g) + H</a:t>
            </a:r>
            <a:r>
              <a:rPr lang="en-CA" altLang="zh-TW" sz="2800" baseline="-25000" dirty="0">
                <a:sym typeface="Wingdings" pitchFamily="2" charset="2"/>
              </a:rPr>
              <a:t>2</a:t>
            </a:r>
            <a:r>
              <a:rPr lang="en-CA" altLang="zh-TW" sz="2800" dirty="0">
                <a:sym typeface="Wingdings" pitchFamily="2" charset="2"/>
              </a:rPr>
              <a:t>(g)</a:t>
            </a:r>
          </a:p>
          <a:p>
            <a:pPr eaLnBrk="1" hangingPunct="1">
              <a:defRPr/>
            </a:pPr>
            <a:endParaRPr lang="en-CA" altLang="zh-TW" dirty="0">
              <a:sym typeface="Wingdings" pitchFamily="2" charset="2"/>
            </a:endParaRPr>
          </a:p>
          <a:p>
            <a:pPr eaLnBrk="1" hangingPunct="1">
              <a:defRPr/>
            </a:pPr>
            <a:endParaRPr lang="en-CA" altLang="zh-TW"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381000"/>
            <a:ext cx="8686800" cy="6001643"/>
          </a:xfrm>
          <a:prstGeom prst="rect">
            <a:avLst/>
          </a:prstGeom>
          <a:noFill/>
          <a:ln w="9525">
            <a:noFill/>
            <a:miter lim="800000"/>
            <a:headEnd/>
            <a:tailEnd/>
          </a:ln>
        </p:spPr>
        <p:txBody>
          <a:bodyPr wrap="square">
            <a:spAutoFit/>
          </a:bodyPr>
          <a:lstStyle/>
          <a:p>
            <a:r>
              <a:rPr lang="en-US" altLang="zh-TW" sz="3200" dirty="0">
                <a:solidFill>
                  <a:srgbClr val="FF0000"/>
                </a:solidFill>
              </a:rPr>
              <a:t>1. n(H</a:t>
            </a:r>
            <a:r>
              <a:rPr lang="en-US" altLang="zh-TW" sz="3200" baseline="-25000" dirty="0">
                <a:solidFill>
                  <a:srgbClr val="FF0000"/>
                </a:solidFill>
              </a:rPr>
              <a:t>2</a:t>
            </a:r>
            <a:r>
              <a:rPr lang="en-US" altLang="zh-TW" sz="3200" dirty="0">
                <a:solidFill>
                  <a:srgbClr val="FF0000"/>
                </a:solidFill>
              </a:rPr>
              <a:t>O) </a:t>
            </a:r>
          </a:p>
          <a:p>
            <a:r>
              <a:rPr lang="en-US" altLang="zh-TW" sz="3200" dirty="0">
                <a:solidFill>
                  <a:srgbClr val="FF0000"/>
                </a:solidFill>
              </a:rPr>
              <a:t>= m/M = 3.00 x 10</a:t>
            </a:r>
            <a:r>
              <a:rPr lang="en-US" altLang="zh-TW" sz="3200" baseline="30000" dirty="0">
                <a:solidFill>
                  <a:srgbClr val="FF0000"/>
                </a:solidFill>
              </a:rPr>
              <a:t>3</a:t>
            </a:r>
            <a:r>
              <a:rPr lang="en-US" altLang="zh-TW" sz="3200" dirty="0">
                <a:solidFill>
                  <a:srgbClr val="FF0000"/>
                </a:solidFill>
              </a:rPr>
              <a:t>kg/18gmol</a:t>
            </a:r>
            <a:r>
              <a:rPr lang="en-US" altLang="zh-TW" sz="3200" baseline="30000" dirty="0">
                <a:solidFill>
                  <a:srgbClr val="FF0000"/>
                </a:solidFill>
              </a:rPr>
              <a:t>-1</a:t>
            </a:r>
          </a:p>
          <a:p>
            <a:r>
              <a:rPr lang="en-US" altLang="zh-TW" sz="3200" dirty="0">
                <a:solidFill>
                  <a:srgbClr val="FF0000"/>
                </a:solidFill>
              </a:rPr>
              <a:t>= 3.00 x 10</a:t>
            </a:r>
            <a:r>
              <a:rPr lang="en-US" altLang="zh-TW" sz="3200" baseline="30000" dirty="0">
                <a:solidFill>
                  <a:srgbClr val="FF0000"/>
                </a:solidFill>
              </a:rPr>
              <a:t>6</a:t>
            </a:r>
            <a:r>
              <a:rPr lang="en-US" altLang="zh-TW" sz="3200" dirty="0">
                <a:solidFill>
                  <a:srgbClr val="FF0000"/>
                </a:solidFill>
              </a:rPr>
              <a:t>g/18gmol</a:t>
            </a:r>
            <a:r>
              <a:rPr lang="en-US" altLang="zh-TW" sz="3200" baseline="30000" dirty="0">
                <a:solidFill>
                  <a:srgbClr val="FF0000"/>
                </a:solidFill>
              </a:rPr>
              <a:t>-1</a:t>
            </a:r>
            <a:r>
              <a:rPr lang="en-US" altLang="zh-TW" sz="3200" dirty="0">
                <a:solidFill>
                  <a:srgbClr val="FF0000"/>
                </a:solidFill>
              </a:rPr>
              <a:t> </a:t>
            </a:r>
          </a:p>
          <a:p>
            <a:r>
              <a:rPr lang="en-US" altLang="zh-TW" sz="3200" dirty="0">
                <a:solidFill>
                  <a:srgbClr val="FF0000"/>
                </a:solidFill>
              </a:rPr>
              <a:t>= 1.6667 x 10</a:t>
            </a:r>
            <a:r>
              <a:rPr lang="en-US" altLang="zh-TW" sz="3200" baseline="30000" dirty="0">
                <a:solidFill>
                  <a:srgbClr val="FF0000"/>
                </a:solidFill>
              </a:rPr>
              <a:t>5</a:t>
            </a:r>
            <a:r>
              <a:rPr lang="en-US" altLang="zh-TW" sz="3200" dirty="0">
                <a:solidFill>
                  <a:srgbClr val="FF0000"/>
                </a:solidFill>
              </a:rPr>
              <a:t>mol </a:t>
            </a:r>
          </a:p>
          <a:p>
            <a:endParaRPr lang="en-US" altLang="zh-TW" sz="3200" dirty="0">
              <a:solidFill>
                <a:srgbClr val="FF0000"/>
              </a:solidFill>
            </a:endParaRPr>
          </a:p>
          <a:p>
            <a:r>
              <a:rPr lang="en-US" altLang="zh-TW" sz="3200" dirty="0">
                <a:solidFill>
                  <a:srgbClr val="FF0000"/>
                </a:solidFill>
              </a:rPr>
              <a:t>n(</a:t>
            </a:r>
            <a:r>
              <a:rPr lang="en-CA" altLang="zh-TW" sz="3200" dirty="0">
                <a:solidFill>
                  <a:srgbClr val="FF0000"/>
                </a:solidFill>
              </a:rPr>
              <a:t>CH</a:t>
            </a:r>
            <a:r>
              <a:rPr lang="en-CA" altLang="zh-TW" sz="3200" baseline="-25000" dirty="0">
                <a:solidFill>
                  <a:srgbClr val="FF0000"/>
                </a:solidFill>
              </a:rPr>
              <a:t>4</a:t>
            </a:r>
            <a:r>
              <a:rPr lang="en-US" altLang="zh-TW" sz="3200" dirty="0">
                <a:solidFill>
                  <a:srgbClr val="FF0000"/>
                </a:solidFill>
              </a:rPr>
              <a:t>) </a:t>
            </a:r>
          </a:p>
          <a:p>
            <a:r>
              <a:rPr lang="en-US" altLang="zh-TW" sz="3200" dirty="0">
                <a:solidFill>
                  <a:srgbClr val="FF0000"/>
                </a:solidFill>
              </a:rPr>
              <a:t>= m/M = 2.50 x 10</a:t>
            </a:r>
            <a:r>
              <a:rPr lang="en-US" altLang="zh-TW" sz="3200" baseline="30000" dirty="0">
                <a:solidFill>
                  <a:srgbClr val="FF0000"/>
                </a:solidFill>
              </a:rPr>
              <a:t>3</a:t>
            </a:r>
            <a:r>
              <a:rPr lang="en-US" altLang="zh-TW" sz="3200" dirty="0">
                <a:solidFill>
                  <a:srgbClr val="FF0000"/>
                </a:solidFill>
              </a:rPr>
              <a:t>kg/16gmol</a:t>
            </a:r>
            <a:r>
              <a:rPr lang="en-US" altLang="zh-TW" sz="3200" baseline="30000" dirty="0">
                <a:solidFill>
                  <a:srgbClr val="FF0000"/>
                </a:solidFill>
              </a:rPr>
              <a:t>-1</a:t>
            </a:r>
          </a:p>
          <a:p>
            <a:r>
              <a:rPr lang="en-US" altLang="zh-TW" sz="3200" dirty="0">
                <a:solidFill>
                  <a:srgbClr val="FF0000"/>
                </a:solidFill>
              </a:rPr>
              <a:t>= 2.50 x 10</a:t>
            </a:r>
            <a:r>
              <a:rPr lang="en-US" altLang="zh-TW" sz="3200" baseline="30000" dirty="0">
                <a:solidFill>
                  <a:srgbClr val="FF0000"/>
                </a:solidFill>
              </a:rPr>
              <a:t>6</a:t>
            </a:r>
            <a:r>
              <a:rPr lang="en-US" altLang="zh-TW" sz="3200" dirty="0">
                <a:solidFill>
                  <a:srgbClr val="FF0000"/>
                </a:solidFill>
              </a:rPr>
              <a:t>g/16gmol</a:t>
            </a:r>
            <a:r>
              <a:rPr lang="en-US" altLang="zh-TW" sz="3200" baseline="30000" dirty="0">
                <a:solidFill>
                  <a:srgbClr val="FF0000"/>
                </a:solidFill>
              </a:rPr>
              <a:t>-1</a:t>
            </a:r>
            <a:r>
              <a:rPr lang="en-US" altLang="zh-TW" sz="3200" dirty="0">
                <a:solidFill>
                  <a:srgbClr val="FF0000"/>
                </a:solidFill>
              </a:rPr>
              <a:t> </a:t>
            </a:r>
          </a:p>
          <a:p>
            <a:r>
              <a:rPr lang="en-US" altLang="zh-TW" sz="3200" dirty="0">
                <a:solidFill>
                  <a:srgbClr val="FF0000"/>
                </a:solidFill>
              </a:rPr>
              <a:t>= 1.563 x 10</a:t>
            </a:r>
            <a:r>
              <a:rPr lang="en-US" altLang="zh-TW" sz="3200" baseline="30000" dirty="0">
                <a:solidFill>
                  <a:srgbClr val="FF0000"/>
                </a:solidFill>
              </a:rPr>
              <a:t>5</a:t>
            </a:r>
            <a:r>
              <a:rPr lang="en-US" altLang="zh-TW" sz="3200" dirty="0">
                <a:solidFill>
                  <a:srgbClr val="FF0000"/>
                </a:solidFill>
              </a:rPr>
              <a:t>mol  </a:t>
            </a:r>
          </a:p>
          <a:p>
            <a:endParaRPr lang="en-US" altLang="zh-TW" sz="3200" dirty="0">
              <a:solidFill>
                <a:srgbClr val="FF0000"/>
              </a:solidFill>
            </a:endParaRPr>
          </a:p>
          <a:p>
            <a:r>
              <a:rPr lang="en-US" altLang="zh-TW" sz="3200" dirty="0">
                <a:solidFill>
                  <a:srgbClr val="FF0000"/>
                </a:solidFill>
              </a:rPr>
              <a:t>Therefore methane is the limiting reagent. </a:t>
            </a:r>
            <a:endParaRPr lang="zh-TW" altLang="en-US" sz="3200" dirty="0">
              <a:solidFill>
                <a:srgbClr val="FF0000"/>
              </a:solidFill>
            </a:endParaRPr>
          </a:p>
          <a:p>
            <a:r>
              <a:rPr lang="en-US" altLang="zh-TW" sz="3200" dirty="0"/>
              <a:t>  </a:t>
            </a:r>
            <a:endParaRPr lang="zh-TW" alt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Box 4"/>
          <p:cNvSpPr txBox="1">
            <a:spLocks noChangeArrowheads="1"/>
          </p:cNvSpPr>
          <p:nvPr/>
        </p:nvSpPr>
        <p:spPr bwMode="auto">
          <a:xfrm>
            <a:off x="152400" y="152400"/>
            <a:ext cx="8763000" cy="5878532"/>
          </a:xfrm>
          <a:prstGeom prst="rect">
            <a:avLst/>
          </a:prstGeom>
          <a:noFill/>
          <a:ln w="9525">
            <a:noFill/>
            <a:miter lim="800000"/>
            <a:headEnd/>
            <a:tailEnd/>
          </a:ln>
        </p:spPr>
        <p:txBody>
          <a:bodyPr wrap="square">
            <a:spAutoFit/>
          </a:bodyPr>
          <a:lstStyle/>
          <a:p>
            <a:r>
              <a:rPr lang="en-US" altLang="zh-TW" sz="3200" dirty="0">
                <a:solidFill>
                  <a:srgbClr val="FF0000"/>
                </a:solidFill>
              </a:rPr>
              <a:t>2. </a:t>
            </a:r>
            <a:r>
              <a:rPr lang="en-CA" altLang="zh-TW" sz="3200" dirty="0">
                <a:solidFill>
                  <a:srgbClr val="FF0000"/>
                </a:solidFill>
              </a:rPr>
              <a:t>CH</a:t>
            </a:r>
            <a:r>
              <a:rPr lang="en-CA" altLang="zh-TW" sz="3200" baseline="-25000" dirty="0">
                <a:solidFill>
                  <a:srgbClr val="FF0000"/>
                </a:solidFill>
              </a:rPr>
              <a:t>4(g)</a:t>
            </a:r>
            <a:r>
              <a:rPr lang="en-CA" altLang="zh-TW" sz="3200" dirty="0">
                <a:solidFill>
                  <a:srgbClr val="FF0000"/>
                </a:solidFill>
              </a:rPr>
              <a:t> +   H</a:t>
            </a:r>
            <a:r>
              <a:rPr lang="en-CA" altLang="zh-TW" sz="3200" baseline="-25000" dirty="0">
                <a:solidFill>
                  <a:srgbClr val="FF0000"/>
                </a:solidFill>
              </a:rPr>
              <a:t>2</a:t>
            </a:r>
            <a:r>
              <a:rPr lang="en-CA" altLang="zh-TW" sz="3200" dirty="0">
                <a:solidFill>
                  <a:srgbClr val="FF0000"/>
                </a:solidFill>
              </a:rPr>
              <a:t>O</a:t>
            </a:r>
            <a:r>
              <a:rPr lang="en-CA" altLang="zh-TW" sz="3200" baseline="-25000" dirty="0">
                <a:solidFill>
                  <a:srgbClr val="FF0000"/>
                </a:solidFill>
              </a:rPr>
              <a:t>(g)</a:t>
            </a:r>
            <a:r>
              <a:rPr lang="en-CA" altLang="zh-TW" sz="3200" dirty="0">
                <a:solidFill>
                  <a:srgbClr val="FF0000"/>
                </a:solidFill>
              </a:rPr>
              <a:t>  </a:t>
            </a:r>
            <a:r>
              <a:rPr lang="en-CA" altLang="zh-TW" sz="3200" dirty="0">
                <a:solidFill>
                  <a:srgbClr val="FF0000"/>
                </a:solidFill>
                <a:sym typeface="Wingdings" pitchFamily="2" charset="2"/>
              </a:rPr>
              <a:t>   CO</a:t>
            </a:r>
            <a:r>
              <a:rPr lang="en-CA" altLang="zh-TW" sz="3200" baseline="-25000" dirty="0">
                <a:solidFill>
                  <a:srgbClr val="FF0000"/>
                </a:solidFill>
                <a:sym typeface="Wingdings" pitchFamily="2" charset="2"/>
              </a:rPr>
              <a:t>(g) </a:t>
            </a:r>
            <a:r>
              <a:rPr lang="en-CA" altLang="zh-TW" sz="3200" dirty="0">
                <a:solidFill>
                  <a:srgbClr val="FF0000"/>
                </a:solidFill>
                <a:sym typeface="Wingdings" pitchFamily="2" charset="2"/>
              </a:rPr>
              <a:t> +    H</a:t>
            </a:r>
            <a:r>
              <a:rPr lang="en-CA" altLang="zh-TW" sz="3200" baseline="-25000" dirty="0">
                <a:solidFill>
                  <a:srgbClr val="FF0000"/>
                </a:solidFill>
                <a:sym typeface="Wingdings" pitchFamily="2" charset="2"/>
              </a:rPr>
              <a:t>2(g)</a:t>
            </a:r>
          </a:p>
          <a:p>
            <a:endParaRPr lang="en-US" altLang="zh-TW" dirty="0">
              <a:solidFill>
                <a:srgbClr val="FF0000"/>
              </a:solidFill>
            </a:endParaRPr>
          </a:p>
          <a:p>
            <a:r>
              <a:rPr lang="en-US" altLang="zh-TW" sz="3200" dirty="0">
                <a:solidFill>
                  <a:srgbClr val="FF0000"/>
                </a:solidFill>
              </a:rPr>
              <a:t>n(</a:t>
            </a:r>
            <a:r>
              <a:rPr lang="en-CA" altLang="zh-TW" sz="3200" dirty="0">
                <a:solidFill>
                  <a:srgbClr val="FF0000"/>
                </a:solidFill>
              </a:rPr>
              <a:t>CH</a:t>
            </a:r>
            <a:r>
              <a:rPr lang="en-CA" altLang="zh-TW" sz="3200" baseline="-25000" dirty="0">
                <a:solidFill>
                  <a:srgbClr val="FF0000"/>
                </a:solidFill>
              </a:rPr>
              <a:t>4</a:t>
            </a:r>
            <a:r>
              <a:rPr lang="en-US" altLang="zh-TW" sz="3200" dirty="0">
                <a:solidFill>
                  <a:srgbClr val="FF0000"/>
                </a:solidFill>
              </a:rPr>
              <a:t>) = 1.563 x 10</a:t>
            </a:r>
            <a:r>
              <a:rPr lang="en-US" altLang="zh-TW" sz="3200" baseline="30000" dirty="0">
                <a:solidFill>
                  <a:srgbClr val="FF0000"/>
                </a:solidFill>
              </a:rPr>
              <a:t>5</a:t>
            </a:r>
            <a:r>
              <a:rPr lang="en-US" altLang="zh-TW" sz="3200" dirty="0">
                <a:solidFill>
                  <a:srgbClr val="FF0000"/>
                </a:solidFill>
              </a:rPr>
              <a:t>mol</a:t>
            </a:r>
          </a:p>
          <a:p>
            <a:endParaRPr lang="en-US" altLang="zh-TW" dirty="0">
              <a:solidFill>
                <a:srgbClr val="FF0000"/>
              </a:solidFill>
            </a:endParaRPr>
          </a:p>
          <a:p>
            <a:r>
              <a:rPr lang="en-US" altLang="zh-TW" sz="3200" dirty="0">
                <a:solidFill>
                  <a:srgbClr val="FF0000"/>
                </a:solidFill>
              </a:rPr>
              <a:t>1 </a:t>
            </a:r>
            <a:r>
              <a:rPr lang="en-US" altLang="zh-TW" sz="3200" dirty="0" err="1">
                <a:solidFill>
                  <a:srgbClr val="FF0000"/>
                </a:solidFill>
              </a:rPr>
              <a:t>mol</a:t>
            </a:r>
            <a:r>
              <a:rPr lang="en-US" altLang="zh-TW" sz="3200" dirty="0">
                <a:solidFill>
                  <a:srgbClr val="FF0000"/>
                </a:solidFill>
              </a:rPr>
              <a:t> </a:t>
            </a:r>
            <a:r>
              <a:rPr lang="en-CA" altLang="zh-TW" sz="3200" dirty="0">
                <a:solidFill>
                  <a:srgbClr val="FF0000"/>
                </a:solidFill>
              </a:rPr>
              <a:t>CH</a:t>
            </a:r>
            <a:r>
              <a:rPr lang="en-CA" altLang="zh-TW" sz="3200" baseline="-25000" dirty="0">
                <a:solidFill>
                  <a:srgbClr val="FF0000"/>
                </a:solidFill>
              </a:rPr>
              <a:t>4</a:t>
            </a:r>
            <a:r>
              <a:rPr lang="en-CA" altLang="zh-TW" sz="3200" dirty="0">
                <a:solidFill>
                  <a:srgbClr val="FF0000"/>
                </a:solidFill>
                <a:sym typeface="Wingdings" pitchFamily="2" charset="2"/>
              </a:rPr>
              <a:t> : 1 </a:t>
            </a:r>
            <a:r>
              <a:rPr lang="en-CA" altLang="zh-TW" sz="3200" dirty="0" err="1">
                <a:solidFill>
                  <a:srgbClr val="FF0000"/>
                </a:solidFill>
                <a:sym typeface="Wingdings" pitchFamily="2" charset="2"/>
              </a:rPr>
              <a:t>mol</a:t>
            </a:r>
            <a:r>
              <a:rPr lang="en-CA" altLang="zh-TW" sz="3200" dirty="0">
                <a:solidFill>
                  <a:srgbClr val="FF0000"/>
                </a:solidFill>
                <a:sym typeface="Wingdings" pitchFamily="2" charset="2"/>
              </a:rPr>
              <a:t> CO : 1 </a:t>
            </a:r>
            <a:r>
              <a:rPr lang="en-CA" altLang="zh-TW" sz="3200" dirty="0" err="1">
                <a:solidFill>
                  <a:srgbClr val="FF0000"/>
                </a:solidFill>
                <a:sym typeface="Wingdings" pitchFamily="2" charset="2"/>
              </a:rPr>
              <a:t>mol</a:t>
            </a:r>
            <a:r>
              <a:rPr lang="en-CA" altLang="zh-TW" sz="3200" dirty="0">
                <a:solidFill>
                  <a:srgbClr val="FF0000"/>
                </a:solidFill>
                <a:sym typeface="Wingdings" pitchFamily="2" charset="2"/>
              </a:rPr>
              <a:t> H</a:t>
            </a:r>
            <a:r>
              <a:rPr lang="en-CA" altLang="zh-TW" sz="3200" baseline="-25000" dirty="0">
                <a:solidFill>
                  <a:srgbClr val="FF0000"/>
                </a:solidFill>
                <a:sym typeface="Wingdings" pitchFamily="2" charset="2"/>
              </a:rPr>
              <a:t>2</a:t>
            </a:r>
          </a:p>
          <a:p>
            <a:endParaRPr lang="en-CA" altLang="zh-TW" dirty="0">
              <a:solidFill>
                <a:srgbClr val="FF0000"/>
              </a:solidFill>
              <a:sym typeface="Wingdings" pitchFamily="2" charset="2"/>
            </a:endParaRPr>
          </a:p>
          <a:p>
            <a:r>
              <a:rPr lang="en-CA" altLang="zh-TW" sz="3200" dirty="0">
                <a:solidFill>
                  <a:srgbClr val="FF0000"/>
                </a:solidFill>
                <a:sym typeface="Wingdings" pitchFamily="2" charset="2"/>
              </a:rPr>
              <a:t>Therefore there is</a:t>
            </a:r>
            <a:r>
              <a:rPr lang="en-US" altLang="zh-TW" sz="3200" dirty="0">
                <a:solidFill>
                  <a:srgbClr val="FF0000"/>
                </a:solidFill>
              </a:rPr>
              <a:t> 1.563 x 10</a:t>
            </a:r>
            <a:r>
              <a:rPr lang="en-US" altLang="zh-TW" sz="3200" baseline="30000" dirty="0">
                <a:solidFill>
                  <a:srgbClr val="FF0000"/>
                </a:solidFill>
              </a:rPr>
              <a:t>5</a:t>
            </a:r>
            <a:r>
              <a:rPr lang="en-US" altLang="zh-TW" sz="3200" dirty="0">
                <a:solidFill>
                  <a:srgbClr val="FF0000"/>
                </a:solidFill>
              </a:rPr>
              <a:t>mol of all compounds.</a:t>
            </a:r>
          </a:p>
          <a:p>
            <a:endParaRPr lang="en-US" altLang="zh-TW" sz="1400" dirty="0">
              <a:solidFill>
                <a:srgbClr val="FF0000"/>
              </a:solidFill>
            </a:endParaRPr>
          </a:p>
          <a:p>
            <a:r>
              <a:rPr lang="en-CA" altLang="zh-TW" sz="3200" dirty="0">
                <a:solidFill>
                  <a:srgbClr val="FF0000"/>
                </a:solidFill>
                <a:sym typeface="Wingdings" pitchFamily="2" charset="2"/>
              </a:rPr>
              <a:t>m(CO) = </a:t>
            </a:r>
            <a:r>
              <a:rPr lang="en-CA" altLang="zh-TW" sz="3200" dirty="0" err="1">
                <a:solidFill>
                  <a:srgbClr val="FF0000"/>
                </a:solidFill>
                <a:sym typeface="Wingdings" pitchFamily="2" charset="2"/>
              </a:rPr>
              <a:t>nM</a:t>
            </a:r>
            <a:endParaRPr lang="en-CA" altLang="zh-TW" sz="3200" dirty="0">
              <a:solidFill>
                <a:srgbClr val="FF0000"/>
              </a:solidFill>
              <a:sym typeface="Wingdings" pitchFamily="2" charset="2"/>
            </a:endParaRPr>
          </a:p>
          <a:p>
            <a:r>
              <a:rPr lang="en-CA" altLang="zh-TW" sz="3200" dirty="0">
                <a:solidFill>
                  <a:srgbClr val="FF0000"/>
                </a:solidFill>
                <a:sym typeface="Wingdings" pitchFamily="2" charset="2"/>
              </a:rPr>
              <a:t>= </a:t>
            </a:r>
            <a:r>
              <a:rPr lang="en-US" altLang="zh-TW" sz="3200" dirty="0">
                <a:solidFill>
                  <a:srgbClr val="FF0000"/>
                </a:solidFill>
              </a:rPr>
              <a:t>1.563 x 10</a:t>
            </a:r>
            <a:r>
              <a:rPr lang="en-US" altLang="zh-TW" sz="3200" baseline="30000" dirty="0">
                <a:solidFill>
                  <a:srgbClr val="FF0000"/>
                </a:solidFill>
              </a:rPr>
              <a:t>5</a:t>
            </a:r>
            <a:r>
              <a:rPr lang="en-US" altLang="zh-TW" sz="3200" dirty="0">
                <a:solidFill>
                  <a:srgbClr val="FF0000"/>
                </a:solidFill>
              </a:rPr>
              <a:t>mol x 18g/</a:t>
            </a:r>
            <a:r>
              <a:rPr lang="en-US" altLang="zh-TW" sz="3200" dirty="0" err="1">
                <a:solidFill>
                  <a:srgbClr val="FF0000"/>
                </a:solidFill>
              </a:rPr>
              <a:t>mol</a:t>
            </a:r>
            <a:r>
              <a:rPr lang="en-US" altLang="zh-TW" sz="3200" dirty="0">
                <a:solidFill>
                  <a:srgbClr val="FF0000"/>
                </a:solidFill>
              </a:rPr>
              <a:t> </a:t>
            </a:r>
            <a:endParaRPr lang="en-CA" altLang="zh-TW" sz="3200" dirty="0">
              <a:solidFill>
                <a:srgbClr val="FF0000"/>
              </a:solidFill>
              <a:sym typeface="Wingdings" pitchFamily="2" charset="2"/>
            </a:endParaRPr>
          </a:p>
          <a:p>
            <a:r>
              <a:rPr lang="en-CA" altLang="zh-TW" sz="3200" dirty="0">
                <a:solidFill>
                  <a:srgbClr val="FF0000"/>
                </a:solidFill>
                <a:sym typeface="Wingdings" pitchFamily="2" charset="2"/>
              </a:rPr>
              <a:t>= 2.81 x 10</a:t>
            </a:r>
            <a:r>
              <a:rPr lang="en-CA" altLang="zh-TW" sz="3200" baseline="30000" dirty="0">
                <a:solidFill>
                  <a:srgbClr val="FF0000"/>
                </a:solidFill>
                <a:sym typeface="Wingdings" pitchFamily="2" charset="2"/>
              </a:rPr>
              <a:t>6</a:t>
            </a:r>
            <a:r>
              <a:rPr lang="en-CA" altLang="zh-TW" sz="3200" dirty="0">
                <a:solidFill>
                  <a:srgbClr val="FF0000"/>
                </a:solidFill>
                <a:sym typeface="Wingdings" pitchFamily="2" charset="2"/>
              </a:rPr>
              <a:t>g CO</a:t>
            </a:r>
          </a:p>
          <a:p>
            <a:endParaRPr lang="en-CA" altLang="zh-TW" sz="1600" dirty="0">
              <a:solidFill>
                <a:srgbClr val="FF0000"/>
              </a:solidFill>
              <a:sym typeface="Wingdings" pitchFamily="2" charset="2"/>
            </a:endParaRPr>
          </a:p>
          <a:p>
            <a:r>
              <a:rPr lang="en-CA" altLang="zh-TW" sz="3200" dirty="0">
                <a:solidFill>
                  <a:srgbClr val="FF0000"/>
                </a:solidFill>
                <a:sym typeface="Wingdings" pitchFamily="2" charset="2"/>
              </a:rPr>
              <a:t>m(H</a:t>
            </a:r>
            <a:r>
              <a:rPr lang="en-CA" altLang="zh-TW" sz="3200" baseline="-25000" dirty="0">
                <a:solidFill>
                  <a:srgbClr val="FF0000"/>
                </a:solidFill>
                <a:sym typeface="Wingdings" pitchFamily="2" charset="2"/>
              </a:rPr>
              <a:t>2</a:t>
            </a:r>
            <a:r>
              <a:rPr lang="en-CA" altLang="zh-TW" sz="3200" dirty="0">
                <a:solidFill>
                  <a:srgbClr val="FF0000"/>
                </a:solidFill>
                <a:sym typeface="Wingdings" pitchFamily="2" charset="2"/>
              </a:rPr>
              <a:t>) = </a:t>
            </a:r>
            <a:r>
              <a:rPr lang="en-US" altLang="zh-TW" sz="3200" dirty="0">
                <a:solidFill>
                  <a:srgbClr val="FF0000"/>
                </a:solidFill>
              </a:rPr>
              <a:t>1.563 x 10</a:t>
            </a:r>
            <a:r>
              <a:rPr lang="en-US" altLang="zh-TW" sz="3200" baseline="30000" dirty="0">
                <a:solidFill>
                  <a:srgbClr val="FF0000"/>
                </a:solidFill>
              </a:rPr>
              <a:t>5</a:t>
            </a:r>
            <a:r>
              <a:rPr lang="en-US" altLang="zh-TW" sz="3200" dirty="0">
                <a:solidFill>
                  <a:srgbClr val="FF0000"/>
                </a:solidFill>
              </a:rPr>
              <a:t>mol x 2g/</a:t>
            </a:r>
            <a:r>
              <a:rPr lang="en-US" altLang="zh-TW" sz="3200" dirty="0" err="1">
                <a:solidFill>
                  <a:srgbClr val="FF0000"/>
                </a:solidFill>
              </a:rPr>
              <a:t>mol</a:t>
            </a:r>
            <a:r>
              <a:rPr lang="en-US" altLang="zh-TW" sz="3200" dirty="0">
                <a:solidFill>
                  <a:srgbClr val="FF0000"/>
                </a:solidFill>
              </a:rPr>
              <a:t> </a:t>
            </a:r>
          </a:p>
          <a:p>
            <a:r>
              <a:rPr lang="en-US" altLang="zh-TW" sz="3200" dirty="0">
                <a:solidFill>
                  <a:srgbClr val="FF0000"/>
                </a:solidFill>
              </a:rPr>
              <a:t>= 3.13 x 10</a:t>
            </a:r>
            <a:r>
              <a:rPr lang="en-US" altLang="zh-TW" sz="3200" baseline="30000" dirty="0">
                <a:solidFill>
                  <a:srgbClr val="FF0000"/>
                </a:solidFill>
                <a:sym typeface="Wingdings" pitchFamily="2" charset="2"/>
              </a:rPr>
              <a:t>5</a:t>
            </a:r>
            <a:r>
              <a:rPr lang="en-US" altLang="zh-TW" sz="3200" dirty="0">
                <a:solidFill>
                  <a:srgbClr val="FF0000"/>
                </a:solidFill>
              </a:rPr>
              <a:t>g </a:t>
            </a:r>
            <a:r>
              <a:rPr lang="en-CA" altLang="zh-TW" sz="3200" dirty="0">
                <a:solidFill>
                  <a:srgbClr val="FF0000"/>
                </a:solidFill>
                <a:sym typeface="Wingdings" pitchFamily="2" charset="2"/>
              </a:rPr>
              <a:t>H</a:t>
            </a:r>
            <a:r>
              <a:rPr lang="en-CA" altLang="zh-TW" sz="3200" baseline="-25000" dirty="0">
                <a:solidFill>
                  <a:srgbClr val="FF0000"/>
                </a:solidFill>
                <a:sym typeface="Wingdings" pitchFamily="2" charset="2"/>
              </a:rPr>
              <a:t>2</a:t>
            </a:r>
            <a:endParaRPr lang="zh-TW" altLang="en-US" sz="3200"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228600" y="457200"/>
            <a:ext cx="8763000" cy="4524315"/>
          </a:xfrm>
          <a:prstGeom prst="rect">
            <a:avLst/>
          </a:prstGeom>
          <a:noFill/>
          <a:ln w="9525">
            <a:noFill/>
            <a:miter lim="800000"/>
            <a:headEnd/>
            <a:tailEnd/>
          </a:ln>
        </p:spPr>
        <p:txBody>
          <a:bodyPr wrap="square">
            <a:spAutoFit/>
          </a:bodyPr>
          <a:lstStyle/>
          <a:p>
            <a:r>
              <a:rPr lang="en-US" altLang="zh-TW" sz="3200" dirty="0">
                <a:solidFill>
                  <a:srgbClr val="FF0000"/>
                </a:solidFill>
              </a:rPr>
              <a:t>3. Left over n(H</a:t>
            </a:r>
            <a:r>
              <a:rPr lang="en-US" altLang="zh-TW" sz="3200" baseline="-25000" dirty="0">
                <a:solidFill>
                  <a:srgbClr val="FF0000"/>
                </a:solidFill>
              </a:rPr>
              <a:t>2</a:t>
            </a:r>
            <a:r>
              <a:rPr lang="en-US" altLang="zh-TW" sz="3200" dirty="0">
                <a:solidFill>
                  <a:srgbClr val="FF0000"/>
                </a:solidFill>
              </a:rPr>
              <a:t>O) </a:t>
            </a:r>
          </a:p>
          <a:p>
            <a:r>
              <a:rPr lang="en-US" altLang="zh-TW" sz="3200" dirty="0">
                <a:solidFill>
                  <a:srgbClr val="FF0000"/>
                </a:solidFill>
              </a:rPr>
              <a:t>= 1.6667 x 10</a:t>
            </a:r>
            <a:r>
              <a:rPr lang="en-US" altLang="zh-TW" sz="3200" baseline="30000" dirty="0">
                <a:solidFill>
                  <a:srgbClr val="FF0000"/>
                </a:solidFill>
              </a:rPr>
              <a:t>5</a:t>
            </a:r>
            <a:r>
              <a:rPr lang="en-US" altLang="zh-TW" sz="3200" dirty="0">
                <a:solidFill>
                  <a:srgbClr val="FF0000"/>
                </a:solidFill>
              </a:rPr>
              <a:t>mol – 1.563 x 10</a:t>
            </a:r>
            <a:r>
              <a:rPr lang="en-US" altLang="zh-TW" sz="3200" baseline="30000" dirty="0">
                <a:solidFill>
                  <a:srgbClr val="FF0000"/>
                </a:solidFill>
              </a:rPr>
              <a:t>5</a:t>
            </a:r>
            <a:r>
              <a:rPr lang="en-US" altLang="zh-TW" sz="3200" dirty="0">
                <a:solidFill>
                  <a:srgbClr val="FF0000"/>
                </a:solidFill>
              </a:rPr>
              <a:t>mol </a:t>
            </a:r>
          </a:p>
          <a:p>
            <a:r>
              <a:rPr lang="en-US" altLang="zh-TW" sz="3200" dirty="0">
                <a:solidFill>
                  <a:srgbClr val="FF0000"/>
                </a:solidFill>
              </a:rPr>
              <a:t>= 0.1037 x 10</a:t>
            </a:r>
            <a:r>
              <a:rPr lang="en-US" altLang="zh-TW" sz="3200" baseline="30000" dirty="0">
                <a:solidFill>
                  <a:srgbClr val="FF0000"/>
                </a:solidFill>
              </a:rPr>
              <a:t>5</a:t>
            </a:r>
            <a:r>
              <a:rPr lang="en-US" altLang="zh-TW" sz="3200" dirty="0">
                <a:solidFill>
                  <a:srgbClr val="FF0000"/>
                </a:solidFill>
              </a:rPr>
              <a:t>mol </a:t>
            </a:r>
          </a:p>
          <a:p>
            <a:endParaRPr lang="en-US" altLang="zh-TW" sz="3200" dirty="0">
              <a:solidFill>
                <a:srgbClr val="FF0000"/>
              </a:solidFill>
            </a:endParaRPr>
          </a:p>
          <a:p>
            <a:r>
              <a:rPr lang="en-US" altLang="zh-TW" sz="3200" dirty="0">
                <a:solidFill>
                  <a:srgbClr val="FF0000"/>
                </a:solidFill>
              </a:rPr>
              <a:t>m(H</a:t>
            </a:r>
            <a:r>
              <a:rPr lang="en-US" altLang="zh-TW" sz="3200" baseline="-25000" dirty="0">
                <a:solidFill>
                  <a:srgbClr val="FF0000"/>
                </a:solidFill>
              </a:rPr>
              <a:t>2</a:t>
            </a:r>
            <a:r>
              <a:rPr lang="en-US" altLang="zh-TW" sz="3200" dirty="0">
                <a:solidFill>
                  <a:srgbClr val="FF0000"/>
                </a:solidFill>
              </a:rPr>
              <a:t>O) = </a:t>
            </a:r>
            <a:r>
              <a:rPr lang="en-US" altLang="zh-TW" sz="3200" dirty="0" err="1">
                <a:solidFill>
                  <a:srgbClr val="FF0000"/>
                </a:solidFill>
              </a:rPr>
              <a:t>nM</a:t>
            </a:r>
            <a:r>
              <a:rPr lang="en-US" altLang="zh-TW" sz="3200" dirty="0">
                <a:solidFill>
                  <a:srgbClr val="FF0000"/>
                </a:solidFill>
              </a:rPr>
              <a:t> </a:t>
            </a:r>
          </a:p>
          <a:p>
            <a:r>
              <a:rPr lang="en-US" altLang="zh-TW" sz="3200" dirty="0">
                <a:solidFill>
                  <a:srgbClr val="FF0000"/>
                </a:solidFill>
              </a:rPr>
              <a:t>= 0.1037 x 10</a:t>
            </a:r>
            <a:r>
              <a:rPr lang="en-US" altLang="zh-TW" sz="3200" baseline="30000" dirty="0">
                <a:solidFill>
                  <a:srgbClr val="FF0000"/>
                </a:solidFill>
              </a:rPr>
              <a:t>5</a:t>
            </a:r>
            <a:r>
              <a:rPr lang="en-US" altLang="zh-TW" sz="3200" dirty="0">
                <a:solidFill>
                  <a:srgbClr val="FF0000"/>
                </a:solidFill>
              </a:rPr>
              <a:t>mol x 18g/mol</a:t>
            </a:r>
          </a:p>
          <a:p>
            <a:r>
              <a:rPr lang="en-US" altLang="zh-TW" sz="3200" dirty="0">
                <a:solidFill>
                  <a:srgbClr val="FF0000"/>
                </a:solidFill>
              </a:rPr>
              <a:t>= 1.867 x 10</a:t>
            </a:r>
            <a:r>
              <a:rPr lang="en-US" altLang="zh-TW" sz="3200" baseline="30000" dirty="0">
                <a:solidFill>
                  <a:srgbClr val="FF0000"/>
                </a:solidFill>
              </a:rPr>
              <a:t>5</a:t>
            </a:r>
            <a:r>
              <a:rPr lang="en-US" altLang="zh-TW" sz="3200" dirty="0">
                <a:solidFill>
                  <a:srgbClr val="FF0000"/>
                </a:solidFill>
              </a:rPr>
              <a:t>g</a:t>
            </a:r>
          </a:p>
          <a:p>
            <a:endParaRPr lang="en-US" altLang="zh-TW" sz="3200" dirty="0">
              <a:solidFill>
                <a:srgbClr val="FF0000"/>
              </a:solidFill>
            </a:endParaRPr>
          </a:p>
          <a:p>
            <a:r>
              <a:rPr lang="en-US" altLang="zh-TW" sz="3200" dirty="0">
                <a:solidFill>
                  <a:srgbClr val="FF0000"/>
                </a:solidFill>
              </a:rPr>
              <a:t>Therefore 1.867 x 10</a:t>
            </a:r>
            <a:r>
              <a:rPr lang="en-US" altLang="zh-TW" sz="3200" baseline="30000" dirty="0">
                <a:solidFill>
                  <a:srgbClr val="FF0000"/>
                </a:solidFill>
              </a:rPr>
              <a:t>5</a:t>
            </a:r>
            <a:r>
              <a:rPr lang="en-US" altLang="zh-TW" sz="3200" dirty="0">
                <a:solidFill>
                  <a:srgbClr val="FF0000"/>
                </a:solidFill>
              </a:rPr>
              <a:t>g of H</a:t>
            </a:r>
            <a:r>
              <a:rPr lang="en-US" altLang="zh-TW" sz="3200" baseline="-25000" dirty="0">
                <a:solidFill>
                  <a:srgbClr val="FF0000"/>
                </a:solidFill>
              </a:rPr>
              <a:t>2</a:t>
            </a:r>
            <a:r>
              <a:rPr lang="en-US" altLang="zh-TW" sz="3200" dirty="0">
                <a:solidFill>
                  <a:srgbClr val="FF0000"/>
                </a:solidFill>
              </a:rPr>
              <a:t>O is remaining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381000"/>
            <a:ext cx="5943600" cy="1016000"/>
          </a:xfrm>
          <a:prstGeom prst="rect">
            <a:avLst/>
          </a:prstGeom>
          <a:noFill/>
          <a:ln w="9525">
            <a:noFill/>
            <a:miter lim="800000"/>
            <a:headEnd/>
            <a:tailEnd/>
          </a:ln>
        </p:spPr>
        <p:txBody>
          <a:bodyPr>
            <a:spAutoFit/>
          </a:bodyPr>
          <a:lstStyle/>
          <a:p>
            <a:pPr algn="ctr"/>
            <a:r>
              <a:rPr lang="en-US" altLang="zh-TW" sz="6000" dirty="0">
                <a:solidFill>
                  <a:srgbClr val="091BC3"/>
                </a:solidFill>
              </a:rPr>
              <a:t>Gases</a:t>
            </a:r>
            <a:endParaRPr lang="zh-TW" altLang="en-US" sz="6000" dirty="0">
              <a:solidFill>
                <a:srgbClr val="091BC3"/>
              </a:solidFill>
            </a:endParaRPr>
          </a:p>
        </p:txBody>
      </p:sp>
      <p:sp>
        <p:nvSpPr>
          <p:cNvPr id="50179" name="TextBox 2"/>
          <p:cNvSpPr txBox="1">
            <a:spLocks noChangeArrowheads="1"/>
          </p:cNvSpPr>
          <p:nvPr/>
        </p:nvSpPr>
        <p:spPr bwMode="auto">
          <a:xfrm>
            <a:off x="2438400" y="2362200"/>
            <a:ext cx="5029200" cy="1323439"/>
          </a:xfrm>
          <a:prstGeom prst="rect">
            <a:avLst/>
          </a:prstGeom>
          <a:noFill/>
          <a:ln w="9525">
            <a:noFill/>
            <a:miter lim="800000"/>
            <a:headEnd/>
            <a:tailEnd/>
          </a:ln>
        </p:spPr>
        <p:txBody>
          <a:bodyPr>
            <a:spAutoFit/>
          </a:bodyPr>
          <a:lstStyle/>
          <a:p>
            <a:pPr marL="342900" indent="-342900">
              <a:buFontTx/>
              <a:buAutoNum type="arabicPeriod"/>
            </a:pPr>
            <a:r>
              <a:rPr lang="en-US" altLang="zh-TW" sz="4000" dirty="0"/>
              <a:t>Stoichiometry</a:t>
            </a:r>
            <a:endParaRPr lang="zh-TW" altLang="en-US" sz="4000" dirty="0"/>
          </a:p>
          <a:p>
            <a:pPr marL="342900" indent="-342900">
              <a:buFontTx/>
              <a:buAutoNum type="arabicPeriod"/>
            </a:pPr>
            <a:r>
              <a:rPr lang="en-US" altLang="zh-TW" sz="4000" dirty="0"/>
              <a:t>Laws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stoichiometry</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02794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sz="half" idx="4294967295"/>
          </p:nvPr>
        </p:nvSpPr>
        <p:spPr>
          <a:xfrm>
            <a:off x="381000" y="1371600"/>
            <a:ext cx="4610100" cy="4159250"/>
          </a:xfrm>
        </p:spPr>
        <p:txBody>
          <a:bodyPr>
            <a:normAutofit fontScale="92500"/>
          </a:bodyPr>
          <a:lstStyle/>
          <a:p>
            <a:pPr marL="319088" lvl="1" indent="-319088" eaLnBrk="1" hangingPunct="1">
              <a:lnSpc>
                <a:spcPct val="90000"/>
              </a:lnSpc>
              <a:buClr>
                <a:schemeClr val="accent1"/>
              </a:buClr>
              <a:buSzPct val="70000"/>
              <a:buFontTx/>
              <a:buNone/>
            </a:pPr>
            <a:r>
              <a:rPr lang="en-US" altLang="zh-TW" b="1" dirty="0"/>
              <a:t>“at the same temperature and pressure, equal volumes of different gases contain the same numbers of particles”</a:t>
            </a:r>
            <a:r>
              <a:rPr lang="en-US" altLang="zh-TW" dirty="0"/>
              <a:t> </a:t>
            </a:r>
          </a:p>
          <a:p>
            <a:pPr marL="319088" lvl="1" indent="-319088" eaLnBrk="1" hangingPunct="1">
              <a:lnSpc>
                <a:spcPct val="90000"/>
              </a:lnSpc>
              <a:buClr>
                <a:schemeClr val="accent1"/>
              </a:buClr>
              <a:buSzPct val="70000"/>
              <a:buFontTx/>
              <a:buNone/>
            </a:pPr>
            <a:endParaRPr lang="en-US" altLang="zh-TW" sz="2200" dirty="0"/>
          </a:p>
          <a:p>
            <a:pPr marL="319088" lvl="1" indent="-319088" eaLnBrk="1" hangingPunct="1">
              <a:lnSpc>
                <a:spcPct val="90000"/>
              </a:lnSpc>
              <a:buClr>
                <a:schemeClr val="accent1"/>
              </a:buClr>
              <a:buSzPct val="70000"/>
              <a:buFontTx/>
              <a:buNone/>
            </a:pPr>
            <a:endParaRPr lang="en-US" altLang="zh-TW" sz="2200" dirty="0"/>
          </a:p>
          <a:p>
            <a:pPr marL="319088" lvl="1" indent="-319088" eaLnBrk="1" hangingPunct="1">
              <a:lnSpc>
                <a:spcPct val="90000"/>
              </a:lnSpc>
              <a:buClr>
                <a:schemeClr val="accent1"/>
              </a:buClr>
              <a:buSzPct val="70000"/>
              <a:buFontTx/>
              <a:buNone/>
            </a:pPr>
            <a:r>
              <a:rPr lang="en-US" altLang="zh-TW" sz="4000" b="1" dirty="0"/>
              <a:t>1 mole of gas = 22.7L </a:t>
            </a:r>
          </a:p>
          <a:p>
            <a:pPr marL="319088" lvl="1" indent="-319088" eaLnBrk="1" hangingPunct="1">
              <a:lnSpc>
                <a:spcPct val="90000"/>
              </a:lnSpc>
              <a:buClr>
                <a:schemeClr val="accent1"/>
              </a:buClr>
              <a:buSzPct val="70000"/>
              <a:buFontTx/>
              <a:buNone/>
            </a:pPr>
            <a:r>
              <a:rPr lang="en-US" altLang="zh-TW" sz="4000" b="1" dirty="0"/>
              <a:t>		at STP</a:t>
            </a:r>
          </a:p>
          <a:p>
            <a:pPr marL="319088" lvl="1" indent="-319088">
              <a:lnSpc>
                <a:spcPct val="90000"/>
              </a:lnSpc>
              <a:buClr>
                <a:schemeClr val="accent1"/>
              </a:buClr>
              <a:buSzPct val="70000"/>
              <a:buNone/>
            </a:pPr>
            <a:r>
              <a:rPr lang="en-CA" altLang="zh-TW" sz="4000" b="1" dirty="0"/>
              <a:t>(0</a:t>
            </a:r>
            <a:r>
              <a:rPr lang="en-CA" altLang="zh-TW" sz="4000" b="1" baseline="30000" dirty="0"/>
              <a:t>o</a:t>
            </a:r>
            <a:r>
              <a:rPr lang="en-CA" altLang="zh-TW" sz="4000" b="1" dirty="0"/>
              <a:t>C = 273K, 100kPa)</a:t>
            </a:r>
            <a:endParaRPr lang="en-US" altLang="zh-TW" sz="3600" b="1" dirty="0"/>
          </a:p>
          <a:p>
            <a:pPr marL="319088" lvl="1" indent="-319088" eaLnBrk="1" hangingPunct="1">
              <a:lnSpc>
                <a:spcPct val="90000"/>
              </a:lnSpc>
              <a:buClr>
                <a:schemeClr val="accent1"/>
              </a:buClr>
              <a:buSzPct val="70000"/>
              <a:buFont typeface="Wingdings 2" pitchFamily="18" charset="2"/>
              <a:buChar char=""/>
            </a:pPr>
            <a:endParaRPr lang="en-US" altLang="zh-TW" sz="2200" dirty="0"/>
          </a:p>
          <a:p>
            <a:pPr marL="319088" lvl="1" indent="-319088" eaLnBrk="1" hangingPunct="1">
              <a:lnSpc>
                <a:spcPct val="90000"/>
              </a:lnSpc>
              <a:buClr>
                <a:schemeClr val="accent1"/>
              </a:buClr>
              <a:buSzPct val="70000"/>
              <a:buFont typeface="Wingdings 2" pitchFamily="18" charset="2"/>
              <a:buChar char=""/>
            </a:pPr>
            <a:endParaRPr lang="en-US" altLang="zh-TW" sz="2200" dirty="0"/>
          </a:p>
          <a:p>
            <a:pPr eaLnBrk="1" hangingPunct="1">
              <a:lnSpc>
                <a:spcPct val="90000"/>
              </a:lnSpc>
            </a:pPr>
            <a:endParaRPr lang="en-CA" altLang="zh-TW" sz="2600" dirty="0"/>
          </a:p>
        </p:txBody>
      </p:sp>
      <p:pic>
        <p:nvPicPr>
          <p:cNvPr id="51203" name="Picture 2" descr="C:\Users\Morgan\Documents\Griffith\Chem grade 11\Lesson 1\avagadro.gif"/>
          <p:cNvPicPr>
            <a:picLocks noGrp="1" noChangeAspect="1" noChangeArrowheads="1"/>
          </p:cNvPicPr>
          <p:nvPr>
            <p:ph sz="half" idx="4294967295"/>
          </p:nvPr>
        </p:nvPicPr>
        <p:blipFill>
          <a:blip r:embed="rId2" cstate="print"/>
          <a:srcRect/>
          <a:stretch>
            <a:fillRect/>
          </a:stretch>
        </p:blipFill>
        <p:spPr>
          <a:xfrm>
            <a:off x="5334000" y="1447800"/>
            <a:ext cx="3429000" cy="4157663"/>
          </a:xfrm>
        </p:spPr>
      </p:pic>
      <p:sp>
        <p:nvSpPr>
          <p:cNvPr id="7" name="AutoShape 2"/>
          <p:cNvSpPr txBox="1">
            <a:spLocks noChangeArrowheads="1"/>
          </p:cNvSpPr>
          <p:nvPr/>
        </p:nvSpPr>
        <p:spPr bwMode="auto">
          <a:xfrm>
            <a:off x="457200" y="274638"/>
            <a:ext cx="8229600" cy="944562"/>
          </a:xfrm>
          <a:prstGeom prst="rect">
            <a:avLst/>
          </a:prstGeom>
          <a:noFill/>
          <a:ln w="9525">
            <a:noFill/>
            <a:miter lim="800000"/>
            <a:headEnd/>
            <a:tailEnd/>
          </a:ln>
        </p:spPr>
        <p:txBody>
          <a:bodyPr anchor="ctr"/>
          <a:lstStyle/>
          <a:p>
            <a:pPr algn="ctr">
              <a:defRPr/>
            </a:pPr>
            <a:r>
              <a:rPr lang="en-US" altLang="zh-TW" sz="5400" kern="0" dirty="0">
                <a:solidFill>
                  <a:srgbClr val="091BC3"/>
                </a:solidFill>
                <a:latin typeface="+mj-lt"/>
                <a:ea typeface="+mj-ea"/>
                <a:cs typeface="+mj-cs"/>
              </a:rPr>
              <a:t>Avogadro’s Law</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1295400" y="1524000"/>
            <a:ext cx="6705600" cy="2554545"/>
          </a:xfrm>
          <a:prstGeom prst="rect">
            <a:avLst/>
          </a:prstGeom>
          <a:noFill/>
          <a:ln w="9525">
            <a:noFill/>
            <a:miter lim="800000"/>
            <a:headEnd/>
            <a:tailEnd/>
          </a:ln>
        </p:spPr>
        <p:txBody>
          <a:bodyPr wrap="square">
            <a:spAutoFit/>
          </a:bodyPr>
          <a:lstStyle/>
          <a:p>
            <a:r>
              <a:rPr lang="en-US" altLang="zh-TW" sz="4000" dirty="0"/>
              <a:t>1L = 1dm</a:t>
            </a:r>
            <a:r>
              <a:rPr lang="en-US" altLang="zh-TW" sz="4000" baseline="30000" dirty="0"/>
              <a:t>3</a:t>
            </a:r>
          </a:p>
          <a:p>
            <a:r>
              <a:rPr lang="en-US" altLang="zh-TW" sz="4000" dirty="0"/>
              <a:t>1mL = 1cm</a:t>
            </a:r>
            <a:r>
              <a:rPr lang="en-US" altLang="zh-TW" sz="4000" baseline="30000" dirty="0"/>
              <a:t>3</a:t>
            </a:r>
          </a:p>
          <a:p>
            <a:endParaRPr lang="en-US" altLang="zh-TW" sz="4000" dirty="0"/>
          </a:p>
          <a:p>
            <a:r>
              <a:rPr lang="en-US" altLang="zh-TW" sz="4000" dirty="0"/>
              <a:t>So 1000cm</a:t>
            </a:r>
            <a:r>
              <a:rPr lang="en-US" altLang="zh-TW" sz="4000" baseline="30000" dirty="0"/>
              <a:t>3</a:t>
            </a:r>
            <a:r>
              <a:rPr lang="en-US" altLang="zh-TW" sz="4000" dirty="0"/>
              <a:t> = 1dm</a:t>
            </a:r>
            <a:r>
              <a:rPr lang="en-US" altLang="zh-TW" sz="4000" baseline="30000" dirty="0"/>
              <a:t>3</a:t>
            </a:r>
            <a:endParaRPr lang="zh-TW" altLang="en-US" sz="4000" baseline="30000" dirty="0"/>
          </a:p>
        </p:txBody>
      </p:sp>
      <p:sp>
        <p:nvSpPr>
          <p:cNvPr id="3" name="Title 2"/>
          <p:cNvSpPr>
            <a:spLocks noGrp="1"/>
          </p:cNvSpPr>
          <p:nvPr>
            <p:ph type="title"/>
          </p:nvPr>
        </p:nvSpPr>
        <p:spPr/>
        <p:txBody>
          <a:bodyPr>
            <a:normAutofit/>
          </a:bodyPr>
          <a:lstStyle/>
          <a:p>
            <a:r>
              <a:rPr lang="en-US" altLang="zh-TW" dirty="0"/>
              <a:t>Unit conversions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Gases strategy:</a:t>
            </a:r>
            <a:endParaRPr lang="zh-TW" altLang="en-US" dirty="0"/>
          </a:p>
        </p:txBody>
      </p:sp>
      <p:sp>
        <p:nvSpPr>
          <p:cNvPr id="3" name="Content Placeholder 2"/>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a:blip r:embed="rId2" cstate="print"/>
          <a:srcRect/>
          <a:stretch>
            <a:fillRect/>
          </a:stretch>
        </p:blipFill>
        <p:spPr bwMode="auto">
          <a:xfrm>
            <a:off x="251520" y="1556792"/>
            <a:ext cx="8549015" cy="4824536"/>
          </a:xfrm>
          <a:prstGeom prst="rect">
            <a:avLst/>
          </a:prstGeom>
          <a:noFill/>
          <a:ln w="9525">
            <a:noFill/>
            <a:miter lim="800000"/>
            <a:headEnd/>
            <a:tailEnd/>
          </a:ln>
        </p:spPr>
      </p:pic>
      <p:sp>
        <p:nvSpPr>
          <p:cNvPr id="4" name="TextBox 3"/>
          <p:cNvSpPr txBox="1"/>
          <p:nvPr/>
        </p:nvSpPr>
        <p:spPr>
          <a:xfrm>
            <a:off x="7033320" y="4572000"/>
            <a:ext cx="2110680"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22.7dm</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mol</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61320" y="4191000"/>
            <a:ext cx="2110680"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22.7dm</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mol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43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694"/>
            <a:ext cx="9067800" cy="5867400"/>
          </a:xfrm>
        </p:spPr>
        <p:txBody>
          <a:bodyPr>
            <a:normAutofit lnSpcReduction="10000"/>
          </a:bodyPr>
          <a:lstStyle/>
          <a:p>
            <a:pPr marL="0" indent="0">
              <a:buNone/>
            </a:pPr>
            <a:r>
              <a:rPr lang="en-US" b="1" dirty="0"/>
              <a:t>Element:</a:t>
            </a:r>
            <a:r>
              <a:rPr lang="en-US" dirty="0"/>
              <a:t> A substance composed of atoms having an identical number of protons in each nucleus.</a:t>
            </a:r>
          </a:p>
          <a:p>
            <a:pPr marL="0" indent="0">
              <a:buNone/>
            </a:pPr>
            <a:endParaRPr lang="en-US" sz="1400" dirty="0"/>
          </a:p>
          <a:p>
            <a:pPr marL="0" indent="0">
              <a:buNone/>
            </a:pPr>
            <a:r>
              <a:rPr lang="en-US" b="1" dirty="0"/>
              <a:t>Atom: </a:t>
            </a:r>
            <a:r>
              <a:rPr lang="en-US" dirty="0"/>
              <a:t>Smallest part of an element</a:t>
            </a:r>
          </a:p>
          <a:p>
            <a:pPr marL="0" indent="0">
              <a:buNone/>
            </a:pPr>
            <a:endParaRPr lang="en-US" sz="1400" dirty="0"/>
          </a:p>
          <a:p>
            <a:pPr marL="0" indent="0">
              <a:buNone/>
            </a:pPr>
            <a:r>
              <a:rPr lang="en-US" b="1" dirty="0"/>
              <a:t>Compound: </a:t>
            </a:r>
            <a:r>
              <a:rPr lang="en-US" dirty="0"/>
              <a:t>2 or more elements chemically bonded together</a:t>
            </a:r>
          </a:p>
          <a:p>
            <a:pPr marL="0" indent="0">
              <a:buNone/>
            </a:pPr>
            <a:endParaRPr lang="en-US" sz="1600" dirty="0"/>
          </a:p>
          <a:p>
            <a:pPr marL="0" indent="0">
              <a:buNone/>
            </a:pPr>
            <a:r>
              <a:rPr lang="en-US" b="1" dirty="0"/>
              <a:t>Mixtures: </a:t>
            </a:r>
            <a:r>
              <a:rPr lang="en-US" dirty="0"/>
              <a:t>Contain more than one element an/or compound that are not chemically bonded together and so retain their individual properties. Two types:</a:t>
            </a:r>
          </a:p>
          <a:p>
            <a:pPr marL="0" indent="0">
              <a:buNone/>
            </a:pPr>
            <a:r>
              <a:rPr lang="en-US" u="sng" dirty="0"/>
              <a:t>Homogenous </a:t>
            </a:r>
            <a:r>
              <a:rPr lang="en-US" dirty="0"/>
              <a:t>– have uniform properties</a:t>
            </a:r>
          </a:p>
          <a:p>
            <a:pPr marL="0" indent="0">
              <a:buNone/>
            </a:pPr>
            <a:r>
              <a:rPr lang="en-US" u="sng" dirty="0" err="1"/>
              <a:t>Heterogenous</a:t>
            </a:r>
            <a:r>
              <a:rPr lang="en-US" dirty="0"/>
              <a:t> – have non-uniform properties</a:t>
            </a:r>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xfrm>
            <a:off x="457200" y="10236"/>
            <a:ext cx="3200400" cy="675564"/>
          </a:xfrm>
        </p:spPr>
        <p:txBody>
          <a:bodyPr>
            <a:normAutofit fontScale="90000"/>
          </a:bodyPr>
          <a:lstStyle/>
          <a:p>
            <a:r>
              <a:rPr lang="en-US" dirty="0"/>
              <a:t>Terminology</a:t>
            </a:r>
          </a:p>
        </p:txBody>
      </p:sp>
    </p:spTree>
    <p:extLst>
      <p:ext uri="{BB962C8B-B14F-4D97-AF65-F5344CB8AC3E}">
        <p14:creationId xmlns:p14="http://schemas.microsoft.com/office/powerpoint/2010/main" val="808086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92500" lnSpcReduction="10000"/>
          </a:bodyPr>
          <a:lstStyle/>
          <a:p>
            <a:pPr marL="0" indent="0">
              <a:buNone/>
            </a:pPr>
            <a:r>
              <a:rPr lang="en-CA" altLang="zh-TW" u="sng" dirty="0"/>
              <a:t>Problem: </a:t>
            </a:r>
            <a:r>
              <a:rPr lang="en-CA" altLang="zh-TW" dirty="0"/>
              <a:t>Quick lime </a:t>
            </a:r>
            <a:r>
              <a:rPr lang="en-CA" altLang="zh-TW" dirty="0" err="1"/>
              <a:t>CaO</a:t>
            </a:r>
            <a:r>
              <a:rPr lang="en-CA" altLang="zh-TW" baseline="-25000" dirty="0"/>
              <a:t>(s)</a:t>
            </a:r>
            <a:r>
              <a:rPr lang="en-CA" altLang="zh-TW" dirty="0"/>
              <a:t> is produced by thermal decomposition of calcium carbonate.  Calculate the volume of CO</a:t>
            </a:r>
            <a:r>
              <a:rPr lang="en-CA" altLang="zh-TW" baseline="-25000" dirty="0"/>
              <a:t>2</a:t>
            </a:r>
            <a:r>
              <a:rPr lang="en-CA" altLang="zh-TW" dirty="0"/>
              <a:t> gas produced </a:t>
            </a:r>
            <a:r>
              <a:rPr lang="en-CA" altLang="zh-TW" b="1" dirty="0"/>
              <a:t>at STP </a:t>
            </a:r>
            <a:r>
              <a:rPr lang="en-CA" altLang="zh-TW" dirty="0"/>
              <a:t>from the decomposition of 152g of calcium carbonate.</a:t>
            </a:r>
          </a:p>
          <a:p>
            <a:pPr marL="0" indent="0">
              <a:buNone/>
            </a:pPr>
            <a:endParaRPr lang="en-CA" altLang="zh-TW" dirty="0"/>
          </a:p>
          <a:p>
            <a:pPr>
              <a:buNone/>
            </a:pPr>
            <a:r>
              <a:rPr lang="en-CA" altLang="zh-TW" dirty="0">
                <a:solidFill>
                  <a:srgbClr val="FF0000"/>
                </a:solidFill>
              </a:rPr>
              <a:t>CaCO</a:t>
            </a:r>
            <a:r>
              <a:rPr lang="en-CA" altLang="zh-TW" baseline="-25000" dirty="0">
                <a:solidFill>
                  <a:srgbClr val="FF0000"/>
                </a:solidFill>
              </a:rPr>
              <a:t>3(s) </a:t>
            </a:r>
            <a:r>
              <a:rPr lang="en-CA" altLang="zh-TW" dirty="0">
                <a:solidFill>
                  <a:srgbClr val="FF0000"/>
                </a:solidFill>
                <a:sym typeface="Wingdings" pitchFamily="2" charset="2"/>
              </a:rPr>
              <a:t> </a:t>
            </a:r>
            <a:r>
              <a:rPr lang="en-CA" altLang="zh-TW" dirty="0" err="1">
                <a:solidFill>
                  <a:srgbClr val="FF0000"/>
                </a:solidFill>
              </a:rPr>
              <a:t>CaO</a:t>
            </a:r>
            <a:r>
              <a:rPr lang="en-CA" altLang="zh-TW" baseline="-25000" dirty="0">
                <a:solidFill>
                  <a:srgbClr val="FF0000"/>
                </a:solidFill>
              </a:rPr>
              <a:t>(s)</a:t>
            </a:r>
            <a:r>
              <a:rPr lang="en-CA" altLang="zh-TW" dirty="0">
                <a:solidFill>
                  <a:srgbClr val="FF0000"/>
                </a:solidFill>
              </a:rPr>
              <a:t> + CO</a:t>
            </a:r>
            <a:r>
              <a:rPr lang="en-CA" altLang="zh-TW" baseline="-25000" dirty="0">
                <a:solidFill>
                  <a:srgbClr val="FF0000"/>
                </a:solidFill>
              </a:rPr>
              <a:t>2(g)</a:t>
            </a:r>
            <a:endParaRPr lang="en-CA" altLang="zh-TW" dirty="0">
              <a:solidFill>
                <a:srgbClr val="FF0000"/>
              </a:solidFill>
            </a:endParaRPr>
          </a:p>
          <a:p>
            <a:pPr>
              <a:buNone/>
            </a:pPr>
            <a:r>
              <a:rPr lang="en-US" altLang="zh-TW" dirty="0">
                <a:solidFill>
                  <a:srgbClr val="FF0000"/>
                </a:solidFill>
              </a:rPr>
              <a:t>n(</a:t>
            </a:r>
            <a:r>
              <a:rPr lang="en-CA" altLang="zh-TW" dirty="0">
                <a:solidFill>
                  <a:srgbClr val="FF0000"/>
                </a:solidFill>
              </a:rPr>
              <a:t>CaCO</a:t>
            </a:r>
            <a:r>
              <a:rPr lang="en-CA" altLang="zh-TW" baseline="-25000" dirty="0">
                <a:solidFill>
                  <a:srgbClr val="FF0000"/>
                </a:solidFill>
              </a:rPr>
              <a:t>3</a:t>
            </a:r>
            <a:r>
              <a:rPr lang="en-US" altLang="zh-TW" dirty="0">
                <a:solidFill>
                  <a:srgbClr val="FF0000"/>
                </a:solidFill>
              </a:rPr>
              <a:t>) = m/M = 152g / (40+12+(16x3)) g/</a:t>
            </a:r>
            <a:r>
              <a:rPr lang="en-US" altLang="zh-TW" dirty="0" err="1">
                <a:solidFill>
                  <a:srgbClr val="FF0000"/>
                </a:solidFill>
              </a:rPr>
              <a:t>mol</a:t>
            </a:r>
            <a:endParaRPr lang="en-US" altLang="zh-TW" dirty="0">
              <a:solidFill>
                <a:srgbClr val="FF0000"/>
              </a:solidFill>
            </a:endParaRPr>
          </a:p>
          <a:p>
            <a:pPr>
              <a:buNone/>
            </a:pPr>
            <a:r>
              <a:rPr lang="en-US" altLang="zh-TW" dirty="0">
                <a:solidFill>
                  <a:srgbClr val="FF0000"/>
                </a:solidFill>
              </a:rPr>
              <a:t>		       = 152/100 = 1.52mol</a:t>
            </a:r>
          </a:p>
          <a:p>
            <a:pPr>
              <a:buNone/>
            </a:pPr>
            <a:endParaRPr lang="en-US" altLang="zh-TW" sz="1400" dirty="0">
              <a:solidFill>
                <a:srgbClr val="FF0000"/>
              </a:solidFill>
            </a:endParaRPr>
          </a:p>
          <a:p>
            <a:pPr>
              <a:buNone/>
            </a:pPr>
            <a:r>
              <a:rPr lang="en-US" altLang="zh-TW" dirty="0">
                <a:solidFill>
                  <a:srgbClr val="FF0000"/>
                </a:solidFill>
              </a:rPr>
              <a:t>1 </a:t>
            </a:r>
            <a:r>
              <a:rPr lang="en-US" altLang="zh-TW" dirty="0" err="1">
                <a:solidFill>
                  <a:srgbClr val="FF0000"/>
                </a:solidFill>
              </a:rPr>
              <a:t>mol</a:t>
            </a:r>
            <a:r>
              <a:rPr lang="en-US" altLang="zh-TW" dirty="0">
                <a:solidFill>
                  <a:srgbClr val="FF0000"/>
                </a:solidFill>
              </a:rPr>
              <a:t> </a:t>
            </a:r>
            <a:r>
              <a:rPr lang="en-CA" altLang="zh-TW" dirty="0">
                <a:solidFill>
                  <a:srgbClr val="FF0000"/>
                </a:solidFill>
              </a:rPr>
              <a:t>CaCO</a:t>
            </a:r>
            <a:r>
              <a:rPr lang="en-CA" altLang="zh-TW" baseline="-25000" dirty="0">
                <a:solidFill>
                  <a:srgbClr val="FF0000"/>
                </a:solidFill>
              </a:rPr>
              <a:t>3 </a:t>
            </a:r>
            <a:r>
              <a:rPr lang="en-CA" altLang="zh-TW" dirty="0">
                <a:solidFill>
                  <a:srgbClr val="FF0000"/>
                </a:solidFill>
                <a:sym typeface="Wingdings" pitchFamily="2" charset="2"/>
              </a:rPr>
              <a:t> : 1mol</a:t>
            </a:r>
            <a:r>
              <a:rPr lang="en-CA" altLang="zh-TW" dirty="0">
                <a:solidFill>
                  <a:srgbClr val="FF0000"/>
                </a:solidFill>
              </a:rPr>
              <a:t> CO</a:t>
            </a:r>
            <a:r>
              <a:rPr lang="en-CA" altLang="zh-TW" baseline="-25000" dirty="0">
                <a:solidFill>
                  <a:srgbClr val="FF0000"/>
                </a:solidFill>
              </a:rPr>
              <a:t>2</a:t>
            </a:r>
            <a:endParaRPr lang="en-US" altLang="zh-TW" dirty="0">
              <a:solidFill>
                <a:srgbClr val="FF0000"/>
              </a:solidFill>
            </a:endParaRPr>
          </a:p>
          <a:p>
            <a:pPr>
              <a:buNone/>
            </a:pPr>
            <a:r>
              <a:rPr lang="en-CA" altLang="zh-TW" dirty="0">
                <a:solidFill>
                  <a:srgbClr val="FF0000"/>
                </a:solidFill>
              </a:rPr>
              <a:t>Therefore 1.52 </a:t>
            </a:r>
            <a:r>
              <a:rPr lang="en-CA" altLang="zh-TW" dirty="0" err="1">
                <a:solidFill>
                  <a:srgbClr val="FF0000"/>
                </a:solidFill>
              </a:rPr>
              <a:t>mol</a:t>
            </a:r>
            <a:r>
              <a:rPr lang="en-CA" altLang="zh-TW" dirty="0">
                <a:solidFill>
                  <a:srgbClr val="FF0000"/>
                </a:solidFill>
              </a:rPr>
              <a:t> CO</a:t>
            </a:r>
            <a:r>
              <a:rPr lang="en-CA" altLang="zh-TW" baseline="-25000" dirty="0">
                <a:solidFill>
                  <a:srgbClr val="FF0000"/>
                </a:solidFill>
              </a:rPr>
              <a:t>2</a:t>
            </a:r>
            <a:endParaRPr lang="en-CA" altLang="zh-TW" dirty="0">
              <a:solidFill>
                <a:srgbClr val="FF0000"/>
              </a:solidFill>
            </a:endParaRPr>
          </a:p>
          <a:p>
            <a:pPr>
              <a:buNone/>
            </a:pPr>
            <a:endParaRPr lang="en-CA" altLang="zh-TW" sz="1700" dirty="0">
              <a:solidFill>
                <a:srgbClr val="FF0000"/>
              </a:solidFill>
            </a:endParaRPr>
          </a:p>
          <a:p>
            <a:pPr>
              <a:buNone/>
            </a:pPr>
            <a:r>
              <a:rPr lang="en-CA" altLang="zh-TW" dirty="0">
                <a:solidFill>
                  <a:srgbClr val="FF0000"/>
                </a:solidFill>
              </a:rPr>
              <a:t>V(CO</a:t>
            </a:r>
            <a:r>
              <a:rPr lang="en-CA" altLang="zh-TW" baseline="-25000" dirty="0">
                <a:solidFill>
                  <a:srgbClr val="FF0000"/>
                </a:solidFill>
              </a:rPr>
              <a:t>2</a:t>
            </a:r>
            <a:r>
              <a:rPr lang="en-CA" altLang="zh-TW" dirty="0">
                <a:solidFill>
                  <a:srgbClr val="FF0000"/>
                </a:solidFill>
              </a:rPr>
              <a:t>) = n x 22.7dm</a:t>
            </a:r>
            <a:r>
              <a:rPr lang="en-CA" altLang="zh-TW" baseline="30000" dirty="0">
                <a:solidFill>
                  <a:srgbClr val="FF0000"/>
                </a:solidFill>
              </a:rPr>
              <a:t>3</a:t>
            </a:r>
            <a:r>
              <a:rPr lang="en-CA" altLang="zh-TW" dirty="0">
                <a:solidFill>
                  <a:srgbClr val="FF0000"/>
                </a:solidFill>
              </a:rPr>
              <a:t>/</a:t>
            </a:r>
            <a:r>
              <a:rPr lang="en-CA" altLang="zh-TW" dirty="0" err="1">
                <a:solidFill>
                  <a:srgbClr val="FF0000"/>
                </a:solidFill>
              </a:rPr>
              <a:t>mol</a:t>
            </a:r>
            <a:r>
              <a:rPr lang="en-CA" altLang="zh-TW" dirty="0">
                <a:solidFill>
                  <a:srgbClr val="FF0000"/>
                </a:solidFill>
              </a:rPr>
              <a:t> </a:t>
            </a:r>
          </a:p>
          <a:p>
            <a:pPr>
              <a:buNone/>
            </a:pPr>
            <a:r>
              <a:rPr lang="en-CA" altLang="zh-TW" dirty="0">
                <a:solidFill>
                  <a:srgbClr val="FF0000"/>
                </a:solidFill>
              </a:rPr>
              <a:t>		= 1.52mol x 22.7dm</a:t>
            </a:r>
            <a:r>
              <a:rPr lang="en-CA" altLang="zh-TW" baseline="30000" dirty="0">
                <a:solidFill>
                  <a:srgbClr val="FF0000"/>
                </a:solidFill>
              </a:rPr>
              <a:t>3</a:t>
            </a:r>
            <a:r>
              <a:rPr lang="en-CA" altLang="zh-TW" dirty="0">
                <a:solidFill>
                  <a:srgbClr val="FF0000"/>
                </a:solidFill>
              </a:rPr>
              <a:t>/</a:t>
            </a:r>
            <a:r>
              <a:rPr lang="en-CA" altLang="zh-TW" dirty="0" err="1">
                <a:solidFill>
                  <a:srgbClr val="FF0000"/>
                </a:solidFill>
              </a:rPr>
              <a:t>mol</a:t>
            </a:r>
            <a:r>
              <a:rPr lang="en-CA" altLang="zh-TW" dirty="0">
                <a:solidFill>
                  <a:srgbClr val="FF0000"/>
                </a:solidFill>
              </a:rPr>
              <a:t> = 34.5dm</a:t>
            </a:r>
            <a:r>
              <a:rPr lang="en-CA" altLang="zh-TW" baseline="30000" dirty="0">
                <a:solidFill>
                  <a:srgbClr val="FF0000"/>
                </a:solidFill>
              </a:rPr>
              <a:t>3</a:t>
            </a:r>
            <a:endParaRPr lang="en-CA" altLang="zh-TW" dirty="0">
              <a:solidFill>
                <a:srgbClr val="FF0000"/>
              </a:solidFill>
            </a:endParaRPr>
          </a:p>
          <a:p>
            <a:pPr marL="0" indent="0">
              <a:buNone/>
            </a:pPr>
            <a:endParaRPr lang="en-CA" altLang="zh-TW" dirty="0"/>
          </a:p>
          <a:p>
            <a:pPr marL="0" indent="0">
              <a:buNone/>
            </a:pPr>
            <a:endParaRPr lang="en-CA" altLang="zh-TW"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Laws</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061932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826"/>
            <a:ext cx="8229600" cy="1143000"/>
          </a:xfrm>
        </p:spPr>
        <p:txBody>
          <a:bodyPr/>
          <a:lstStyle/>
          <a:p>
            <a:r>
              <a:rPr lang="en-US" dirty="0"/>
              <a:t>An ideal gas</a:t>
            </a:r>
          </a:p>
        </p:txBody>
      </p:sp>
      <p:sp>
        <p:nvSpPr>
          <p:cNvPr id="5" name="Content Placeholder 4"/>
          <p:cNvSpPr>
            <a:spLocks noGrp="1"/>
          </p:cNvSpPr>
          <p:nvPr>
            <p:ph idx="1"/>
          </p:nvPr>
        </p:nvSpPr>
        <p:spPr>
          <a:xfrm>
            <a:off x="457200" y="990600"/>
            <a:ext cx="8305800" cy="5715000"/>
          </a:xfrm>
        </p:spPr>
        <p:txBody>
          <a:bodyPr>
            <a:normAutofit fontScale="70000" lnSpcReduction="20000"/>
          </a:bodyPr>
          <a:lstStyle/>
          <a:p>
            <a:pPr marL="0" indent="0">
              <a:buNone/>
            </a:pPr>
            <a:r>
              <a:rPr lang="en-US" dirty="0"/>
              <a:t>1. The particles in a gas (atoms or molecules) are in</a:t>
            </a:r>
            <a:r>
              <a:rPr lang="en-US" b="1" dirty="0"/>
              <a:t> random motion</a:t>
            </a:r>
            <a:r>
              <a:rPr lang="en-US" dirty="0"/>
              <a:t>.</a:t>
            </a:r>
            <a:br>
              <a:rPr lang="en-US" dirty="0"/>
            </a:br>
            <a:r>
              <a:rPr lang="en-US" dirty="0"/>
              <a:t>The particles collide with one another as well as with the walls of the container.</a:t>
            </a:r>
          </a:p>
          <a:p>
            <a:pPr marL="0" indent="0">
              <a:buNone/>
            </a:pPr>
            <a:r>
              <a:rPr lang="en-US" dirty="0"/>
              <a:t> </a:t>
            </a:r>
          </a:p>
          <a:p>
            <a:pPr marL="0" indent="0">
              <a:buNone/>
            </a:pPr>
            <a:r>
              <a:rPr lang="en-US" dirty="0"/>
              <a:t>*2. </a:t>
            </a:r>
            <a:r>
              <a:rPr lang="en-US" b="1" dirty="0"/>
              <a:t>The volume occupied by the gas particles is negligible compared to the volume occupied by the gas.</a:t>
            </a:r>
            <a:r>
              <a:rPr lang="en-US" dirty="0"/>
              <a:t> (The particles are assumed to behave like point masses.)</a:t>
            </a:r>
          </a:p>
          <a:p>
            <a:pPr marL="0" indent="0">
              <a:buNone/>
            </a:pPr>
            <a:r>
              <a:rPr lang="en-US" dirty="0"/>
              <a:t> </a:t>
            </a:r>
          </a:p>
          <a:p>
            <a:pPr marL="0" indent="0">
              <a:buNone/>
            </a:pPr>
            <a:r>
              <a:rPr lang="en-US" dirty="0"/>
              <a:t>*3. </a:t>
            </a:r>
            <a:r>
              <a:rPr lang="en-US" b="1" dirty="0"/>
              <a:t>The forces of attraction between the particles are negligible.</a:t>
            </a:r>
            <a:endParaRPr lang="en-US" dirty="0"/>
          </a:p>
          <a:p>
            <a:pPr marL="0" indent="0">
              <a:buNone/>
            </a:pPr>
            <a:r>
              <a:rPr lang="en-US" dirty="0"/>
              <a:t>(i.e. the particles can move randomly and freely in all directions.)</a:t>
            </a:r>
          </a:p>
          <a:p>
            <a:pPr marL="0" indent="0">
              <a:buNone/>
            </a:pPr>
            <a:r>
              <a:rPr lang="en-US" dirty="0"/>
              <a:t> </a:t>
            </a:r>
          </a:p>
          <a:p>
            <a:pPr marL="0" indent="0">
              <a:buNone/>
            </a:pPr>
            <a:r>
              <a:rPr lang="en-US" dirty="0"/>
              <a:t>4. All collisions between particles as well as with the walls of the container are perfectly elastic – that is, no energy is lost due to the collisions.</a:t>
            </a:r>
          </a:p>
          <a:p>
            <a:pPr marL="0" indent="0">
              <a:buNone/>
            </a:pPr>
            <a:r>
              <a:rPr lang="en-US" dirty="0"/>
              <a:t> </a:t>
            </a:r>
          </a:p>
          <a:p>
            <a:pPr marL="0" indent="0">
              <a:buNone/>
            </a:pPr>
            <a:r>
              <a:rPr lang="en-US" dirty="0"/>
              <a:t>5. The average kinetic energy of the particles is directly proportional to the Kelvin temperature of the gas.</a:t>
            </a:r>
          </a:p>
          <a:p>
            <a:pPr marL="0" indent="0">
              <a:buNone/>
            </a:pPr>
            <a:endParaRPr lang="en-US" dirty="0"/>
          </a:p>
        </p:txBody>
      </p:sp>
    </p:spTree>
    <p:extLst>
      <p:ext uri="{BB962C8B-B14F-4D97-AF65-F5344CB8AC3E}">
        <p14:creationId xmlns:p14="http://schemas.microsoft.com/office/powerpoint/2010/main" val="2230114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t>Alcohol rocket</a:t>
            </a:r>
          </a:p>
        </p:txBody>
      </p:sp>
      <p:sp>
        <p:nvSpPr>
          <p:cNvPr id="3" name="Content Placeholder 2"/>
          <p:cNvSpPr>
            <a:spLocks noGrp="1"/>
          </p:cNvSpPr>
          <p:nvPr>
            <p:ph idx="1"/>
          </p:nvPr>
        </p:nvSpPr>
        <p:spPr/>
        <p:txBody>
          <a:bodyPr/>
          <a:lstStyle/>
          <a:p>
            <a:endParaRPr lang="en-US"/>
          </a:p>
        </p:txBody>
      </p:sp>
      <p:pic>
        <p:nvPicPr>
          <p:cNvPr id="128002" name="Picture 2" descr="「vapor pressure of alcohol」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6553200" cy="587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34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52400"/>
            <a:ext cx="8229600" cy="1143000"/>
          </a:xfrm>
        </p:spPr>
        <p:txBody>
          <a:bodyPr/>
          <a:lstStyle/>
          <a:p>
            <a:pPr eaLnBrk="1" fontAlgn="auto" hangingPunct="1">
              <a:spcAft>
                <a:spcPts val="0"/>
              </a:spcAft>
              <a:defRPr/>
            </a:pPr>
            <a:r>
              <a:rPr lang="en-CA" altLang="zh-TW" sz="5400" dirty="0"/>
              <a:t>Boyle’s Law</a:t>
            </a:r>
          </a:p>
        </p:txBody>
      </p:sp>
      <p:sp>
        <p:nvSpPr>
          <p:cNvPr id="6" name="Subtitle 5"/>
          <p:cNvSpPr>
            <a:spLocks noGrp="1"/>
          </p:cNvSpPr>
          <p:nvPr>
            <p:ph sz="half" idx="4294967295"/>
          </p:nvPr>
        </p:nvSpPr>
        <p:spPr>
          <a:xfrm>
            <a:off x="381000" y="4267200"/>
            <a:ext cx="8077200" cy="1905000"/>
          </a:xfrm>
        </p:spPr>
        <p:txBody>
          <a:bodyPr>
            <a:normAutofit lnSpcReduction="10000"/>
          </a:bodyPr>
          <a:lstStyle/>
          <a:p>
            <a:pPr marL="0" indent="0">
              <a:lnSpc>
                <a:spcPct val="90000"/>
              </a:lnSpc>
              <a:buNone/>
            </a:pPr>
            <a:r>
              <a:rPr lang="en-US" altLang="zh-TW" sz="2600" dirty="0"/>
              <a:t>The pressure exerted by a given mass of gas at constant temperature is inversely proportional to the volume occupied by the gas.</a:t>
            </a:r>
          </a:p>
          <a:p>
            <a:pPr marL="0" indent="0">
              <a:lnSpc>
                <a:spcPct val="90000"/>
              </a:lnSpc>
              <a:buNone/>
            </a:pPr>
            <a:endParaRPr lang="en-US" altLang="zh-TW" sz="2600" dirty="0"/>
          </a:p>
          <a:p>
            <a:pPr marL="0" indent="0">
              <a:lnSpc>
                <a:spcPct val="90000"/>
              </a:lnSpc>
              <a:buNone/>
            </a:pPr>
            <a:r>
              <a:rPr lang="en-US" altLang="zh-TW" sz="2600" dirty="0">
                <a:solidFill>
                  <a:srgbClr val="FF0000"/>
                </a:solidFill>
              </a:rPr>
              <a:t>This is the only curved line. Make it straight by 1/V.</a:t>
            </a:r>
          </a:p>
        </p:txBody>
      </p:sp>
      <p:pic>
        <p:nvPicPr>
          <p:cNvPr id="52229" name="Picture 6" descr="http://mooni.fccj.org/~ethall/gaslaw/boyle.jpe"/>
          <p:cNvPicPr>
            <a:picLocks noChangeAspect="1" noChangeArrowheads="1"/>
          </p:cNvPicPr>
          <p:nvPr/>
        </p:nvPicPr>
        <p:blipFill>
          <a:blip r:embed="rId2" cstate="print"/>
          <a:srcRect/>
          <a:stretch>
            <a:fillRect/>
          </a:stretch>
        </p:blipFill>
        <p:spPr bwMode="auto">
          <a:xfrm>
            <a:off x="6934200" y="228600"/>
            <a:ext cx="1938337" cy="2357437"/>
          </a:xfrm>
          <a:prstGeom prst="rect">
            <a:avLst/>
          </a:prstGeom>
          <a:noFill/>
          <a:ln w="9525">
            <a:noFill/>
            <a:miter lim="800000"/>
            <a:headEnd/>
            <a:tailEnd/>
          </a:ln>
        </p:spPr>
      </p:pic>
      <p:pic>
        <p:nvPicPr>
          <p:cNvPr id="132098" name="Picture 2"/>
          <p:cNvPicPr>
            <a:picLocks noChangeAspect="1" noChangeArrowheads="1"/>
          </p:cNvPicPr>
          <p:nvPr/>
        </p:nvPicPr>
        <p:blipFill>
          <a:blip r:embed="rId3" cstate="print"/>
          <a:srcRect/>
          <a:stretch>
            <a:fillRect/>
          </a:stretch>
        </p:blipFill>
        <p:spPr bwMode="auto">
          <a:xfrm>
            <a:off x="533400" y="1219200"/>
            <a:ext cx="6203300" cy="2795587"/>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nimated version of Boyle's law.&#10; Pressure times volume equals a constant."/>
          <p:cNvPicPr>
            <a:picLocks noChangeAspect="1" noChangeArrowheads="1" noCrop="1"/>
          </p:cNvPicPr>
          <p:nvPr/>
        </p:nvPicPr>
        <p:blipFill>
          <a:blip r:embed="rId2" cstate="print"/>
          <a:srcRect/>
          <a:stretch>
            <a:fillRect/>
          </a:stretch>
        </p:blipFill>
        <p:spPr bwMode="auto">
          <a:xfrm>
            <a:off x="1143000" y="609600"/>
            <a:ext cx="6739635" cy="51054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8229600" cy="928688"/>
          </a:xfrm>
        </p:spPr>
        <p:txBody>
          <a:bodyPr/>
          <a:lstStyle/>
          <a:p>
            <a:pPr eaLnBrk="1" fontAlgn="auto" hangingPunct="1">
              <a:spcAft>
                <a:spcPts val="0"/>
              </a:spcAft>
              <a:defRPr/>
            </a:pPr>
            <a:r>
              <a:rPr lang="en-CA" altLang="zh-TW" sz="5400" dirty="0"/>
              <a:t>Charles’s Law</a:t>
            </a:r>
          </a:p>
        </p:txBody>
      </p:sp>
      <p:sp>
        <p:nvSpPr>
          <p:cNvPr id="6" name="Subtitle 5"/>
          <p:cNvSpPr>
            <a:spLocks noGrp="1"/>
          </p:cNvSpPr>
          <p:nvPr>
            <p:ph sz="half" idx="4294967295"/>
          </p:nvPr>
        </p:nvSpPr>
        <p:spPr>
          <a:xfrm>
            <a:off x="381000" y="3733800"/>
            <a:ext cx="8305800" cy="1828800"/>
          </a:xfrm>
        </p:spPr>
        <p:txBody>
          <a:bodyPr/>
          <a:lstStyle/>
          <a:p>
            <a:pPr eaLnBrk="1" hangingPunct="1">
              <a:buNone/>
            </a:pPr>
            <a:r>
              <a:rPr lang="en-CA" altLang="zh-TW" sz="2800" dirty="0"/>
              <a:t>At constant mass and pressure, the volume is directly proportional to the temperature.</a:t>
            </a:r>
          </a:p>
        </p:txBody>
      </p:sp>
      <p:pic>
        <p:nvPicPr>
          <p:cNvPr id="54277" name="Picture 4" descr="http://www.alterniawhatif.com/HPS%20Project/Charles's%20Law_files/zzPL1134.jpg"/>
          <p:cNvPicPr>
            <a:picLocks noChangeAspect="1" noChangeArrowheads="1"/>
          </p:cNvPicPr>
          <p:nvPr/>
        </p:nvPicPr>
        <p:blipFill>
          <a:blip r:embed="rId2" cstate="print"/>
          <a:srcRect/>
          <a:stretch>
            <a:fillRect/>
          </a:stretch>
        </p:blipFill>
        <p:spPr bwMode="auto">
          <a:xfrm>
            <a:off x="6477000" y="304800"/>
            <a:ext cx="2133600" cy="2328679"/>
          </a:xfrm>
          <a:prstGeom prst="rect">
            <a:avLst/>
          </a:prstGeom>
          <a:noFill/>
          <a:ln w="9525">
            <a:noFill/>
            <a:miter lim="800000"/>
            <a:headEnd/>
            <a:tailEnd/>
          </a:ln>
        </p:spPr>
      </p:pic>
      <p:pic>
        <p:nvPicPr>
          <p:cNvPr id="130049" name="Picture 1"/>
          <p:cNvPicPr>
            <a:picLocks noChangeAspect="1" noChangeArrowheads="1"/>
          </p:cNvPicPr>
          <p:nvPr/>
        </p:nvPicPr>
        <p:blipFill>
          <a:blip r:embed="rId3" cstate="print"/>
          <a:srcRect/>
          <a:stretch>
            <a:fillRect/>
          </a:stretch>
        </p:blipFill>
        <p:spPr bwMode="auto">
          <a:xfrm>
            <a:off x="228600" y="914400"/>
            <a:ext cx="6005855" cy="2576512"/>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animated version of Charles and Gay-Lussac's law.&#10; Volume equals a constant times the temperature."/>
          <p:cNvPicPr>
            <a:picLocks noChangeAspect="1" noChangeArrowheads="1" noCrop="1"/>
          </p:cNvPicPr>
          <p:nvPr/>
        </p:nvPicPr>
        <p:blipFill>
          <a:blip r:embed="rId2" cstate="print"/>
          <a:srcRect/>
          <a:stretch>
            <a:fillRect/>
          </a:stretch>
        </p:blipFill>
        <p:spPr bwMode="auto">
          <a:xfrm>
            <a:off x="381000" y="381000"/>
            <a:ext cx="7315200" cy="5531005"/>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a:stretch>
            <a:fillRect/>
          </a:stretch>
        </p:blipFill>
        <p:spPr bwMode="auto">
          <a:xfrm>
            <a:off x="6477000" y="457200"/>
            <a:ext cx="1981200" cy="2000250"/>
          </a:xfrm>
          <a:prstGeom prst="rect">
            <a:avLst/>
          </a:prstGeom>
          <a:noFill/>
          <a:ln w="9525">
            <a:noFill/>
            <a:miter lim="800000"/>
            <a:headEnd/>
            <a:tailEnd/>
          </a:ln>
        </p:spPr>
      </p:pic>
      <p:sp>
        <p:nvSpPr>
          <p:cNvPr id="4" name="Title 3"/>
          <p:cNvSpPr>
            <a:spLocks noGrp="1"/>
          </p:cNvSpPr>
          <p:nvPr>
            <p:ph type="title"/>
          </p:nvPr>
        </p:nvSpPr>
        <p:spPr/>
        <p:txBody>
          <a:bodyPr/>
          <a:lstStyle/>
          <a:p>
            <a:pPr algn="l"/>
            <a:r>
              <a:rPr lang="en-US" dirty="0"/>
              <a:t>        </a:t>
            </a:r>
            <a:r>
              <a:rPr lang="en-US" altLang="zh-TW" sz="5400" dirty="0"/>
              <a:t>Gay-</a:t>
            </a:r>
            <a:r>
              <a:rPr lang="en-US" altLang="zh-TW" sz="5400" dirty="0" err="1"/>
              <a:t>Lussacs</a:t>
            </a:r>
            <a:r>
              <a:rPr lang="en-US" altLang="zh-TW" sz="5400" dirty="0"/>
              <a:t> Law</a:t>
            </a:r>
          </a:p>
        </p:txBody>
      </p:sp>
      <p:sp>
        <p:nvSpPr>
          <p:cNvPr id="5" name="Content Placeholder 4"/>
          <p:cNvSpPr>
            <a:spLocks noGrp="1"/>
          </p:cNvSpPr>
          <p:nvPr>
            <p:ph idx="1"/>
          </p:nvPr>
        </p:nvSpPr>
        <p:spPr>
          <a:xfrm>
            <a:off x="685800" y="4800600"/>
            <a:ext cx="7848600" cy="1371600"/>
          </a:xfrm>
        </p:spPr>
        <p:txBody>
          <a:bodyPr/>
          <a:lstStyle/>
          <a:p>
            <a:pPr>
              <a:buNone/>
            </a:pPr>
            <a:r>
              <a:rPr lang="en-US" dirty="0"/>
              <a:t>At constant mass and volume the pressure is directly related to temperature.</a:t>
            </a:r>
          </a:p>
        </p:txBody>
      </p:sp>
      <p:pic>
        <p:nvPicPr>
          <p:cNvPr id="169988" name="Picture 4"/>
          <p:cNvPicPr>
            <a:picLocks noChangeAspect="1" noChangeArrowheads="1"/>
          </p:cNvPicPr>
          <p:nvPr/>
        </p:nvPicPr>
        <p:blipFill>
          <a:blip r:embed="rId3" cstate="print"/>
          <a:srcRect/>
          <a:stretch>
            <a:fillRect/>
          </a:stretch>
        </p:blipFill>
        <p:spPr bwMode="auto">
          <a:xfrm>
            <a:off x="1066800" y="1447800"/>
            <a:ext cx="4343400" cy="330962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the rule:</a:t>
            </a:r>
          </a:p>
        </p:txBody>
      </p:sp>
      <p:sp>
        <p:nvSpPr>
          <p:cNvPr id="3" name="Content Placeholder 2"/>
          <p:cNvSpPr>
            <a:spLocks noGrp="1"/>
          </p:cNvSpPr>
          <p:nvPr>
            <p:ph idx="1"/>
          </p:nvPr>
        </p:nvSpPr>
        <p:spPr>
          <a:xfrm>
            <a:off x="4800600" y="1600200"/>
            <a:ext cx="3886200" cy="4525963"/>
          </a:xfrm>
        </p:spPr>
        <p:txBody>
          <a:bodyPr>
            <a:normAutofit fontScale="92500"/>
          </a:bodyPr>
          <a:lstStyle/>
          <a:p>
            <a:pPr marL="0" indent="0">
              <a:buNone/>
            </a:pPr>
            <a:r>
              <a:rPr lang="en-US" dirty="0"/>
              <a:t>At cold temperatures, gases particles can stick together.</a:t>
            </a:r>
          </a:p>
          <a:p>
            <a:pPr marL="0" indent="0">
              <a:buNone/>
            </a:pPr>
            <a:endParaRPr lang="en-US" dirty="0"/>
          </a:p>
          <a:p>
            <a:pPr marL="0" indent="0">
              <a:buNone/>
            </a:pPr>
            <a:r>
              <a:rPr lang="en-US" dirty="0"/>
              <a:t>Here the hydrogen bonding is being broken with temperature causing an exponential rise in pressure.</a:t>
            </a:r>
          </a:p>
        </p:txBody>
      </p:sp>
      <p:pic>
        <p:nvPicPr>
          <p:cNvPr id="128002" name="Picture 2" descr="http://www.800mainstreet.com/08/0008-0013-v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0005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4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28600" y="-6220"/>
            <a:ext cx="7772400" cy="6272302"/>
          </a:xfrm>
          <a:prstGeom prst="rect">
            <a:avLst/>
          </a:prstGeom>
          <a:noFill/>
          <a:ln w="9525">
            <a:noFill/>
            <a:miter lim="800000"/>
            <a:headEnd/>
            <a:tailEnd/>
          </a:ln>
          <a:effectLst/>
        </p:spPr>
      </p:pic>
    </p:spTree>
    <p:extLst>
      <p:ext uri="{BB962C8B-B14F-4D97-AF65-F5344CB8AC3E}">
        <p14:creationId xmlns:p14="http://schemas.microsoft.com/office/powerpoint/2010/main" val="3345523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52400"/>
            <a:ext cx="8229600" cy="1000125"/>
          </a:xfrm>
        </p:spPr>
        <p:txBody>
          <a:bodyPr/>
          <a:lstStyle/>
          <a:p>
            <a:pPr eaLnBrk="1" fontAlgn="auto" hangingPunct="1">
              <a:spcAft>
                <a:spcPts val="0"/>
              </a:spcAft>
              <a:defRPr/>
            </a:pPr>
            <a:r>
              <a:rPr lang="en-CA" altLang="zh-TW" dirty="0"/>
              <a:t>Lord Kelvin</a:t>
            </a:r>
          </a:p>
        </p:txBody>
      </p:sp>
      <p:sp>
        <p:nvSpPr>
          <p:cNvPr id="56323" name="Subtitle 5"/>
          <p:cNvSpPr>
            <a:spLocks noGrp="1"/>
          </p:cNvSpPr>
          <p:nvPr>
            <p:ph sz="half" idx="4294967295"/>
          </p:nvPr>
        </p:nvSpPr>
        <p:spPr>
          <a:xfrm>
            <a:off x="0" y="1641475"/>
            <a:ext cx="4038600" cy="4716463"/>
          </a:xfrm>
        </p:spPr>
        <p:txBody>
          <a:bodyPr/>
          <a:lstStyle/>
          <a:p>
            <a:pPr eaLnBrk="1" hangingPunct="1">
              <a:lnSpc>
                <a:spcPct val="90000"/>
              </a:lnSpc>
            </a:pPr>
            <a:endParaRPr lang="en-CA" altLang="zh-TW" sz="2800" dirty="0"/>
          </a:p>
          <a:p>
            <a:pPr eaLnBrk="1" hangingPunct="1">
              <a:lnSpc>
                <a:spcPct val="90000"/>
              </a:lnSpc>
            </a:pPr>
            <a:endParaRPr lang="en-CA" altLang="zh-TW" sz="2800" dirty="0"/>
          </a:p>
          <a:p>
            <a:pPr eaLnBrk="1" hangingPunct="1">
              <a:lnSpc>
                <a:spcPct val="90000"/>
              </a:lnSpc>
            </a:pPr>
            <a:endParaRPr lang="en-CA" altLang="zh-TW" sz="2800" dirty="0"/>
          </a:p>
          <a:p>
            <a:pPr eaLnBrk="1" hangingPunct="1">
              <a:lnSpc>
                <a:spcPct val="90000"/>
              </a:lnSpc>
            </a:pPr>
            <a:endParaRPr lang="en-CA" altLang="zh-TW" sz="2800" dirty="0"/>
          </a:p>
          <a:p>
            <a:pPr eaLnBrk="1" hangingPunct="1">
              <a:lnSpc>
                <a:spcPct val="90000"/>
              </a:lnSpc>
            </a:pPr>
            <a:endParaRPr lang="en-CA" altLang="zh-TW" sz="2800" dirty="0"/>
          </a:p>
          <a:p>
            <a:pPr eaLnBrk="1" hangingPunct="1">
              <a:lnSpc>
                <a:spcPct val="90000"/>
              </a:lnSpc>
            </a:pPr>
            <a:endParaRPr lang="en-CA" altLang="zh-TW" sz="2800" dirty="0"/>
          </a:p>
          <a:p>
            <a:pPr eaLnBrk="1" hangingPunct="1">
              <a:lnSpc>
                <a:spcPct val="90000"/>
              </a:lnSpc>
            </a:pPr>
            <a:r>
              <a:rPr lang="en-CA" altLang="zh-TW" sz="2800" dirty="0"/>
              <a:t>Origin of the Kelvin scale</a:t>
            </a:r>
          </a:p>
          <a:p>
            <a:pPr eaLnBrk="1" hangingPunct="1">
              <a:lnSpc>
                <a:spcPct val="90000"/>
              </a:lnSpc>
            </a:pPr>
            <a:endParaRPr lang="en-CA" altLang="zh-TW" sz="2800" dirty="0"/>
          </a:p>
        </p:txBody>
      </p:sp>
      <p:pic>
        <p:nvPicPr>
          <p:cNvPr id="56326" name="Picture 6" descr="http://sol.sci.uop.edu/~jfalward/temperatureandexpansion/LordKelvin.jpg"/>
          <p:cNvPicPr>
            <a:picLocks noChangeAspect="1" noChangeArrowheads="1"/>
          </p:cNvPicPr>
          <p:nvPr/>
        </p:nvPicPr>
        <p:blipFill>
          <a:blip r:embed="rId2" cstate="print"/>
          <a:srcRect/>
          <a:stretch>
            <a:fillRect/>
          </a:stretch>
        </p:blipFill>
        <p:spPr bwMode="auto">
          <a:xfrm>
            <a:off x="762000" y="1219200"/>
            <a:ext cx="2214563" cy="3168650"/>
          </a:xfrm>
          <a:prstGeom prst="rect">
            <a:avLst/>
          </a:prstGeom>
          <a:noFill/>
          <a:ln w="9525">
            <a:noFill/>
            <a:miter lim="800000"/>
            <a:headEnd/>
            <a:tailEnd/>
          </a:ln>
        </p:spPr>
      </p:pic>
      <p:pic>
        <p:nvPicPr>
          <p:cNvPr id="7" name="Picture 2" descr="http://www.docbrown.info/page03/3_52states/PTgraph1.gif"/>
          <p:cNvPicPr>
            <a:picLocks noChangeAspect="1" noChangeArrowheads="1"/>
          </p:cNvPicPr>
          <p:nvPr/>
        </p:nvPicPr>
        <p:blipFill>
          <a:blip r:embed="rId3" cstate="print"/>
          <a:srcRect/>
          <a:stretch>
            <a:fillRect/>
          </a:stretch>
        </p:blipFill>
        <p:spPr bwMode="auto">
          <a:xfrm>
            <a:off x="3810000" y="1447800"/>
            <a:ext cx="4346106" cy="3886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Gas Law </a:t>
            </a:r>
          </a:p>
        </p:txBody>
      </p:sp>
      <p:sp>
        <p:nvSpPr>
          <p:cNvPr id="3" name="Content Placeholder 2"/>
          <p:cNvSpPr>
            <a:spLocks noGrp="1"/>
          </p:cNvSpPr>
          <p:nvPr>
            <p:ph idx="1"/>
          </p:nvPr>
        </p:nvSpPr>
        <p:spPr/>
        <p:txBody>
          <a:bodyPr/>
          <a:lstStyle/>
          <a:p>
            <a:pPr>
              <a:lnSpc>
                <a:spcPct val="80000"/>
              </a:lnSpc>
              <a:buNone/>
            </a:pPr>
            <a:r>
              <a:rPr lang="en-CA" altLang="zh-TW" sz="4000" b="1" dirty="0"/>
              <a:t>		PV = </a:t>
            </a:r>
            <a:r>
              <a:rPr lang="en-CA" altLang="zh-TW" sz="4000" b="1" dirty="0" err="1"/>
              <a:t>nRT</a:t>
            </a:r>
            <a:endParaRPr lang="en-CA" altLang="zh-TW" sz="4000" b="1" dirty="0"/>
          </a:p>
          <a:p>
            <a:pPr>
              <a:lnSpc>
                <a:spcPct val="80000"/>
              </a:lnSpc>
              <a:buNone/>
            </a:pPr>
            <a:endParaRPr lang="en-CA" altLang="zh-TW" dirty="0"/>
          </a:p>
          <a:p>
            <a:pPr>
              <a:lnSpc>
                <a:spcPct val="80000"/>
              </a:lnSpc>
              <a:buNone/>
            </a:pPr>
            <a:r>
              <a:rPr lang="en-CA" altLang="zh-TW" sz="2800" dirty="0"/>
              <a:t>P = pressure </a:t>
            </a:r>
            <a:r>
              <a:rPr lang="en-CA" altLang="zh-TW" sz="2800" dirty="0">
                <a:solidFill>
                  <a:srgbClr val="FF0000"/>
                </a:solidFill>
              </a:rPr>
              <a:t>must be in Pa (N/m</a:t>
            </a:r>
            <a:r>
              <a:rPr lang="en-CA" altLang="zh-TW" sz="2800" baseline="30000" dirty="0">
                <a:solidFill>
                  <a:srgbClr val="FF0000"/>
                </a:solidFill>
              </a:rPr>
              <a:t>2</a:t>
            </a:r>
            <a:r>
              <a:rPr lang="en-CA" altLang="zh-TW" sz="2800" dirty="0"/>
              <a:t>) </a:t>
            </a:r>
            <a:r>
              <a:rPr lang="en-CA" altLang="zh-TW" sz="1800" dirty="0"/>
              <a:t>(1 </a:t>
            </a:r>
            <a:r>
              <a:rPr lang="en-CA" altLang="zh-TW" sz="1800" dirty="0" err="1"/>
              <a:t>atm</a:t>
            </a:r>
            <a:r>
              <a:rPr lang="en-CA" altLang="zh-TW" sz="1800" dirty="0"/>
              <a:t> = 101.3kPa = 760mmHg)</a:t>
            </a:r>
          </a:p>
          <a:p>
            <a:pPr>
              <a:lnSpc>
                <a:spcPct val="80000"/>
              </a:lnSpc>
              <a:buNone/>
            </a:pPr>
            <a:r>
              <a:rPr lang="en-CA" altLang="zh-TW" sz="2800" dirty="0"/>
              <a:t>V = volume (m</a:t>
            </a:r>
            <a:r>
              <a:rPr lang="en-CA" altLang="zh-TW" sz="2800" baseline="30000" dirty="0"/>
              <a:t>3</a:t>
            </a:r>
            <a:r>
              <a:rPr lang="en-CA" altLang="zh-TW" sz="2800" dirty="0"/>
              <a:t>) </a:t>
            </a:r>
            <a:r>
              <a:rPr lang="en-CA" altLang="zh-TW" sz="2800" dirty="0">
                <a:solidFill>
                  <a:srgbClr val="FF0000"/>
                </a:solidFill>
              </a:rPr>
              <a:t>must divide by 1000 for dm</a:t>
            </a:r>
            <a:r>
              <a:rPr lang="en-CA" altLang="zh-TW" sz="2800" baseline="30000" dirty="0">
                <a:solidFill>
                  <a:srgbClr val="FF0000"/>
                </a:solidFill>
              </a:rPr>
              <a:t>3</a:t>
            </a:r>
            <a:r>
              <a:rPr lang="en-CA" altLang="zh-TW" sz="2800" dirty="0">
                <a:solidFill>
                  <a:srgbClr val="FF0000"/>
                </a:solidFill>
              </a:rPr>
              <a:t> to m</a:t>
            </a:r>
            <a:r>
              <a:rPr lang="en-CA" altLang="zh-TW" sz="2800" baseline="30000" dirty="0">
                <a:solidFill>
                  <a:srgbClr val="FF0000"/>
                </a:solidFill>
              </a:rPr>
              <a:t>3</a:t>
            </a:r>
            <a:r>
              <a:rPr lang="en-CA" altLang="zh-TW" sz="2800" dirty="0">
                <a:solidFill>
                  <a:srgbClr val="FF0000"/>
                </a:solidFill>
              </a:rPr>
              <a:t> </a:t>
            </a:r>
          </a:p>
          <a:p>
            <a:pPr>
              <a:lnSpc>
                <a:spcPct val="80000"/>
              </a:lnSpc>
              <a:buNone/>
            </a:pPr>
            <a:r>
              <a:rPr lang="en-CA" altLang="zh-TW" sz="2800" dirty="0"/>
              <a:t>n = number of moles</a:t>
            </a:r>
          </a:p>
          <a:p>
            <a:pPr>
              <a:lnSpc>
                <a:spcPct val="80000"/>
              </a:lnSpc>
              <a:buNone/>
            </a:pPr>
            <a:r>
              <a:rPr lang="en-CA" altLang="zh-TW" sz="2800" dirty="0"/>
              <a:t>T = temperature (K) </a:t>
            </a:r>
            <a:r>
              <a:rPr lang="en-CA" altLang="zh-TW" sz="2800" dirty="0">
                <a:solidFill>
                  <a:srgbClr val="FF0000"/>
                </a:solidFill>
              </a:rPr>
              <a:t>cannot be in </a:t>
            </a:r>
            <a:r>
              <a:rPr lang="en-CA" altLang="zh-TW" sz="2800" dirty="0" err="1">
                <a:solidFill>
                  <a:srgbClr val="FF0000"/>
                </a:solidFill>
              </a:rPr>
              <a:t>Celcius</a:t>
            </a:r>
            <a:r>
              <a:rPr lang="en-CA" altLang="zh-TW" sz="2800" dirty="0">
                <a:solidFill>
                  <a:srgbClr val="FF0000"/>
                </a:solidFill>
              </a:rPr>
              <a:t> (°C)</a:t>
            </a:r>
          </a:p>
          <a:p>
            <a:pPr>
              <a:lnSpc>
                <a:spcPct val="80000"/>
              </a:lnSpc>
              <a:buNone/>
            </a:pPr>
            <a:r>
              <a:rPr lang="en-CA" altLang="zh-TW" sz="2800" dirty="0"/>
              <a:t>R = Universal Gas Constant  = 8.314 JK</a:t>
            </a:r>
            <a:r>
              <a:rPr lang="en-CA" altLang="zh-TW" sz="2800" baseline="30000" dirty="0"/>
              <a:t>-1</a:t>
            </a:r>
            <a:r>
              <a:rPr lang="en-CA" altLang="zh-TW" sz="2800" dirty="0"/>
              <a:t> mol</a:t>
            </a:r>
            <a:r>
              <a:rPr lang="en-CA" altLang="zh-TW" sz="2800" baseline="30000" dirty="0"/>
              <a:t>-1</a:t>
            </a:r>
          </a:p>
          <a:p>
            <a:pPr>
              <a:lnSpc>
                <a:spcPct val="80000"/>
              </a:lnSpc>
              <a:buNone/>
            </a:pPr>
            <a:endParaRPr lang="en-CA" altLang="zh-TW" sz="2800" dirty="0"/>
          </a:p>
          <a:p>
            <a:pPr>
              <a:lnSpc>
                <a:spcPct val="80000"/>
              </a:lnSpc>
              <a:buNone/>
            </a:pPr>
            <a:r>
              <a:rPr lang="en-CA" altLang="zh-TW" sz="2800" dirty="0"/>
              <a:t>If just using PV = </a:t>
            </a:r>
            <a:r>
              <a:rPr lang="en-CA" altLang="zh-TW" sz="2800" dirty="0" err="1"/>
              <a:t>nRT</a:t>
            </a:r>
            <a:r>
              <a:rPr lang="en-CA" altLang="zh-TW" sz="2800" dirty="0"/>
              <a:t> then units must be </a:t>
            </a:r>
            <a:r>
              <a:rPr lang="en-CA" altLang="zh-TW" sz="2800" dirty="0">
                <a:solidFill>
                  <a:srgbClr val="FF0000"/>
                </a:solidFill>
              </a:rPr>
              <a:t>Pa, m</a:t>
            </a:r>
            <a:r>
              <a:rPr lang="en-CA" altLang="zh-TW" sz="2800" baseline="30000" dirty="0">
                <a:solidFill>
                  <a:srgbClr val="FF0000"/>
                </a:solidFill>
              </a:rPr>
              <a:t>3</a:t>
            </a:r>
            <a:r>
              <a:rPr lang="en-CA" altLang="zh-TW" sz="2800" dirty="0">
                <a:solidFill>
                  <a:srgbClr val="FF0000"/>
                </a:solidFill>
              </a:rPr>
              <a:t>, K</a:t>
            </a:r>
            <a:endParaRPr lang="en-CA" altLang="zh-TW" sz="2800" baseline="30000" dirty="0">
              <a:solidFill>
                <a:srgbClr val="FF0000"/>
              </a:solidFill>
            </a:endParaRPr>
          </a:p>
          <a:p>
            <a:pPr>
              <a:lnSpc>
                <a:spcPct val="80000"/>
              </a:lnSpc>
              <a:buNone/>
            </a:pPr>
            <a:endParaRPr lang="en-CA" altLang="zh-TW" sz="2800" baseline="30000" dirty="0"/>
          </a:p>
          <a:p>
            <a:pPr>
              <a:buNone/>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715000" y="1066800"/>
            <a:ext cx="2971800" cy="1629468"/>
          </a:xfrm>
          <a:prstGeom prst="rect">
            <a:avLst/>
          </a:prstGeom>
          <a:noFill/>
          <a:ln w="9525">
            <a:noFill/>
            <a:miter lim="800000"/>
            <a:headEnd/>
            <a:tailEnd/>
          </a:ln>
        </p:spPr>
      </p:pic>
      <p:cxnSp>
        <p:nvCxnSpPr>
          <p:cNvPr id="6" name="Straight Arrow Connector 5"/>
          <p:cNvCxnSpPr/>
          <p:nvPr/>
        </p:nvCxnSpPr>
        <p:spPr>
          <a:xfrm>
            <a:off x="3810000" y="1828800"/>
            <a:ext cx="1447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type="body" sz="half" idx="1"/>
          </p:nvPr>
        </p:nvSpPr>
        <p:spPr>
          <a:xfrm>
            <a:off x="304800" y="304800"/>
            <a:ext cx="8305800" cy="6324600"/>
          </a:xfrm>
        </p:spPr>
        <p:txBody>
          <a:bodyPr>
            <a:noAutofit/>
          </a:bodyPr>
          <a:lstStyle/>
          <a:p>
            <a:pPr marL="0" indent="0" eaLnBrk="1" hangingPunct="1">
              <a:lnSpc>
                <a:spcPct val="90000"/>
              </a:lnSpc>
              <a:buNone/>
            </a:pPr>
            <a:r>
              <a:rPr lang="en-GB" altLang="zh-TW" sz="2800" u="sng" dirty="0"/>
              <a:t>Problem 1:</a:t>
            </a:r>
          </a:p>
          <a:p>
            <a:pPr eaLnBrk="1" hangingPunct="1">
              <a:lnSpc>
                <a:spcPct val="90000"/>
              </a:lnSpc>
            </a:pPr>
            <a:r>
              <a:rPr lang="en-GB" altLang="zh-TW" sz="2800" dirty="0"/>
              <a:t>A deep sea diver is working at a depth where the pressure is 3.0 atmospheres. He is breathing out air bubbles. The volume of each air bubble is 2 cm</a:t>
            </a:r>
            <a:r>
              <a:rPr lang="en-GB" altLang="zh-TW" sz="2800" baseline="30000" dirty="0"/>
              <a:t>3</a:t>
            </a:r>
            <a:r>
              <a:rPr lang="en-GB" altLang="zh-TW" sz="2800" dirty="0"/>
              <a:t>. At the surface the pressure is 1 atmosphere. What is the volume of each bubble when it reaches the surface?</a:t>
            </a:r>
          </a:p>
          <a:p>
            <a:pPr eaLnBrk="1" hangingPunct="1">
              <a:lnSpc>
                <a:spcPct val="90000"/>
              </a:lnSpc>
            </a:pPr>
            <a:r>
              <a:rPr lang="en-GB" altLang="zh-TW" sz="2800" dirty="0"/>
              <a:t>What will happen to his blood if he goes to the surface?</a:t>
            </a:r>
          </a:p>
          <a:p>
            <a:pPr marL="0" indent="0" eaLnBrk="1" hangingPunct="1">
              <a:lnSpc>
                <a:spcPct val="90000"/>
              </a:lnSpc>
              <a:buNone/>
            </a:pPr>
            <a:endParaRPr lang="en-GB" altLang="zh-TW" sz="1400" dirty="0"/>
          </a:p>
          <a:p>
            <a:pPr>
              <a:buNone/>
            </a:pPr>
            <a:r>
              <a:rPr lang="en-US" sz="2800" dirty="0">
                <a:solidFill>
                  <a:srgbClr val="FF0000"/>
                </a:solidFill>
              </a:rPr>
              <a:t>P</a:t>
            </a:r>
            <a:r>
              <a:rPr lang="en-US" sz="2800" baseline="-25000" dirty="0">
                <a:solidFill>
                  <a:srgbClr val="FF0000"/>
                </a:solidFill>
              </a:rPr>
              <a:t>1</a:t>
            </a:r>
            <a:r>
              <a:rPr lang="en-US" sz="2800" dirty="0">
                <a:solidFill>
                  <a:srgbClr val="FF0000"/>
                </a:solidFill>
              </a:rPr>
              <a:t>V</a:t>
            </a:r>
            <a:r>
              <a:rPr lang="en-US" sz="2800" baseline="-25000" dirty="0">
                <a:solidFill>
                  <a:srgbClr val="FF0000"/>
                </a:solidFill>
              </a:rPr>
              <a:t>1</a:t>
            </a:r>
            <a:r>
              <a:rPr lang="en-US" sz="2800" dirty="0">
                <a:solidFill>
                  <a:srgbClr val="FF0000"/>
                </a:solidFill>
              </a:rPr>
              <a:t> = P</a:t>
            </a:r>
            <a:r>
              <a:rPr lang="en-US" sz="2800" baseline="-25000" dirty="0">
                <a:solidFill>
                  <a:srgbClr val="FF0000"/>
                </a:solidFill>
              </a:rPr>
              <a:t>2</a:t>
            </a:r>
            <a:r>
              <a:rPr lang="en-US" sz="2800" dirty="0">
                <a:solidFill>
                  <a:srgbClr val="FF0000"/>
                </a:solidFill>
              </a:rPr>
              <a:t>V</a:t>
            </a:r>
            <a:r>
              <a:rPr lang="en-US" sz="2800" baseline="-25000" dirty="0">
                <a:solidFill>
                  <a:srgbClr val="FF0000"/>
                </a:solidFill>
              </a:rPr>
              <a:t>2</a:t>
            </a:r>
            <a:endParaRPr lang="en-US" sz="2800" dirty="0">
              <a:solidFill>
                <a:srgbClr val="FF0000"/>
              </a:solidFill>
            </a:endParaRPr>
          </a:p>
          <a:p>
            <a:pPr>
              <a:buNone/>
            </a:pPr>
            <a:endParaRPr lang="en-US" sz="1200" dirty="0">
              <a:solidFill>
                <a:srgbClr val="FF0000"/>
              </a:solidFill>
            </a:endParaRPr>
          </a:p>
          <a:p>
            <a:pPr>
              <a:buNone/>
            </a:pPr>
            <a:r>
              <a:rPr lang="en-US" sz="2800" dirty="0">
                <a:solidFill>
                  <a:srgbClr val="FF0000"/>
                </a:solidFill>
              </a:rPr>
              <a:t>3atm x 2cm</a:t>
            </a:r>
            <a:r>
              <a:rPr lang="en-US" sz="2800" baseline="30000" dirty="0">
                <a:solidFill>
                  <a:srgbClr val="FF0000"/>
                </a:solidFill>
              </a:rPr>
              <a:t>3</a:t>
            </a:r>
            <a:r>
              <a:rPr lang="en-US" sz="2800" dirty="0">
                <a:solidFill>
                  <a:srgbClr val="FF0000"/>
                </a:solidFill>
              </a:rPr>
              <a:t> = 1atm x Xcm</a:t>
            </a:r>
            <a:r>
              <a:rPr lang="en-US" sz="2800" baseline="30000" dirty="0">
                <a:solidFill>
                  <a:srgbClr val="FF0000"/>
                </a:solidFill>
              </a:rPr>
              <a:t>3</a:t>
            </a:r>
            <a:endParaRPr lang="en-US" sz="2800" dirty="0">
              <a:solidFill>
                <a:srgbClr val="FF0000"/>
              </a:solidFill>
            </a:endParaRPr>
          </a:p>
          <a:p>
            <a:pPr>
              <a:buNone/>
            </a:pPr>
            <a:r>
              <a:rPr lang="en-US" sz="2800" dirty="0">
                <a:solidFill>
                  <a:srgbClr val="FF0000"/>
                </a:solidFill>
              </a:rPr>
              <a:t>Therefore X = 6cm</a:t>
            </a:r>
            <a:r>
              <a:rPr lang="en-US" sz="2800" baseline="30000" dirty="0">
                <a:solidFill>
                  <a:srgbClr val="FF0000"/>
                </a:solidFill>
              </a:rPr>
              <a:t>3</a:t>
            </a:r>
            <a:endParaRPr lang="en-US" sz="2800" dirty="0">
              <a:solidFill>
                <a:srgbClr val="FF0000"/>
              </a:solidFill>
            </a:endParaRPr>
          </a:p>
          <a:p>
            <a:pPr>
              <a:buNone/>
            </a:pPr>
            <a:endParaRPr lang="en-US" sz="1100" dirty="0">
              <a:solidFill>
                <a:srgbClr val="FF0000"/>
              </a:solidFill>
            </a:endParaRPr>
          </a:p>
          <a:p>
            <a:pPr>
              <a:buNone/>
            </a:pPr>
            <a:r>
              <a:rPr lang="en-US" sz="2800" dirty="0">
                <a:solidFill>
                  <a:srgbClr val="FF0000"/>
                </a:solidFill>
              </a:rPr>
              <a:t>The volume of the bubble is 0.006dm</a:t>
            </a:r>
            <a:r>
              <a:rPr lang="en-US" sz="2800" baseline="30000" dirty="0">
                <a:solidFill>
                  <a:srgbClr val="FF0000"/>
                </a:solidFill>
              </a:rPr>
              <a:t>3</a:t>
            </a:r>
            <a:endParaRPr lang="en-US" sz="2800" dirty="0">
              <a:solidFill>
                <a:srgbClr val="FF0000"/>
              </a:solidFill>
            </a:endParaRPr>
          </a:p>
        </p:txBody>
      </p:sp>
      <p:graphicFrame>
        <p:nvGraphicFramePr>
          <p:cNvPr id="283652" name="Object 4"/>
          <p:cNvGraphicFramePr>
            <a:graphicFrameLocks noGrp="1" noChangeAspect="1"/>
          </p:cNvGraphicFramePr>
          <p:nvPr>
            <p:ph type="clipArt" sz="half" idx="2"/>
            <p:extLst>
              <p:ext uri="{D42A27DB-BD31-4B8C-83A1-F6EECF244321}">
                <p14:modId xmlns:p14="http://schemas.microsoft.com/office/powerpoint/2010/main" val="615417466"/>
              </p:ext>
            </p:extLst>
          </p:nvPr>
        </p:nvGraphicFramePr>
        <p:xfrm>
          <a:off x="6553200" y="3866866"/>
          <a:ext cx="2337859" cy="2743200"/>
        </p:xfrm>
        <a:graphic>
          <a:graphicData uri="http://schemas.openxmlformats.org/presentationml/2006/ole">
            <mc:AlternateContent xmlns:mc="http://schemas.openxmlformats.org/markup-compatibility/2006">
              <mc:Choice xmlns:v="urn:schemas-microsoft-com:vml" Requires="v">
                <p:oleObj spid="_x0000_s127097" name="Bitmap Image" r:id="rId3" imgW="2200582" imgH="2580952" progId="PBrush">
                  <p:embed/>
                </p:oleObj>
              </mc:Choice>
              <mc:Fallback>
                <p:oleObj name="Bitmap Image" r:id="rId3" imgW="2200582" imgH="25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66866"/>
                        <a:ext cx="2337859" cy="2743200"/>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sz="half" idx="4294967295"/>
          </p:nvPr>
        </p:nvSpPr>
        <p:spPr>
          <a:xfrm>
            <a:off x="152400" y="228600"/>
            <a:ext cx="8763000" cy="5995113"/>
          </a:xfrm>
        </p:spPr>
        <p:txBody>
          <a:bodyPr>
            <a:normAutofit fontScale="92500" lnSpcReduction="10000"/>
          </a:bodyPr>
          <a:lstStyle/>
          <a:p>
            <a:pPr eaLnBrk="1" hangingPunct="1">
              <a:buNone/>
            </a:pPr>
            <a:r>
              <a:rPr lang="en-CA" altLang="zh-TW" sz="2800" u="sng" dirty="0"/>
              <a:t>Problem 2</a:t>
            </a:r>
            <a:r>
              <a:rPr lang="en-CA" altLang="zh-TW" sz="2800" dirty="0"/>
              <a:t>: A sample of hydrogen gas has a volume of 8.56L at a temperature of 0</a:t>
            </a:r>
            <a:r>
              <a:rPr lang="en-CA" altLang="zh-TW" sz="2800" baseline="30000" dirty="0"/>
              <a:t>0</a:t>
            </a:r>
            <a:r>
              <a:rPr lang="en-CA" altLang="zh-TW" sz="2800" dirty="0"/>
              <a:t>C and a pressure of 1.5 atm.  Calculate the moles of hydrogen gas present in this gas sample. R = 8.314 JK</a:t>
            </a:r>
            <a:r>
              <a:rPr lang="en-CA" altLang="zh-TW" sz="2800" baseline="30000" dirty="0"/>
              <a:t>-1</a:t>
            </a:r>
            <a:r>
              <a:rPr lang="en-CA" altLang="zh-TW" sz="2800" dirty="0"/>
              <a:t> mol</a:t>
            </a:r>
            <a:r>
              <a:rPr lang="en-CA" altLang="zh-TW" sz="2800" baseline="30000" dirty="0"/>
              <a:t>-1</a:t>
            </a:r>
          </a:p>
          <a:p>
            <a:pPr eaLnBrk="1" hangingPunct="1">
              <a:buNone/>
            </a:pPr>
            <a:endParaRPr lang="en-CA" altLang="zh-TW" sz="2800" baseline="30000" dirty="0"/>
          </a:p>
          <a:p>
            <a:pPr lvl="0">
              <a:buNone/>
              <a:defRPr/>
            </a:pPr>
            <a:r>
              <a:rPr lang="en-US" sz="2800" dirty="0"/>
              <a:t>Gas law PV= </a:t>
            </a:r>
            <a:r>
              <a:rPr lang="en-US" sz="2800" dirty="0" err="1"/>
              <a:t>nRT</a:t>
            </a:r>
            <a:r>
              <a:rPr lang="en-US" sz="2800" dirty="0"/>
              <a:t> so must have correct units (Pa, m</a:t>
            </a:r>
            <a:r>
              <a:rPr lang="en-US" sz="2800" baseline="30000" dirty="0"/>
              <a:t>3</a:t>
            </a:r>
            <a:r>
              <a:rPr lang="en-US" sz="2800" dirty="0"/>
              <a:t>, K):</a:t>
            </a:r>
          </a:p>
          <a:p>
            <a:pPr lvl="0">
              <a:buNone/>
              <a:defRPr/>
            </a:pPr>
            <a:r>
              <a:rPr lang="en-US" sz="2800" dirty="0">
                <a:solidFill>
                  <a:srgbClr val="FF0000"/>
                </a:solidFill>
              </a:rPr>
              <a:t>P = 1.5atm = 1.5 x 101 </a:t>
            </a:r>
            <a:r>
              <a:rPr lang="en-US" sz="2800" dirty="0" err="1">
                <a:solidFill>
                  <a:srgbClr val="FF0000"/>
                </a:solidFill>
              </a:rPr>
              <a:t>kPa</a:t>
            </a:r>
            <a:r>
              <a:rPr lang="en-US" sz="2800" dirty="0">
                <a:solidFill>
                  <a:srgbClr val="FF0000"/>
                </a:solidFill>
              </a:rPr>
              <a:t> = 151 500Pa</a:t>
            </a:r>
          </a:p>
          <a:p>
            <a:pPr marL="0" indent="0">
              <a:buNone/>
              <a:defRPr/>
            </a:pPr>
            <a:r>
              <a:rPr lang="en-US" sz="2800" dirty="0">
                <a:solidFill>
                  <a:srgbClr val="FF0000"/>
                </a:solidFill>
              </a:rPr>
              <a:t>V = 8.56dm</a:t>
            </a:r>
            <a:r>
              <a:rPr lang="en-US" sz="2800" baseline="30000" dirty="0">
                <a:solidFill>
                  <a:srgbClr val="FF0000"/>
                </a:solidFill>
              </a:rPr>
              <a:t>3</a:t>
            </a:r>
            <a:r>
              <a:rPr lang="en-US" sz="2800" dirty="0">
                <a:solidFill>
                  <a:srgbClr val="FF0000"/>
                </a:solidFill>
              </a:rPr>
              <a:t> = 8.56 x 1/1000 m</a:t>
            </a:r>
            <a:r>
              <a:rPr lang="en-US" sz="2800" baseline="30000" dirty="0">
                <a:solidFill>
                  <a:srgbClr val="FF0000"/>
                </a:solidFill>
              </a:rPr>
              <a:t>3</a:t>
            </a:r>
            <a:r>
              <a:rPr lang="en-US" sz="2800" dirty="0">
                <a:solidFill>
                  <a:srgbClr val="FF0000"/>
                </a:solidFill>
              </a:rPr>
              <a:t> = 8.56 x10</a:t>
            </a:r>
            <a:r>
              <a:rPr lang="en-US" sz="2800" baseline="30000" dirty="0">
                <a:solidFill>
                  <a:srgbClr val="FF0000"/>
                </a:solidFill>
              </a:rPr>
              <a:t>-3</a:t>
            </a:r>
            <a:r>
              <a:rPr lang="en-US" sz="2800" dirty="0">
                <a:solidFill>
                  <a:srgbClr val="FF0000"/>
                </a:solidFill>
              </a:rPr>
              <a:t> m</a:t>
            </a:r>
            <a:r>
              <a:rPr lang="en-US" sz="2800" baseline="30000" dirty="0">
                <a:solidFill>
                  <a:srgbClr val="FF0000"/>
                </a:solidFill>
              </a:rPr>
              <a:t>3</a:t>
            </a:r>
            <a:endParaRPr lang="en-US" sz="2800" dirty="0">
              <a:solidFill>
                <a:srgbClr val="FF0000"/>
              </a:solidFill>
            </a:endParaRPr>
          </a:p>
          <a:p>
            <a:pPr marL="0" indent="0">
              <a:buNone/>
              <a:defRPr/>
            </a:pPr>
            <a:r>
              <a:rPr lang="en-US" sz="2800" dirty="0">
                <a:solidFill>
                  <a:srgbClr val="FF0000"/>
                </a:solidFill>
              </a:rPr>
              <a:t>T = </a:t>
            </a:r>
            <a:r>
              <a:rPr lang="en-CA" altLang="zh-TW" sz="2800" dirty="0">
                <a:solidFill>
                  <a:srgbClr val="FF0000"/>
                </a:solidFill>
              </a:rPr>
              <a:t>0</a:t>
            </a:r>
            <a:r>
              <a:rPr lang="en-CA" altLang="zh-TW" sz="2800" baseline="30000" dirty="0">
                <a:solidFill>
                  <a:srgbClr val="FF0000"/>
                </a:solidFill>
              </a:rPr>
              <a:t>0</a:t>
            </a:r>
            <a:r>
              <a:rPr lang="en-CA" altLang="zh-TW" sz="2800" dirty="0">
                <a:solidFill>
                  <a:srgbClr val="FF0000"/>
                </a:solidFill>
              </a:rPr>
              <a:t>C = 0 + 273K = 273K</a:t>
            </a:r>
          </a:p>
          <a:p>
            <a:pPr marL="0" indent="0">
              <a:buNone/>
              <a:defRPr/>
            </a:pPr>
            <a:endParaRPr lang="en-CA" sz="2800" dirty="0">
              <a:solidFill>
                <a:srgbClr val="FF0000"/>
              </a:solidFill>
            </a:endParaRPr>
          </a:p>
          <a:p>
            <a:pPr marL="0" indent="0">
              <a:buNone/>
              <a:defRPr/>
            </a:pPr>
            <a:r>
              <a:rPr lang="en-CA" sz="2800" dirty="0">
                <a:solidFill>
                  <a:srgbClr val="FF0000"/>
                </a:solidFill>
              </a:rPr>
              <a:t>PV = </a:t>
            </a:r>
            <a:r>
              <a:rPr lang="en-CA" sz="2800" dirty="0" err="1">
                <a:solidFill>
                  <a:srgbClr val="FF0000"/>
                </a:solidFill>
              </a:rPr>
              <a:t>nRT</a:t>
            </a:r>
            <a:endParaRPr lang="en-CA" sz="2800" dirty="0">
              <a:solidFill>
                <a:srgbClr val="FF0000"/>
              </a:solidFill>
            </a:endParaRPr>
          </a:p>
          <a:p>
            <a:pPr marL="0" indent="0">
              <a:buNone/>
              <a:defRPr/>
            </a:pPr>
            <a:r>
              <a:rPr lang="en-US" sz="2800" dirty="0">
                <a:solidFill>
                  <a:srgbClr val="FF0000"/>
                </a:solidFill>
              </a:rPr>
              <a:t>151 500Pa x 8.56 x10</a:t>
            </a:r>
            <a:r>
              <a:rPr lang="en-US" sz="2800" baseline="30000" dirty="0">
                <a:solidFill>
                  <a:srgbClr val="FF0000"/>
                </a:solidFill>
              </a:rPr>
              <a:t>-3</a:t>
            </a:r>
            <a:r>
              <a:rPr lang="en-US" sz="2800" dirty="0">
                <a:solidFill>
                  <a:srgbClr val="FF0000"/>
                </a:solidFill>
              </a:rPr>
              <a:t> m</a:t>
            </a:r>
            <a:r>
              <a:rPr lang="en-US" sz="2800" baseline="30000" dirty="0">
                <a:solidFill>
                  <a:srgbClr val="FF0000"/>
                </a:solidFill>
              </a:rPr>
              <a:t>3</a:t>
            </a:r>
            <a:r>
              <a:rPr lang="en-US" sz="2800" dirty="0">
                <a:solidFill>
                  <a:srgbClr val="FF0000"/>
                </a:solidFill>
              </a:rPr>
              <a:t> = n x </a:t>
            </a:r>
            <a:r>
              <a:rPr lang="en-CA" altLang="zh-TW" sz="2800" dirty="0">
                <a:solidFill>
                  <a:srgbClr val="FF0000"/>
                </a:solidFill>
              </a:rPr>
              <a:t>8.314 JK</a:t>
            </a:r>
            <a:r>
              <a:rPr lang="en-CA" altLang="zh-TW" sz="2800" baseline="30000" dirty="0">
                <a:solidFill>
                  <a:srgbClr val="FF0000"/>
                </a:solidFill>
              </a:rPr>
              <a:t>-1</a:t>
            </a:r>
            <a:r>
              <a:rPr lang="en-CA" altLang="zh-TW" sz="2800" dirty="0">
                <a:solidFill>
                  <a:srgbClr val="FF0000"/>
                </a:solidFill>
              </a:rPr>
              <a:t> mol</a:t>
            </a:r>
            <a:r>
              <a:rPr lang="en-CA" altLang="zh-TW" sz="2800" baseline="30000" dirty="0">
                <a:solidFill>
                  <a:srgbClr val="FF0000"/>
                </a:solidFill>
              </a:rPr>
              <a:t>-1 </a:t>
            </a:r>
            <a:r>
              <a:rPr lang="en-US" sz="2800" dirty="0">
                <a:solidFill>
                  <a:srgbClr val="FF0000"/>
                </a:solidFill>
              </a:rPr>
              <a:t>x </a:t>
            </a:r>
            <a:r>
              <a:rPr lang="en-CA" altLang="zh-TW" sz="2800" dirty="0">
                <a:solidFill>
                  <a:srgbClr val="FF0000"/>
                </a:solidFill>
              </a:rPr>
              <a:t>273K</a:t>
            </a:r>
          </a:p>
          <a:p>
            <a:pPr marL="0" indent="0">
              <a:buNone/>
              <a:defRPr/>
            </a:pPr>
            <a:r>
              <a:rPr lang="en-US" sz="2800" dirty="0">
                <a:solidFill>
                  <a:srgbClr val="FF0000"/>
                </a:solidFill>
              </a:rPr>
              <a:t>1297 = n 2270</a:t>
            </a:r>
          </a:p>
          <a:p>
            <a:pPr marL="0" indent="0">
              <a:buNone/>
              <a:defRPr/>
            </a:pPr>
            <a:r>
              <a:rPr lang="en-US" sz="2800" dirty="0">
                <a:solidFill>
                  <a:srgbClr val="FF0000"/>
                </a:solidFill>
              </a:rPr>
              <a:t>n = 0.57 moles hydrogen</a:t>
            </a:r>
          </a:p>
          <a:p>
            <a:pPr marL="0" indent="0">
              <a:buNone/>
              <a:defRPr/>
            </a:pPr>
            <a:endParaRPr lang="en-US" sz="2800" dirty="0"/>
          </a:p>
          <a:p>
            <a:pPr lvl="0">
              <a:buNone/>
              <a:defRPr/>
            </a:pPr>
            <a:endParaRPr lang="en-US" sz="2800" dirty="0"/>
          </a:p>
          <a:p>
            <a:pPr eaLnBrk="1" hangingPunct="1">
              <a:buNone/>
            </a:pPr>
            <a:endParaRPr lang="en-CA" altLang="zh-TW"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2" y="-20472"/>
            <a:ext cx="8632208" cy="1143000"/>
          </a:xfrm>
        </p:spPr>
        <p:txBody>
          <a:bodyPr>
            <a:normAutofit fontScale="90000"/>
          </a:bodyPr>
          <a:lstStyle/>
          <a:p>
            <a:r>
              <a:rPr lang="en-US" dirty="0"/>
              <a:t>EXTRA: Dalton’s Law of Partial Pressures</a:t>
            </a:r>
            <a:endParaRPr lang="en-AU" dirty="0"/>
          </a:p>
        </p:txBody>
      </p:sp>
      <p:sp>
        <p:nvSpPr>
          <p:cNvPr id="11" name="Content Placeholder 10"/>
          <p:cNvSpPr>
            <a:spLocks noGrp="1"/>
          </p:cNvSpPr>
          <p:nvPr>
            <p:ph idx="1"/>
          </p:nvPr>
        </p:nvSpPr>
        <p:spPr>
          <a:xfrm>
            <a:off x="228600" y="914401"/>
            <a:ext cx="8305800" cy="2286000"/>
          </a:xfrm>
        </p:spPr>
        <p:txBody>
          <a:bodyPr>
            <a:noAutofit/>
          </a:bodyPr>
          <a:lstStyle/>
          <a:p>
            <a:pPr marL="0" indent="0">
              <a:buNone/>
            </a:pPr>
            <a:r>
              <a:rPr lang="en-US" sz="2400" dirty="0"/>
              <a:t>As the type of gas does not affect the gas laws it follows then that each gas must act as a unit in causing gas pressure. The Law of Partial Pressure states that the total gas (vapour) pressure is equal to the partial pressures of each individual gas in the mixture:</a:t>
            </a:r>
            <a:endParaRPr lang="en-AU" sz="2400" dirty="0"/>
          </a:p>
          <a:p>
            <a:pPr marL="0" indent="0">
              <a:buNone/>
            </a:pPr>
            <a:endParaRPr lang="en-AU" sz="2400" dirty="0"/>
          </a:p>
        </p:txBody>
      </p:sp>
      <p:pic>
        <p:nvPicPr>
          <p:cNvPr id="12" name="Picture 11"/>
          <p:cNvPicPr>
            <a:picLocks noChangeAspect="1"/>
          </p:cNvPicPr>
          <p:nvPr/>
        </p:nvPicPr>
        <p:blipFill>
          <a:blip r:embed="rId2"/>
          <a:stretch>
            <a:fillRect/>
          </a:stretch>
        </p:blipFill>
        <p:spPr>
          <a:xfrm>
            <a:off x="1600200" y="2514600"/>
            <a:ext cx="6153150" cy="981075"/>
          </a:xfrm>
          <a:prstGeom prst="rect">
            <a:avLst/>
          </a:prstGeom>
        </p:spPr>
      </p:pic>
      <p:pic>
        <p:nvPicPr>
          <p:cNvPr id="13" name="Picture 12"/>
          <p:cNvPicPr>
            <a:picLocks noChangeAspect="1"/>
          </p:cNvPicPr>
          <p:nvPr/>
        </p:nvPicPr>
        <p:blipFill>
          <a:blip r:embed="rId3"/>
          <a:stretch>
            <a:fillRect/>
          </a:stretch>
        </p:blipFill>
        <p:spPr>
          <a:xfrm>
            <a:off x="54592" y="4135274"/>
            <a:ext cx="9077325" cy="2319761"/>
          </a:xfrm>
          <a:prstGeom prst="rect">
            <a:avLst/>
          </a:prstGeom>
        </p:spPr>
      </p:pic>
    </p:spTree>
    <p:extLst>
      <p:ext uri="{BB962C8B-B14F-4D97-AF65-F5344CB8AC3E}">
        <p14:creationId xmlns:p14="http://schemas.microsoft.com/office/powerpoint/2010/main" val="4090169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515" name="Content Placeholder 2"/>
              <p:cNvSpPr>
                <a:spLocks noGrp="1"/>
              </p:cNvSpPr>
              <p:nvPr>
                <p:ph sz="half" idx="4294967295"/>
              </p:nvPr>
            </p:nvSpPr>
            <p:spPr>
              <a:xfrm>
                <a:off x="152400" y="228600"/>
                <a:ext cx="8763000" cy="5995113"/>
              </a:xfrm>
            </p:spPr>
            <p:txBody>
              <a:bodyPr>
                <a:normAutofit/>
              </a:bodyPr>
              <a:lstStyle/>
              <a:p>
                <a:pPr marL="0" indent="0">
                  <a:buNone/>
                </a:pPr>
                <a:r>
                  <a:rPr lang="en-CA" altLang="zh-TW" sz="2800" u="sng" dirty="0"/>
                  <a:t>Problem 1</a:t>
                </a:r>
                <a:r>
                  <a:rPr lang="en-CA" altLang="zh-TW" sz="2800" dirty="0"/>
                  <a:t>: </a:t>
                </a:r>
                <a:r>
                  <a:rPr lang="en-US" sz="2800" dirty="0"/>
                  <a:t>A balloon contains 0.2 moles of nitrogen and 0.5 moles of oxygen. If the total pressure in the balloon is 2.0 </a:t>
                </a:r>
                <a:r>
                  <a:rPr lang="en-US" sz="2800" dirty="0" err="1"/>
                  <a:t>atm</a:t>
                </a:r>
                <a:r>
                  <a:rPr lang="en-US" sz="2800" dirty="0"/>
                  <a:t>, what is the partial pressure of oxygen?</a:t>
                </a:r>
                <a:endParaRPr lang="en-AU" sz="2800" dirty="0"/>
              </a:p>
              <a:p>
                <a:pPr eaLnBrk="1" hangingPunct="1">
                  <a:buNone/>
                </a:pPr>
                <a:endParaRPr lang="en-CA" altLang="zh-TW" sz="2800" baseline="30000" dirty="0"/>
              </a:p>
              <a:p>
                <a:pPr marL="0" indent="0">
                  <a:buNone/>
                  <a:defRPr/>
                </a:pPr>
                <a:r>
                  <a:rPr lang="en-US" sz="2800" dirty="0">
                    <a:solidFill>
                      <a:srgbClr val="FF0000"/>
                    </a:solidFill>
                  </a:rPr>
                  <a:t>P</a:t>
                </a:r>
                <a:r>
                  <a:rPr lang="en-US" sz="2800" baseline="-25000" dirty="0">
                    <a:solidFill>
                      <a:srgbClr val="FF0000"/>
                    </a:solidFill>
                  </a:rPr>
                  <a:t>1</a:t>
                </a:r>
                <a:r>
                  <a:rPr lang="en-US" sz="2800" dirty="0">
                    <a:solidFill>
                      <a:srgbClr val="FF0000"/>
                    </a:solidFill>
                  </a:rPr>
                  <a:t> = x</a:t>
                </a:r>
                <a:r>
                  <a:rPr lang="en-US" sz="2800" baseline="-25000" dirty="0">
                    <a:solidFill>
                      <a:srgbClr val="FF0000"/>
                    </a:solidFill>
                  </a:rPr>
                  <a:t>1</a:t>
                </a:r>
                <a:r>
                  <a:rPr lang="en-US" sz="2800" dirty="0">
                    <a:solidFill>
                      <a:srgbClr val="FF0000"/>
                    </a:solidFill>
                  </a:rPr>
                  <a:t> </a:t>
                </a:r>
                <a14:m>
                  <m:oMath xmlns:m="http://schemas.openxmlformats.org/officeDocument/2006/math">
                    <m:r>
                      <a:rPr lang="en-US" sz="2800" i="1">
                        <a:solidFill>
                          <a:srgbClr val="FF0000"/>
                        </a:solidFill>
                        <a:latin typeface="Cambria Math" panose="02040503050406030204" pitchFamily="18" charset="0"/>
                      </a:rPr>
                      <m:t>×</m:t>
                    </m:r>
                  </m:oMath>
                </a14:m>
                <a:r>
                  <a:rPr lang="en-US" sz="2800" dirty="0">
                    <a:solidFill>
                      <a:srgbClr val="FF0000"/>
                    </a:solidFill>
                  </a:rPr>
                  <a:t> P = 0.5 / (0.2+0.5) x 2.0atm = 1.4atm</a:t>
                </a:r>
                <a:endParaRPr lang="en-AU" sz="2800" dirty="0">
                  <a:solidFill>
                    <a:srgbClr val="FF0000"/>
                  </a:solidFill>
                </a:endParaRPr>
              </a:p>
              <a:p>
                <a:pPr marL="0" indent="0">
                  <a:buNone/>
                  <a:defRPr/>
                </a:pPr>
                <a:endParaRPr lang="en-US" sz="2800" dirty="0"/>
              </a:p>
              <a:p>
                <a:pPr lvl="0">
                  <a:buNone/>
                  <a:defRPr/>
                </a:pPr>
                <a:endParaRPr lang="en-US" sz="2800" dirty="0"/>
              </a:p>
              <a:p>
                <a:pPr eaLnBrk="1" hangingPunct="1">
                  <a:buNone/>
                </a:pPr>
                <a:endParaRPr lang="en-CA" altLang="zh-TW" sz="2800" dirty="0"/>
              </a:p>
            </p:txBody>
          </p:sp>
        </mc:Choice>
        <mc:Fallback xmlns="">
          <p:sp>
            <p:nvSpPr>
              <p:cNvPr id="64515" name="Content Placeholder 2"/>
              <p:cNvSpPr>
                <a:spLocks noGrp="1" noRot="1" noChangeAspect="1" noMove="1" noResize="1" noEditPoints="1" noAdjustHandles="1" noChangeArrowheads="1" noChangeShapeType="1" noTextEdit="1"/>
              </p:cNvSpPr>
              <p:nvPr>
                <p:ph sz="half" idx="4294967295"/>
              </p:nvPr>
            </p:nvSpPr>
            <p:spPr>
              <a:xfrm>
                <a:off x="152400" y="228600"/>
                <a:ext cx="8763000" cy="5995113"/>
              </a:xfrm>
              <a:blipFill rotWithShape="0">
                <a:blip r:embed="rId2"/>
                <a:stretch>
                  <a:fillRect l="-1391" t="-1017"/>
                </a:stretch>
              </a:blipFill>
            </p:spPr>
            <p:txBody>
              <a:bodyPr/>
              <a:lstStyle/>
              <a:p>
                <a:r>
                  <a:rPr lang="en-AU">
                    <a:noFill/>
                  </a:rPr>
                  <a:t> </a:t>
                </a:r>
              </a:p>
            </p:txBody>
          </p:sp>
        </mc:Fallback>
      </mc:AlternateContent>
    </p:spTree>
    <p:extLst>
      <p:ext uri="{BB962C8B-B14F-4D97-AF65-F5344CB8AC3E}">
        <p14:creationId xmlns:p14="http://schemas.microsoft.com/office/powerpoint/2010/main" val="340690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47800" y="381000"/>
            <a:ext cx="5943600" cy="1016000"/>
          </a:xfrm>
          <a:prstGeom prst="rect">
            <a:avLst/>
          </a:prstGeom>
          <a:noFill/>
          <a:ln w="9525">
            <a:noFill/>
            <a:miter lim="800000"/>
            <a:headEnd/>
            <a:tailEnd/>
          </a:ln>
        </p:spPr>
        <p:txBody>
          <a:bodyPr>
            <a:spAutoFit/>
          </a:bodyPr>
          <a:lstStyle/>
          <a:p>
            <a:pPr algn="ctr"/>
            <a:r>
              <a:rPr lang="en-US" altLang="zh-TW" sz="6000" dirty="0">
                <a:solidFill>
                  <a:srgbClr val="091BC3"/>
                </a:solidFill>
              </a:rPr>
              <a:t>Liquids</a:t>
            </a:r>
            <a:endParaRPr lang="zh-TW" altLang="en-US" sz="6000" dirty="0">
              <a:solidFill>
                <a:srgbClr val="091BC3"/>
              </a:solidFill>
            </a:endParaRPr>
          </a:p>
        </p:txBody>
      </p:sp>
      <p:sp>
        <p:nvSpPr>
          <p:cNvPr id="50179" name="TextBox 2"/>
          <p:cNvSpPr txBox="1">
            <a:spLocks noChangeArrowheads="1"/>
          </p:cNvSpPr>
          <p:nvPr/>
        </p:nvSpPr>
        <p:spPr bwMode="auto">
          <a:xfrm>
            <a:off x="2438400" y="2362200"/>
            <a:ext cx="5029200" cy="1323439"/>
          </a:xfrm>
          <a:prstGeom prst="rect">
            <a:avLst/>
          </a:prstGeom>
          <a:noFill/>
          <a:ln w="9525">
            <a:noFill/>
            <a:miter lim="800000"/>
            <a:headEnd/>
            <a:tailEnd/>
          </a:ln>
        </p:spPr>
        <p:txBody>
          <a:bodyPr>
            <a:spAutoFit/>
          </a:bodyPr>
          <a:lstStyle/>
          <a:p>
            <a:pPr marL="342900" indent="-342900">
              <a:buFontTx/>
              <a:buAutoNum type="arabicPeriod"/>
            </a:pPr>
            <a:r>
              <a:rPr lang="en-US" altLang="zh-TW" sz="4000" dirty="0"/>
              <a:t>Concentration</a:t>
            </a:r>
            <a:endParaRPr lang="zh-TW" altLang="en-US" sz="4000" dirty="0"/>
          </a:p>
          <a:p>
            <a:pPr marL="342900" indent="-342900">
              <a:buFontTx/>
              <a:buAutoNum type="arabicPeriod"/>
            </a:pPr>
            <a:r>
              <a:rPr lang="en-US" altLang="zh-TW" sz="4000" dirty="0"/>
              <a:t>Titrations</a:t>
            </a:r>
          </a:p>
        </p:txBody>
      </p:sp>
    </p:spTree>
    <p:extLst>
      <p:ext uri="{BB962C8B-B14F-4D97-AF65-F5344CB8AC3E}">
        <p14:creationId xmlns:p14="http://schemas.microsoft.com/office/powerpoint/2010/main" val="3117693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060550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words</a:t>
            </a:r>
          </a:p>
        </p:txBody>
      </p:sp>
      <p:sp>
        <p:nvSpPr>
          <p:cNvPr id="3" name="Content Placeholder 2"/>
          <p:cNvSpPr>
            <a:spLocks noGrp="1"/>
          </p:cNvSpPr>
          <p:nvPr>
            <p:ph idx="1"/>
          </p:nvPr>
        </p:nvSpPr>
        <p:spPr/>
        <p:txBody>
          <a:bodyPr>
            <a:normAutofit fontScale="92500" lnSpcReduction="10000"/>
          </a:bodyPr>
          <a:lstStyle/>
          <a:p>
            <a:pPr eaLnBrk="1" hangingPunct="1">
              <a:buNone/>
            </a:pPr>
            <a:r>
              <a:rPr lang="en-GB" altLang="zh-TW" sz="4000" b="1" dirty="0">
                <a:solidFill>
                  <a:srgbClr val="0070C0"/>
                </a:solidFill>
                <a:latin typeface="Arial Narrow" pitchFamily="34" charset="0"/>
                <a:ea typeface="新細明體" pitchFamily="18" charset="-120"/>
              </a:rPr>
              <a:t>Solute – </a:t>
            </a:r>
            <a:r>
              <a:rPr lang="en-GB" altLang="zh-TW" sz="4000" b="1" dirty="0">
                <a:latin typeface="Arial Narrow" pitchFamily="34" charset="0"/>
                <a:ea typeface="新細明體" pitchFamily="18" charset="-120"/>
              </a:rPr>
              <a:t>is something that dissolves </a:t>
            </a:r>
            <a:r>
              <a:rPr lang="en-GB" altLang="zh-TW" sz="4000" b="1" dirty="0" err="1">
                <a:latin typeface="Arial Narrow" pitchFamily="34" charset="0"/>
                <a:ea typeface="新細明體" pitchFamily="18" charset="-120"/>
              </a:rPr>
              <a:t>eg</a:t>
            </a:r>
            <a:r>
              <a:rPr lang="en-GB" altLang="zh-TW" sz="4000" b="1" dirty="0">
                <a:latin typeface="Arial Narrow" pitchFamily="34" charset="0"/>
                <a:ea typeface="新細明體" pitchFamily="18" charset="-120"/>
              </a:rPr>
              <a:t>. salt</a:t>
            </a:r>
            <a:endParaRPr lang="en-GB" altLang="zh-TW" sz="4000" b="1" dirty="0">
              <a:solidFill>
                <a:srgbClr val="0070C0"/>
              </a:solidFill>
              <a:latin typeface="Arial Narrow" pitchFamily="34" charset="0"/>
              <a:ea typeface="新細明體" pitchFamily="18" charset="-120"/>
            </a:endParaRPr>
          </a:p>
          <a:p>
            <a:pPr eaLnBrk="1" hangingPunct="1">
              <a:buNone/>
            </a:pPr>
            <a:r>
              <a:rPr lang="en-GB" altLang="zh-TW" sz="4000" b="1" dirty="0">
                <a:solidFill>
                  <a:srgbClr val="0070C0"/>
                </a:solidFill>
                <a:latin typeface="Arial Narrow" pitchFamily="34" charset="0"/>
                <a:ea typeface="新細明體" pitchFamily="18" charset="-120"/>
              </a:rPr>
              <a:t>Solvent – </a:t>
            </a:r>
            <a:r>
              <a:rPr lang="en-GB" altLang="zh-TW" sz="4000" b="1" dirty="0">
                <a:latin typeface="Arial Narrow" pitchFamily="34" charset="0"/>
                <a:ea typeface="新細明體" pitchFamily="18" charset="-120"/>
              </a:rPr>
              <a:t>is something that does the dissolving </a:t>
            </a:r>
            <a:r>
              <a:rPr lang="en-GB" altLang="zh-TW" sz="4000" b="1" dirty="0" err="1">
                <a:latin typeface="Arial Narrow" pitchFamily="34" charset="0"/>
                <a:ea typeface="新細明體" pitchFamily="18" charset="-120"/>
              </a:rPr>
              <a:t>eg</a:t>
            </a:r>
            <a:r>
              <a:rPr lang="en-GB" altLang="zh-TW" sz="4000" b="1" dirty="0">
                <a:latin typeface="Arial Narrow" pitchFamily="34" charset="0"/>
                <a:ea typeface="新細明體" pitchFamily="18" charset="-120"/>
              </a:rPr>
              <a:t>. water</a:t>
            </a:r>
            <a:endParaRPr lang="en-GB" altLang="zh-TW" sz="4000" b="1" dirty="0">
              <a:solidFill>
                <a:srgbClr val="0070C0"/>
              </a:solidFill>
              <a:latin typeface="Arial Narrow" pitchFamily="34" charset="0"/>
              <a:ea typeface="新細明體" pitchFamily="18" charset="-120"/>
            </a:endParaRPr>
          </a:p>
          <a:p>
            <a:pPr eaLnBrk="1" hangingPunct="1">
              <a:buNone/>
            </a:pPr>
            <a:r>
              <a:rPr lang="en-GB" altLang="zh-TW" sz="4000" b="1" dirty="0">
                <a:solidFill>
                  <a:srgbClr val="0070C0"/>
                </a:solidFill>
                <a:latin typeface="Arial Narrow" pitchFamily="34" charset="0"/>
                <a:ea typeface="新細明體" pitchFamily="18" charset="-120"/>
              </a:rPr>
              <a:t>Solution – </a:t>
            </a:r>
            <a:r>
              <a:rPr lang="en-GB" altLang="zh-TW" sz="4000" b="1" dirty="0">
                <a:latin typeface="Arial Narrow" pitchFamily="34" charset="0"/>
                <a:ea typeface="新細明體" pitchFamily="18" charset="-120"/>
              </a:rPr>
              <a:t> is a mixture of solutes and solvent </a:t>
            </a:r>
            <a:r>
              <a:rPr lang="en-GB" altLang="zh-TW" sz="4000" b="1" dirty="0" err="1">
                <a:latin typeface="Arial Narrow" pitchFamily="34" charset="0"/>
                <a:ea typeface="新細明體" pitchFamily="18" charset="-120"/>
              </a:rPr>
              <a:t>eg</a:t>
            </a:r>
            <a:r>
              <a:rPr lang="en-GB" altLang="zh-TW" sz="4000" b="1" dirty="0">
                <a:latin typeface="Arial Narrow" pitchFamily="34" charset="0"/>
                <a:ea typeface="新細明體" pitchFamily="18" charset="-120"/>
              </a:rPr>
              <a:t>. seawater</a:t>
            </a:r>
            <a:endParaRPr lang="en-GB" altLang="zh-TW" sz="4000" b="1" dirty="0">
              <a:solidFill>
                <a:srgbClr val="0070C0"/>
              </a:solidFill>
              <a:latin typeface="Arial Narrow" pitchFamily="34" charset="0"/>
              <a:ea typeface="新細明體" pitchFamily="18" charset="-120"/>
            </a:endParaRPr>
          </a:p>
          <a:p>
            <a:pPr>
              <a:buNone/>
            </a:pPr>
            <a:r>
              <a:rPr lang="en-GB" altLang="zh-TW" sz="4000" b="1" dirty="0">
                <a:solidFill>
                  <a:srgbClr val="0070C0"/>
                </a:solidFill>
                <a:latin typeface="Arial Narrow" pitchFamily="34" charset="0"/>
                <a:ea typeface="新細明體" pitchFamily="18" charset="-120"/>
              </a:rPr>
              <a:t>Concentration – </a:t>
            </a:r>
            <a:r>
              <a:rPr lang="en-GB" altLang="zh-TW" sz="4000" b="1" dirty="0">
                <a:latin typeface="Arial Narrow" pitchFamily="34" charset="0"/>
                <a:ea typeface="新細明體" pitchFamily="18" charset="-120"/>
              </a:rPr>
              <a:t>is a measure of the amount of solute in solution </a:t>
            </a:r>
            <a:r>
              <a:rPr lang="en-GB" altLang="zh-TW" sz="4000" b="1" dirty="0" err="1">
                <a:latin typeface="Arial Narrow" pitchFamily="34" charset="0"/>
                <a:ea typeface="新細明體" pitchFamily="18" charset="-120"/>
              </a:rPr>
              <a:t>eg</a:t>
            </a:r>
            <a:r>
              <a:rPr lang="en-GB" altLang="zh-TW" sz="4000" b="1" dirty="0">
                <a:latin typeface="Arial Narrow" pitchFamily="34" charset="0"/>
                <a:ea typeface="新細明體" pitchFamily="18" charset="-120"/>
              </a:rPr>
              <a:t>. 1mol/dm</a:t>
            </a:r>
            <a:r>
              <a:rPr lang="en-GB" altLang="zh-TW" sz="4000" b="1" baseline="30000" dirty="0">
                <a:latin typeface="Arial Narrow" pitchFamily="34" charset="0"/>
                <a:ea typeface="新細明體" pitchFamily="18" charset="-120"/>
              </a:rPr>
              <a:t>3</a:t>
            </a:r>
            <a:r>
              <a:rPr lang="en-GB" altLang="zh-TW" sz="4000" b="1" dirty="0">
                <a:latin typeface="Arial Narrow" pitchFamily="34" charset="0"/>
                <a:ea typeface="新細明體" pitchFamily="18" charset="-120"/>
              </a:rPr>
              <a:t> </a:t>
            </a:r>
            <a:r>
              <a:rPr lang="en-GB" altLang="zh-TW" sz="4000" b="1" dirty="0" err="1">
                <a:latin typeface="Arial Narrow" pitchFamily="34" charset="0"/>
                <a:ea typeface="新細明體" pitchFamily="18" charset="-120"/>
              </a:rPr>
              <a:t>NaCl</a:t>
            </a:r>
            <a:endParaRPr lang="en-GB" altLang="zh-TW" sz="4000" b="1" dirty="0">
              <a:latin typeface="Arial Narrow" pitchFamily="34" charset="0"/>
              <a:ea typeface="新細明體" pitchFamily="18" charset="-12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a:t>Solutions</a:t>
            </a:r>
          </a:p>
        </p:txBody>
      </p:sp>
      <p:sp>
        <p:nvSpPr>
          <p:cNvPr id="5123" name="Rectangle 3"/>
          <p:cNvSpPr>
            <a:spLocks noGrp="1" noChangeArrowheads="1"/>
          </p:cNvSpPr>
          <p:nvPr>
            <p:ph type="body" idx="1"/>
          </p:nvPr>
        </p:nvSpPr>
        <p:spPr/>
        <p:txBody>
          <a:bodyPr>
            <a:normAutofit lnSpcReduction="10000"/>
          </a:bodyPr>
          <a:lstStyle/>
          <a:p>
            <a:pPr eaLnBrk="1" hangingPunct="1">
              <a:buFontTx/>
              <a:buNone/>
            </a:pPr>
            <a:r>
              <a:rPr lang="en-US" altLang="zh-TW" dirty="0"/>
              <a:t>Concentration = number of moles/volume</a:t>
            </a:r>
          </a:p>
          <a:p>
            <a:pPr eaLnBrk="1" hangingPunct="1">
              <a:buFontTx/>
              <a:buNone/>
            </a:pPr>
            <a:endParaRPr lang="en-GB" altLang="zh-TW" dirty="0">
              <a:latin typeface="Comic Sans MS" pitchFamily="66" charset="0"/>
            </a:endParaRPr>
          </a:p>
          <a:p>
            <a:pPr eaLnBrk="1" hangingPunct="1">
              <a:buFontTx/>
              <a:buNone/>
            </a:pPr>
            <a:r>
              <a:rPr lang="en-GB" altLang="zh-TW" dirty="0">
                <a:latin typeface="Comic Sans MS" pitchFamily="66" charset="0"/>
              </a:rPr>
              <a:t>1cm</a:t>
            </a:r>
            <a:r>
              <a:rPr lang="en-GB" altLang="zh-TW" baseline="30000" dirty="0">
                <a:latin typeface="Comic Sans MS" pitchFamily="66" charset="0"/>
              </a:rPr>
              <a:t>3</a:t>
            </a:r>
            <a:r>
              <a:rPr lang="en-GB" altLang="zh-TW" dirty="0">
                <a:latin typeface="Comic Sans MS" pitchFamily="66" charset="0"/>
              </a:rPr>
              <a:t> = 1mL 	</a:t>
            </a:r>
          </a:p>
          <a:p>
            <a:pPr eaLnBrk="1" hangingPunct="1">
              <a:buFontTx/>
              <a:buNone/>
            </a:pPr>
            <a:r>
              <a:rPr lang="en-GB" altLang="zh-TW" dirty="0">
                <a:latin typeface="Comic Sans MS" pitchFamily="66" charset="0"/>
              </a:rPr>
              <a:t>1dm</a:t>
            </a:r>
            <a:r>
              <a:rPr lang="en-GB" altLang="zh-TW" baseline="30000" dirty="0">
                <a:latin typeface="Comic Sans MS" pitchFamily="66" charset="0"/>
              </a:rPr>
              <a:t>3</a:t>
            </a:r>
            <a:r>
              <a:rPr lang="en-GB" altLang="zh-TW" dirty="0">
                <a:latin typeface="Comic Sans MS" pitchFamily="66" charset="0"/>
              </a:rPr>
              <a:t> = 1L   </a:t>
            </a:r>
          </a:p>
          <a:p>
            <a:pPr eaLnBrk="1" hangingPunct="1">
              <a:buFontTx/>
              <a:buNone/>
            </a:pPr>
            <a:r>
              <a:rPr lang="en-GB" altLang="zh-TW" dirty="0">
                <a:latin typeface="Comic Sans MS" pitchFamily="66" charset="0"/>
              </a:rPr>
              <a:t>1/dm</a:t>
            </a:r>
            <a:r>
              <a:rPr lang="en-GB" altLang="zh-TW" baseline="30000" dirty="0">
                <a:latin typeface="Comic Sans MS" pitchFamily="66" charset="0"/>
              </a:rPr>
              <a:t>3</a:t>
            </a:r>
            <a:r>
              <a:rPr lang="en-GB" altLang="zh-TW" dirty="0">
                <a:latin typeface="Comic Sans MS" pitchFamily="66" charset="0"/>
              </a:rPr>
              <a:t> = 1dm</a:t>
            </a:r>
            <a:r>
              <a:rPr lang="en-GB" altLang="zh-TW" baseline="30000" dirty="0">
                <a:latin typeface="Comic Sans MS" pitchFamily="66" charset="0"/>
              </a:rPr>
              <a:t>-3</a:t>
            </a:r>
            <a:endParaRPr lang="en-US" altLang="zh-TW" baseline="30000" dirty="0">
              <a:latin typeface="Comic Sans MS" pitchFamily="66" charset="0"/>
            </a:endParaRPr>
          </a:p>
          <a:p>
            <a:pPr eaLnBrk="1" hangingPunct="1">
              <a:buFontTx/>
              <a:buNone/>
            </a:pPr>
            <a:endParaRPr lang="en-US" altLang="zh-TW" dirty="0"/>
          </a:p>
          <a:p>
            <a:pPr eaLnBrk="1" hangingPunct="1">
              <a:buFontTx/>
              <a:buNone/>
            </a:pPr>
            <a:r>
              <a:rPr lang="en-US" altLang="zh-TW" dirty="0"/>
              <a:t>Concentration is written as [ ]. </a:t>
            </a:r>
          </a:p>
          <a:p>
            <a:pPr eaLnBrk="1" hangingPunct="1">
              <a:buFontTx/>
              <a:buNone/>
            </a:pPr>
            <a:r>
              <a:rPr lang="en-US" altLang="zh-TW" dirty="0" err="1"/>
              <a:t>eg</a:t>
            </a:r>
            <a:r>
              <a:rPr lang="en-US" altLang="zh-TW" dirty="0"/>
              <a:t>. [H] = concentration of hydrogen</a:t>
            </a:r>
          </a:p>
        </p:txBody>
      </p:sp>
      <p:pic>
        <p:nvPicPr>
          <p:cNvPr id="5124" name="Picture 4"/>
          <p:cNvPicPr>
            <a:picLocks noChangeAspect="1" noChangeArrowheads="1"/>
          </p:cNvPicPr>
          <p:nvPr/>
        </p:nvPicPr>
        <p:blipFill>
          <a:blip r:embed="rId2" cstate="print"/>
          <a:srcRect/>
          <a:stretch>
            <a:fillRect/>
          </a:stretch>
        </p:blipFill>
        <p:spPr bwMode="auto">
          <a:xfrm>
            <a:off x="4267200" y="2362200"/>
            <a:ext cx="2133600" cy="21002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49" y="4549"/>
            <a:ext cx="8229600" cy="1143000"/>
          </a:xfrm>
        </p:spPr>
        <p:txBody>
          <a:bodyPr/>
          <a:lstStyle/>
          <a:p>
            <a:r>
              <a:rPr lang="en-US" dirty="0"/>
              <a:t>Terminology</a:t>
            </a:r>
          </a:p>
        </p:txBody>
      </p:sp>
      <p:sp>
        <p:nvSpPr>
          <p:cNvPr id="3" name="Content Placeholder 2"/>
          <p:cNvSpPr>
            <a:spLocks noGrp="1"/>
          </p:cNvSpPr>
          <p:nvPr>
            <p:ph idx="1"/>
          </p:nvPr>
        </p:nvSpPr>
        <p:spPr>
          <a:xfrm>
            <a:off x="457200" y="914400"/>
            <a:ext cx="8229600" cy="5211763"/>
          </a:xfrm>
        </p:spPr>
        <p:txBody>
          <a:bodyPr/>
          <a:lstStyle/>
          <a:p>
            <a:r>
              <a:rPr lang="en-US" dirty="0"/>
              <a:t>Solid (s), Liquid (l), Gas (g), Aqueous (aq) – dissolved in water</a:t>
            </a:r>
          </a:p>
        </p:txBody>
      </p:sp>
      <p:pic>
        <p:nvPicPr>
          <p:cNvPr id="4" name="Picture 6"/>
          <p:cNvPicPr>
            <a:picLocks noChangeAspect="1" noChangeArrowheads="1"/>
          </p:cNvPicPr>
          <p:nvPr/>
        </p:nvPicPr>
        <p:blipFill>
          <a:blip r:embed="rId2" cstate="print"/>
          <a:srcRect/>
          <a:stretch>
            <a:fillRect/>
          </a:stretch>
        </p:blipFill>
        <p:spPr bwMode="auto">
          <a:xfrm>
            <a:off x="457200" y="2056263"/>
            <a:ext cx="8001000" cy="4329113"/>
          </a:xfrm>
          <a:prstGeom prst="rect">
            <a:avLst/>
          </a:prstGeom>
          <a:noFill/>
        </p:spPr>
      </p:pic>
    </p:spTree>
    <p:extLst>
      <p:ext uri="{BB962C8B-B14F-4D97-AF65-F5344CB8AC3E}">
        <p14:creationId xmlns:p14="http://schemas.microsoft.com/office/powerpoint/2010/main" val="28845997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zh-TW"/>
              <a:t>Concentration</a:t>
            </a:r>
            <a:endParaRPr lang="zh-TW" altLang="en-US"/>
          </a:p>
        </p:txBody>
      </p:sp>
      <p:sp>
        <p:nvSpPr>
          <p:cNvPr id="6147" name="Content Placeholder 2"/>
          <p:cNvSpPr>
            <a:spLocks noGrp="1"/>
          </p:cNvSpPr>
          <p:nvPr>
            <p:ph idx="1"/>
          </p:nvPr>
        </p:nvSpPr>
        <p:spPr/>
        <p:txBody>
          <a:bodyPr/>
          <a:lstStyle/>
          <a:p>
            <a:pPr>
              <a:buFontTx/>
              <a:buNone/>
            </a:pPr>
            <a:r>
              <a:rPr lang="en-US" altLang="zh-TW"/>
              <a:t>Concentration can be written as:</a:t>
            </a:r>
          </a:p>
          <a:p>
            <a:endParaRPr lang="en-US" altLang="zh-TW"/>
          </a:p>
          <a:p>
            <a:pPr algn="ctr">
              <a:buFontTx/>
              <a:buNone/>
            </a:pPr>
            <a:r>
              <a:rPr lang="en-US" altLang="zh-TW" sz="5400"/>
              <a:t>mol/dm</a:t>
            </a:r>
            <a:r>
              <a:rPr lang="en-US" altLang="zh-TW" sz="5400" baseline="30000"/>
              <a:t>3</a:t>
            </a:r>
          </a:p>
          <a:p>
            <a:pPr algn="ctr">
              <a:buFontTx/>
              <a:buNone/>
            </a:pPr>
            <a:r>
              <a:rPr lang="en-US" altLang="zh-TW" sz="5400"/>
              <a:t>moldm</a:t>
            </a:r>
            <a:r>
              <a:rPr lang="en-US" altLang="zh-TW" sz="5400" baseline="30000"/>
              <a:t>-3</a:t>
            </a:r>
          </a:p>
          <a:p>
            <a:pPr algn="ctr">
              <a:buFontTx/>
              <a:buNone/>
            </a:pPr>
            <a:r>
              <a:rPr lang="en-US" altLang="zh-TW" sz="5400"/>
              <a:t>M</a:t>
            </a:r>
            <a:endParaRPr lang="zh-TW" altLang="en-US" sz="5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per million (ppm)</a:t>
            </a:r>
            <a:endParaRPr lang="en-AU" dirty="0"/>
          </a:p>
        </p:txBody>
      </p:sp>
      <p:sp>
        <p:nvSpPr>
          <p:cNvPr id="3" name="Content Placeholder 2"/>
          <p:cNvSpPr>
            <a:spLocks noGrp="1"/>
          </p:cNvSpPr>
          <p:nvPr>
            <p:ph idx="1"/>
          </p:nvPr>
        </p:nvSpPr>
        <p:spPr/>
        <p:txBody>
          <a:bodyPr/>
          <a:lstStyle/>
          <a:p>
            <a:pPr marL="0" indent="0">
              <a:buNone/>
            </a:pPr>
            <a:r>
              <a:rPr lang="en-US" dirty="0"/>
              <a:t>Measured as 1 part per million solute.</a:t>
            </a:r>
          </a:p>
          <a:p>
            <a:pPr marL="0" indent="0">
              <a:buNone/>
            </a:pPr>
            <a:r>
              <a:rPr lang="en-US" dirty="0"/>
              <a:t>Often calculated as 1 milligram in 1L or 1kg of substance such as water.</a:t>
            </a:r>
            <a:endParaRPr lang="en-AU" dirty="0"/>
          </a:p>
        </p:txBody>
      </p:sp>
    </p:spTree>
    <p:extLst>
      <p:ext uri="{BB962C8B-B14F-4D97-AF65-F5344CB8AC3E}">
        <p14:creationId xmlns:p14="http://schemas.microsoft.com/office/powerpoint/2010/main" val="17235030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Liquids strategy:</a:t>
            </a:r>
            <a:endParaRPr lang="zh-TW" altLang="en-US" dirty="0"/>
          </a:p>
        </p:txBody>
      </p:sp>
      <p:sp>
        <p:nvSpPr>
          <p:cNvPr id="3" name="Content Placeholder 2"/>
          <p:cNvSpPr>
            <a:spLocks noGrp="1"/>
          </p:cNvSpPr>
          <p:nvPr>
            <p:ph idx="1"/>
          </p:nvPr>
        </p:nvSpPr>
        <p:spPr/>
        <p:txBody>
          <a:bodyPr/>
          <a:lstStyle/>
          <a:p>
            <a:endParaRPr lang="zh-TW" altLang="en-US"/>
          </a:p>
        </p:txBody>
      </p:sp>
      <p:pic>
        <p:nvPicPr>
          <p:cNvPr id="9218" name="Picture 2"/>
          <p:cNvPicPr>
            <a:picLocks noChangeAspect="1" noChangeArrowheads="1"/>
          </p:cNvPicPr>
          <p:nvPr/>
        </p:nvPicPr>
        <p:blipFill>
          <a:blip r:embed="rId2" cstate="print"/>
          <a:srcRect/>
          <a:stretch>
            <a:fillRect/>
          </a:stretch>
        </p:blipFill>
        <p:spPr bwMode="auto">
          <a:xfrm>
            <a:off x="539552" y="1412776"/>
            <a:ext cx="8026102" cy="4758911"/>
          </a:xfrm>
          <a:prstGeom prst="rect">
            <a:avLst/>
          </a:prstGeom>
          <a:noFill/>
          <a:ln w="9525">
            <a:noFill/>
            <a:miter lim="800000"/>
            <a:headEnd/>
            <a:tailEnd/>
          </a:ln>
        </p:spPr>
      </p:pic>
    </p:spTree>
    <p:extLst>
      <p:ext uri="{BB962C8B-B14F-4D97-AF65-F5344CB8AC3E}">
        <p14:creationId xmlns:p14="http://schemas.microsoft.com/office/powerpoint/2010/main" val="7542706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a:bodyPr>
          <a:lstStyle/>
          <a:p>
            <a:pPr marL="0" indent="0" eaLnBrk="1" hangingPunct="1">
              <a:buNone/>
            </a:pPr>
            <a:r>
              <a:rPr lang="en-US" altLang="zh-TW" sz="2800" u="sng" dirty="0">
                <a:latin typeface="Comic Sans MS" pitchFamily="66" charset="0"/>
                <a:ea typeface="新細明體" pitchFamily="18" charset="-120"/>
              </a:rPr>
              <a:t>Problem 1: </a:t>
            </a:r>
            <a:r>
              <a:rPr lang="en-US" altLang="zh-TW" sz="2800" dirty="0">
                <a:latin typeface="Comic Sans MS" pitchFamily="66" charset="0"/>
                <a:ea typeface="新細明體" pitchFamily="18" charset="-120"/>
              </a:rPr>
              <a:t>A solution contains 2.65g of anhydrous Na</a:t>
            </a:r>
            <a:r>
              <a:rPr lang="en-US" altLang="zh-TW" sz="2800" baseline="-25000" dirty="0">
                <a:latin typeface="Comic Sans MS" pitchFamily="66" charset="0"/>
                <a:ea typeface="新細明體" pitchFamily="18" charset="-120"/>
              </a:rPr>
              <a:t>2</a:t>
            </a:r>
            <a:r>
              <a:rPr lang="en-US" altLang="zh-TW" sz="2800" dirty="0">
                <a:latin typeface="Comic Sans MS" pitchFamily="66" charset="0"/>
                <a:ea typeface="新細明體" pitchFamily="18" charset="-120"/>
              </a:rPr>
              <a:t>CO</a:t>
            </a:r>
            <a:r>
              <a:rPr lang="en-US" altLang="zh-TW" sz="2800" baseline="-25000" dirty="0">
                <a:latin typeface="Comic Sans MS" pitchFamily="66" charset="0"/>
                <a:ea typeface="新細明體" pitchFamily="18" charset="-120"/>
              </a:rPr>
              <a:t>3</a:t>
            </a:r>
            <a:r>
              <a:rPr lang="en-US" altLang="zh-TW" sz="2800" dirty="0">
                <a:latin typeface="Comic Sans MS" pitchFamily="66" charset="0"/>
                <a:ea typeface="新細明體" pitchFamily="18" charset="-120"/>
              </a:rPr>
              <a:t> in 200cm</a:t>
            </a:r>
            <a:r>
              <a:rPr lang="en-US" altLang="zh-TW" sz="2800" baseline="30000" dirty="0">
                <a:latin typeface="Comic Sans MS" pitchFamily="66" charset="0"/>
                <a:ea typeface="新細明體" pitchFamily="18" charset="-120"/>
              </a:rPr>
              <a:t>3</a:t>
            </a:r>
            <a:r>
              <a:rPr lang="en-US" altLang="zh-TW" sz="2800" dirty="0">
                <a:latin typeface="Comic Sans MS" pitchFamily="66" charset="0"/>
                <a:ea typeface="新細明體" pitchFamily="18" charset="-120"/>
              </a:rPr>
              <a:t> of solution. Calculate the conc. of the solution [Na</a:t>
            </a:r>
            <a:r>
              <a:rPr lang="en-US" altLang="zh-TW" sz="2800" baseline="-25000" dirty="0">
                <a:latin typeface="Comic Sans MS" pitchFamily="66" charset="0"/>
                <a:ea typeface="新細明體" pitchFamily="18" charset="-120"/>
              </a:rPr>
              <a:t>2</a:t>
            </a:r>
            <a:r>
              <a:rPr lang="en-US" altLang="zh-TW" sz="2800" dirty="0">
                <a:latin typeface="Comic Sans MS" pitchFamily="66" charset="0"/>
                <a:ea typeface="新細明體" pitchFamily="18" charset="-120"/>
              </a:rPr>
              <a:t>CO</a:t>
            </a:r>
            <a:r>
              <a:rPr lang="en-US" altLang="zh-TW" sz="2800" baseline="-25000" dirty="0">
                <a:latin typeface="Comic Sans MS" pitchFamily="66" charset="0"/>
                <a:ea typeface="新細明體" pitchFamily="18" charset="-120"/>
              </a:rPr>
              <a:t>3 </a:t>
            </a:r>
            <a:r>
              <a:rPr lang="en-US" altLang="zh-TW" sz="2800" dirty="0">
                <a:latin typeface="Comic Sans MS" pitchFamily="66" charset="0"/>
                <a:ea typeface="新細明體" pitchFamily="18" charset="-120"/>
              </a:rPr>
              <a:t>= 106]</a:t>
            </a:r>
          </a:p>
          <a:p>
            <a:pPr marL="514350" indent="-514350" eaLnBrk="1" hangingPunct="1">
              <a:buFont typeface="Wingdings 2" pitchFamily="18" charset="2"/>
              <a:buNone/>
            </a:pPr>
            <a:r>
              <a:rPr lang="en-US" altLang="zh-TW" sz="2800" dirty="0">
                <a:latin typeface="Comic Sans MS" pitchFamily="66" charset="0"/>
                <a:ea typeface="新細明體" pitchFamily="18" charset="-120"/>
              </a:rPr>
              <a:t> </a:t>
            </a:r>
          </a:p>
          <a:p>
            <a:pPr marL="514350" indent="-514350">
              <a:buNone/>
            </a:pPr>
            <a:r>
              <a:rPr lang="en-US" altLang="zh-TW" sz="2800" dirty="0">
                <a:solidFill>
                  <a:srgbClr val="FF0000"/>
                </a:solidFill>
                <a:latin typeface="Comic Sans MS" pitchFamily="66" charset="0"/>
              </a:rPr>
              <a:t>n(Na</a:t>
            </a:r>
            <a:r>
              <a:rPr lang="en-US" altLang="zh-TW" sz="2800" baseline="-25000" dirty="0">
                <a:solidFill>
                  <a:srgbClr val="FF0000"/>
                </a:solidFill>
                <a:latin typeface="Comic Sans MS" pitchFamily="66" charset="0"/>
              </a:rPr>
              <a:t>2</a:t>
            </a:r>
            <a:r>
              <a:rPr lang="en-US" altLang="zh-TW" sz="2800" dirty="0">
                <a:solidFill>
                  <a:srgbClr val="FF0000"/>
                </a:solidFill>
                <a:latin typeface="Comic Sans MS" pitchFamily="66" charset="0"/>
              </a:rPr>
              <a:t>CO</a:t>
            </a:r>
            <a:r>
              <a:rPr lang="en-US" altLang="zh-TW" sz="2800" baseline="-25000" dirty="0">
                <a:solidFill>
                  <a:srgbClr val="FF0000"/>
                </a:solidFill>
                <a:latin typeface="Comic Sans MS" pitchFamily="66" charset="0"/>
              </a:rPr>
              <a:t>3</a:t>
            </a:r>
            <a:r>
              <a:rPr lang="en-US" altLang="zh-TW" sz="2800" dirty="0">
                <a:solidFill>
                  <a:srgbClr val="FF0000"/>
                </a:solidFill>
                <a:latin typeface="Comic Sans MS" pitchFamily="66" charset="0"/>
              </a:rPr>
              <a:t>) = </a:t>
            </a:r>
            <a:r>
              <a:rPr lang="en-US" altLang="zh-TW" sz="2800" dirty="0">
                <a:solidFill>
                  <a:srgbClr val="FF0000"/>
                </a:solidFill>
                <a:latin typeface="Comic Sans MS" pitchFamily="66" charset="0"/>
                <a:ea typeface="新細明體" pitchFamily="18" charset="-120"/>
              </a:rPr>
              <a:t>m/M = 2.65g/106g/mol = 0.025mol</a:t>
            </a:r>
          </a:p>
          <a:p>
            <a:pPr marL="514350" indent="-514350" eaLnBrk="1" hangingPunct="1">
              <a:buFont typeface="Wingdings 2" pitchFamily="18" charset="2"/>
              <a:buNone/>
            </a:pPr>
            <a:endParaRPr lang="en-US" altLang="zh-TW" sz="2800" dirty="0">
              <a:solidFill>
                <a:srgbClr val="FF0000"/>
              </a:solidFill>
              <a:latin typeface="Comic Sans MS" pitchFamily="66" charset="0"/>
              <a:ea typeface="新細明體" pitchFamily="18" charset="-120"/>
            </a:endParaRPr>
          </a:p>
          <a:p>
            <a:pPr marL="514350" indent="-514350">
              <a:buNone/>
            </a:pPr>
            <a:r>
              <a:rPr lang="en-US" altLang="zh-TW" sz="2800" dirty="0">
                <a:solidFill>
                  <a:srgbClr val="FF0000"/>
                </a:solidFill>
                <a:latin typeface="Comic Sans MS" pitchFamily="66" charset="0"/>
              </a:rPr>
              <a:t>[Na</a:t>
            </a:r>
            <a:r>
              <a:rPr lang="en-US" altLang="zh-TW" sz="2800" baseline="-25000" dirty="0">
                <a:solidFill>
                  <a:srgbClr val="FF0000"/>
                </a:solidFill>
                <a:latin typeface="Comic Sans MS" pitchFamily="66" charset="0"/>
              </a:rPr>
              <a:t>2</a:t>
            </a:r>
            <a:r>
              <a:rPr lang="en-US" altLang="zh-TW" sz="2800" dirty="0">
                <a:solidFill>
                  <a:srgbClr val="FF0000"/>
                </a:solidFill>
                <a:latin typeface="Comic Sans MS" pitchFamily="66" charset="0"/>
              </a:rPr>
              <a:t>CO</a:t>
            </a:r>
            <a:r>
              <a:rPr lang="en-US" altLang="zh-TW" sz="2800" baseline="-25000" dirty="0">
                <a:solidFill>
                  <a:srgbClr val="FF0000"/>
                </a:solidFill>
                <a:latin typeface="Comic Sans MS" pitchFamily="66" charset="0"/>
              </a:rPr>
              <a:t>3</a:t>
            </a:r>
            <a:r>
              <a:rPr lang="en-US" altLang="zh-TW" sz="2800" dirty="0">
                <a:solidFill>
                  <a:srgbClr val="FF0000"/>
                </a:solidFill>
                <a:latin typeface="Comic Sans MS" pitchFamily="66" charset="0"/>
              </a:rPr>
              <a:t>] </a:t>
            </a:r>
            <a:r>
              <a:rPr lang="en-US" altLang="zh-TW" sz="2800" dirty="0">
                <a:solidFill>
                  <a:srgbClr val="FF0000"/>
                </a:solidFill>
                <a:latin typeface="Comic Sans MS" pitchFamily="66" charset="0"/>
                <a:ea typeface="新細明體" pitchFamily="18" charset="-120"/>
              </a:rPr>
              <a:t>= n/V = 0.025mol/0.200dm</a:t>
            </a:r>
            <a:r>
              <a:rPr lang="en-US" altLang="zh-TW" sz="2800" baseline="30000" dirty="0">
                <a:solidFill>
                  <a:srgbClr val="FF0000"/>
                </a:solidFill>
                <a:latin typeface="Comic Sans MS" pitchFamily="66" charset="0"/>
                <a:ea typeface="新細明體" pitchFamily="18" charset="-120"/>
              </a:rPr>
              <a:t>3</a:t>
            </a:r>
            <a:r>
              <a:rPr lang="en-US" altLang="zh-TW" sz="2800" dirty="0">
                <a:solidFill>
                  <a:srgbClr val="FF0000"/>
                </a:solidFill>
                <a:latin typeface="Comic Sans MS" pitchFamily="66" charset="0"/>
                <a:ea typeface="新細明體" pitchFamily="18" charset="-120"/>
              </a:rPr>
              <a:t> </a:t>
            </a:r>
          </a:p>
          <a:p>
            <a:pPr marL="514350" indent="-514350" eaLnBrk="1" hangingPunct="1">
              <a:buFont typeface="Wingdings 2" pitchFamily="18" charset="2"/>
              <a:buNone/>
            </a:pPr>
            <a:r>
              <a:rPr lang="en-US" altLang="zh-TW" sz="2800" dirty="0">
                <a:solidFill>
                  <a:srgbClr val="FF0000"/>
                </a:solidFill>
                <a:latin typeface="Comic Sans MS" pitchFamily="66" charset="0"/>
                <a:ea typeface="新細明體" pitchFamily="18" charset="-120"/>
              </a:rPr>
              <a:t>		= 0.125moldm</a:t>
            </a:r>
            <a:r>
              <a:rPr lang="en-US" altLang="zh-TW" sz="2800" baseline="30000" dirty="0">
                <a:solidFill>
                  <a:srgbClr val="FF0000"/>
                </a:solidFill>
                <a:latin typeface="Comic Sans MS" pitchFamily="66" charset="0"/>
                <a:ea typeface="新細明體" pitchFamily="18" charset="-120"/>
              </a:rPr>
              <a:t>-3 </a:t>
            </a:r>
            <a:r>
              <a:rPr lang="en-US" altLang="zh-TW" sz="2800" dirty="0">
                <a:solidFill>
                  <a:srgbClr val="FF0000"/>
                </a:solidFill>
                <a:latin typeface="Comic Sans MS" pitchFamily="66" charset="0"/>
                <a:ea typeface="新細明體" pitchFamily="18" charset="-120"/>
              </a:rPr>
              <a:t>or 0.125M</a:t>
            </a:r>
          </a:p>
          <a:p>
            <a:pPr marL="514350" indent="-514350" eaLnBrk="1" hangingPunct="1">
              <a:buFont typeface="Wingdings 2" pitchFamily="18" charset="2"/>
              <a:buNone/>
            </a:pPr>
            <a:endParaRPr lang="en-US" altLang="zh-TW" sz="2800" b="1" baseline="30000" dirty="0">
              <a:latin typeface="Comic Sans MS" pitchFamily="66"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28600"/>
                <a:ext cx="8763000" cy="6477000"/>
              </a:xfrm>
            </p:spPr>
            <p:txBody>
              <a:bodyPr/>
              <a:lstStyle/>
              <a:p>
                <a:pPr eaLnBrk="1" hangingPunct="1">
                  <a:buFont typeface="Wingdings 2" pitchFamily="18" charset="2"/>
                  <a:buNone/>
                </a:pPr>
                <a:r>
                  <a:rPr lang="en-US" altLang="zh-TW" sz="2800" u="sng" dirty="0">
                    <a:latin typeface="Comic Sans MS" pitchFamily="66" charset="0"/>
                    <a:ea typeface="新細明體" pitchFamily="18" charset="-120"/>
                  </a:rPr>
                  <a:t>Problem 2</a:t>
                </a:r>
                <a:r>
                  <a:rPr lang="en-US" altLang="zh-TW" sz="2800" dirty="0">
                    <a:latin typeface="Comic Sans MS" pitchFamily="66" charset="0"/>
                    <a:ea typeface="新細明體" pitchFamily="18" charset="-120"/>
                  </a:rPr>
                  <a:t>: What mass of sodium hydrogen carbonate NaHCO</a:t>
                </a:r>
                <a:r>
                  <a:rPr lang="en-US" altLang="zh-TW" sz="2800" baseline="-25000" dirty="0">
                    <a:latin typeface="Comic Sans MS" pitchFamily="66" charset="0"/>
                    <a:ea typeface="新細明體" pitchFamily="18" charset="-120"/>
                  </a:rPr>
                  <a:t>3</a:t>
                </a:r>
                <a:r>
                  <a:rPr lang="en-US" altLang="zh-TW" sz="2800" dirty="0">
                    <a:latin typeface="Comic Sans MS" pitchFamily="66" charset="0"/>
                    <a:ea typeface="新細明體" pitchFamily="18" charset="-120"/>
                  </a:rPr>
                  <a:t> would be required to prepare 100cm</a:t>
                </a:r>
                <a:r>
                  <a:rPr lang="en-US" altLang="zh-TW" sz="2800" baseline="30000" dirty="0">
                    <a:latin typeface="Comic Sans MS" pitchFamily="66" charset="0"/>
                    <a:ea typeface="新細明體" pitchFamily="18" charset="-120"/>
                  </a:rPr>
                  <a:t>3</a:t>
                </a:r>
                <a:r>
                  <a:rPr lang="en-US" altLang="zh-TW" sz="2800" dirty="0">
                    <a:latin typeface="Comic Sans MS" pitchFamily="66" charset="0"/>
                    <a:ea typeface="新細明體" pitchFamily="18" charset="-120"/>
                  </a:rPr>
                  <a:t> of 2.0 molar solution? [NaHCO</a:t>
                </a:r>
                <a:r>
                  <a:rPr lang="en-US" altLang="zh-TW" sz="2800" baseline="-25000" dirty="0">
                    <a:latin typeface="Comic Sans MS" pitchFamily="66" charset="0"/>
                    <a:ea typeface="新細明體" pitchFamily="18" charset="-120"/>
                  </a:rPr>
                  <a:t>3 </a:t>
                </a:r>
                <a:r>
                  <a:rPr lang="en-US" altLang="zh-TW" sz="2800" dirty="0">
                    <a:latin typeface="Comic Sans MS" pitchFamily="66" charset="0"/>
                    <a:ea typeface="新細明體" pitchFamily="18" charset="-120"/>
                  </a:rPr>
                  <a:t>= 84]</a:t>
                </a:r>
              </a:p>
              <a:p>
                <a:pPr eaLnBrk="1" hangingPunct="1">
                  <a:buFont typeface="Wingdings 2" pitchFamily="18" charset="2"/>
                  <a:buNone/>
                </a:pPr>
                <a:endParaRPr lang="en-US" altLang="zh-TW" sz="2800" dirty="0">
                  <a:latin typeface="Comic Sans MS" pitchFamily="66" charset="0"/>
                  <a:ea typeface="新細明體" pitchFamily="18" charset="-120"/>
                </a:endParaRPr>
              </a:p>
              <a:p>
                <a:pPr>
                  <a:buNone/>
                </a:pPr>
                <a:r>
                  <a:rPr lang="en-US" altLang="zh-TW" sz="2800" dirty="0">
                    <a:solidFill>
                      <a:srgbClr val="FF0000"/>
                    </a:solidFill>
                    <a:latin typeface="Comic Sans MS" pitchFamily="66" charset="0"/>
                  </a:rPr>
                  <a:t>[NaHCO</a:t>
                </a:r>
                <a:r>
                  <a:rPr lang="en-US" altLang="zh-TW" sz="2800" baseline="-25000" dirty="0">
                    <a:solidFill>
                      <a:srgbClr val="FF0000"/>
                    </a:solidFill>
                    <a:latin typeface="Comic Sans MS" pitchFamily="66" charset="0"/>
                  </a:rPr>
                  <a:t>3</a:t>
                </a:r>
                <a:r>
                  <a:rPr lang="en-US" altLang="zh-TW" sz="2800" dirty="0">
                    <a:solidFill>
                      <a:srgbClr val="FF0000"/>
                    </a:solidFill>
                    <a:latin typeface="Comic Sans MS" pitchFamily="66" charset="0"/>
                    <a:ea typeface="新細明體" pitchFamily="18" charset="-120"/>
                  </a:rPr>
                  <a:t>] = n/V </a:t>
                </a:r>
              </a:p>
              <a:p>
                <a:pPr>
                  <a:buNone/>
                </a:pPr>
                <a14:m>
                  <m:oMath xmlns:m="http://schemas.openxmlformats.org/officeDocument/2006/math">
                    <m:r>
                      <a:rPr lang="en-US" altLang="zh-TW" sz="2800" i="1" smtClean="0">
                        <a:solidFill>
                          <a:srgbClr val="FF0000"/>
                        </a:solidFill>
                        <a:latin typeface="Cambria Math" panose="02040503050406030204" pitchFamily="18" charset="0"/>
                        <a:ea typeface="Cambria Math" panose="02040503050406030204" pitchFamily="18" charset="0"/>
                      </a:rPr>
                      <m:t>∴</m:t>
                    </m:r>
                  </m:oMath>
                </a14:m>
                <a:r>
                  <a:rPr lang="en-US" altLang="zh-TW" sz="2800" dirty="0">
                    <a:solidFill>
                      <a:srgbClr val="FF0000"/>
                    </a:solidFill>
                    <a:latin typeface="Comic Sans MS" pitchFamily="66" charset="0"/>
                    <a:ea typeface="新細明體" pitchFamily="18" charset="-120"/>
                  </a:rPr>
                  <a:t>  2.0mol/dm</a:t>
                </a:r>
                <a:r>
                  <a:rPr lang="en-US" altLang="zh-TW" sz="2800" baseline="30000" dirty="0">
                    <a:solidFill>
                      <a:srgbClr val="FF0000"/>
                    </a:solidFill>
                    <a:latin typeface="Comic Sans MS" pitchFamily="66" charset="0"/>
                    <a:ea typeface="新細明體" pitchFamily="18" charset="-120"/>
                  </a:rPr>
                  <a:t>3</a:t>
                </a:r>
                <a:r>
                  <a:rPr lang="en-US" altLang="zh-TW" sz="2800" dirty="0">
                    <a:solidFill>
                      <a:srgbClr val="FF0000"/>
                    </a:solidFill>
                    <a:latin typeface="Comic Sans MS" pitchFamily="66" charset="0"/>
                    <a:ea typeface="新細明體" pitchFamily="18" charset="-120"/>
                  </a:rPr>
                  <a:t> = n/0.100dm</a:t>
                </a:r>
                <a:r>
                  <a:rPr lang="en-US" altLang="zh-TW" sz="2800" baseline="30000" dirty="0">
                    <a:solidFill>
                      <a:srgbClr val="FF0000"/>
                    </a:solidFill>
                    <a:latin typeface="Comic Sans MS" pitchFamily="66" charset="0"/>
                    <a:ea typeface="新細明體" pitchFamily="18" charset="-120"/>
                  </a:rPr>
                  <a:t>3</a:t>
                </a:r>
              </a:p>
              <a:p>
                <a:pPr eaLnBrk="1" hangingPunct="1">
                  <a:buFont typeface="Wingdings 2" pitchFamily="18" charset="2"/>
                  <a:buNone/>
                </a:pPr>
                <a:r>
                  <a:rPr lang="en-US" altLang="zh-TW" sz="2800" dirty="0">
                    <a:solidFill>
                      <a:srgbClr val="FF0000"/>
                    </a:solidFill>
                    <a:latin typeface="Comic Sans MS" pitchFamily="66" charset="0"/>
                    <a:ea typeface="新細明體" pitchFamily="18" charset="-120"/>
                  </a:rPr>
                  <a:t>	n = 2.0 x 0.1 = 0.200mol</a:t>
                </a:r>
              </a:p>
              <a:p>
                <a:pPr eaLnBrk="1" hangingPunct="1">
                  <a:buFont typeface="Wingdings 2" pitchFamily="18" charset="2"/>
                  <a:buNone/>
                </a:pPr>
                <a:endParaRPr lang="en-US" altLang="zh-TW" sz="2800" dirty="0">
                  <a:solidFill>
                    <a:srgbClr val="FF0000"/>
                  </a:solidFill>
                  <a:latin typeface="Comic Sans MS" pitchFamily="66" charset="0"/>
                  <a:ea typeface="新細明體" pitchFamily="18" charset="-120"/>
                </a:endParaRPr>
              </a:p>
              <a:p>
                <a:pPr>
                  <a:buNone/>
                </a:pPr>
                <a:r>
                  <a:rPr lang="en-US" altLang="zh-TW" sz="2800" dirty="0">
                    <a:solidFill>
                      <a:srgbClr val="FF0000"/>
                    </a:solidFill>
                    <a:latin typeface="Comic Sans MS" pitchFamily="66" charset="0"/>
                    <a:ea typeface="新細明體" pitchFamily="18" charset="-120"/>
                  </a:rPr>
                  <a:t>m</a:t>
                </a:r>
                <a:r>
                  <a:rPr lang="en-US" altLang="zh-TW" sz="2800" dirty="0">
                    <a:solidFill>
                      <a:srgbClr val="FF0000"/>
                    </a:solidFill>
                    <a:latin typeface="Comic Sans MS" pitchFamily="66" charset="0"/>
                  </a:rPr>
                  <a:t>(NaHCO</a:t>
                </a:r>
                <a:r>
                  <a:rPr lang="en-US" altLang="zh-TW" sz="2800" baseline="-25000" dirty="0">
                    <a:solidFill>
                      <a:srgbClr val="FF0000"/>
                    </a:solidFill>
                    <a:latin typeface="Comic Sans MS" pitchFamily="66" charset="0"/>
                  </a:rPr>
                  <a:t>3</a:t>
                </a:r>
                <a:r>
                  <a:rPr lang="en-US" altLang="zh-TW" sz="2800" dirty="0">
                    <a:solidFill>
                      <a:srgbClr val="FF0000"/>
                    </a:solidFill>
                    <a:latin typeface="Comic Sans MS" pitchFamily="66" charset="0"/>
                  </a:rPr>
                  <a:t>) = </a:t>
                </a:r>
                <a:r>
                  <a:rPr lang="en-US" altLang="zh-TW" sz="2800" dirty="0" err="1">
                    <a:solidFill>
                      <a:srgbClr val="FF0000"/>
                    </a:solidFill>
                    <a:latin typeface="Comic Sans MS" pitchFamily="66" charset="0"/>
                    <a:ea typeface="新細明體" pitchFamily="18" charset="-120"/>
                  </a:rPr>
                  <a:t>nM</a:t>
                </a:r>
                <a:r>
                  <a:rPr lang="en-US" altLang="zh-TW" sz="2800" dirty="0">
                    <a:solidFill>
                      <a:srgbClr val="FF0000"/>
                    </a:solidFill>
                    <a:latin typeface="Comic Sans MS" pitchFamily="66" charset="0"/>
                    <a:ea typeface="新細明體" pitchFamily="18" charset="-120"/>
                  </a:rPr>
                  <a:t> = 0.200mol x 84g/mol = 16.8g</a:t>
                </a:r>
              </a:p>
              <a:p>
                <a:pPr eaLnBrk="1" hangingPunct="1">
                  <a:buFont typeface="Wingdings 2" pitchFamily="18" charset="2"/>
                  <a:buNone/>
                </a:pPr>
                <a:endParaRPr lang="en-US" altLang="zh-TW" sz="2800" b="1" dirty="0">
                  <a:latin typeface="Comic Sans MS" pitchFamily="66" charset="0"/>
                  <a:ea typeface="新細明體" pitchFamily="18" charset="-12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28600"/>
                <a:ext cx="8763000" cy="6477000"/>
              </a:xfrm>
              <a:blipFill rotWithShape="0">
                <a:blip r:embed="rId3"/>
                <a:stretch>
                  <a:fillRect l="-1391" t="-1036" r="-765"/>
                </a:stretch>
              </a:blipFill>
            </p:spPr>
            <p:txBody>
              <a:bodyPr/>
              <a:lstStyle/>
              <a:p>
                <a:r>
                  <a:rPr lang="en-A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Titrations</a:t>
            </a:r>
          </a:p>
        </p:txBody>
      </p:sp>
      <p:sp>
        <p:nvSpPr>
          <p:cNvPr id="2" name="Text Placeholder 1"/>
          <p:cNvSpPr>
            <a:spLocks noGrp="1"/>
          </p:cNvSpPr>
          <p:nvPr>
            <p:ph type="body" idx="1"/>
          </p:nvPr>
        </p:nvSpPr>
        <p:spPr/>
        <p:txBody>
          <a:bodyPr/>
          <a:lstStyle/>
          <a:p>
            <a:endParaRPr lang="en-AU"/>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767" y="10236"/>
            <a:ext cx="8229600" cy="599364"/>
          </a:xfrm>
        </p:spPr>
        <p:txBody>
          <a:bodyPr>
            <a:normAutofit fontScale="90000"/>
          </a:bodyPr>
          <a:lstStyle/>
          <a:p>
            <a:r>
              <a:rPr lang="en-US" dirty="0"/>
              <a:t>Key words</a:t>
            </a:r>
          </a:p>
        </p:txBody>
      </p:sp>
      <p:sp>
        <p:nvSpPr>
          <p:cNvPr id="3" name="Content Placeholder 2"/>
          <p:cNvSpPr>
            <a:spLocks noGrp="1"/>
          </p:cNvSpPr>
          <p:nvPr>
            <p:ph idx="1"/>
          </p:nvPr>
        </p:nvSpPr>
        <p:spPr>
          <a:xfrm>
            <a:off x="152400" y="685800"/>
            <a:ext cx="8763000" cy="5943600"/>
          </a:xfrm>
        </p:spPr>
        <p:txBody>
          <a:bodyPr>
            <a:normAutofit fontScale="62500" lnSpcReduction="20000"/>
          </a:bodyPr>
          <a:lstStyle/>
          <a:p>
            <a:pPr>
              <a:buNone/>
            </a:pPr>
            <a:r>
              <a:rPr lang="en-GB" altLang="zh-TW" sz="4000" dirty="0">
                <a:solidFill>
                  <a:srgbClr val="0070C0"/>
                </a:solidFill>
                <a:latin typeface="Arial Narrow" pitchFamily="34" charset="0"/>
                <a:ea typeface="新細明體" pitchFamily="18" charset="-120"/>
              </a:rPr>
              <a:t>Titration</a:t>
            </a:r>
            <a:r>
              <a:rPr lang="en-GB" altLang="zh-TW" sz="4000" dirty="0">
                <a:latin typeface="Arial Narrow" pitchFamily="34" charset="0"/>
                <a:ea typeface="新細明體" pitchFamily="18" charset="-120"/>
              </a:rPr>
              <a:t> is a method to determine the concentration of an unknown concentration using a known concentration called a standard solution or</a:t>
            </a:r>
            <a:r>
              <a:rPr lang="en-GB" altLang="zh-TW" sz="4000" dirty="0">
                <a:solidFill>
                  <a:srgbClr val="0070C0"/>
                </a:solidFill>
                <a:latin typeface="Arial Narrow" pitchFamily="34" charset="0"/>
                <a:ea typeface="新細明體" pitchFamily="18" charset="-120"/>
              </a:rPr>
              <a:t> titrant</a:t>
            </a:r>
            <a:r>
              <a:rPr lang="en-GB" altLang="zh-TW" sz="4000" dirty="0">
                <a:latin typeface="Arial Narrow" pitchFamily="34" charset="0"/>
                <a:ea typeface="新細明體" pitchFamily="18" charset="-120"/>
              </a:rPr>
              <a:t>.</a:t>
            </a:r>
          </a:p>
          <a:p>
            <a:pPr>
              <a:buNone/>
            </a:pPr>
            <a:endParaRPr lang="en-GB" altLang="zh-TW" sz="4000" dirty="0">
              <a:latin typeface="Arial Narrow" pitchFamily="34" charset="0"/>
              <a:ea typeface="新細明體" pitchFamily="18" charset="-120"/>
            </a:endParaRPr>
          </a:p>
          <a:p>
            <a:pPr>
              <a:buNone/>
            </a:pPr>
            <a:r>
              <a:rPr lang="en-GB" altLang="zh-TW" sz="4000" dirty="0">
                <a:solidFill>
                  <a:srgbClr val="0070C0"/>
                </a:solidFill>
                <a:latin typeface="Arial Narrow" pitchFamily="34" charset="0"/>
              </a:rPr>
              <a:t>Standard solution</a:t>
            </a:r>
            <a:r>
              <a:rPr lang="en-GB" altLang="zh-TW" sz="4000" dirty="0">
                <a:latin typeface="Arial Narrow" pitchFamily="34" charset="0"/>
              </a:rPr>
              <a:t> is solution of a precisely known concentration. Also called a </a:t>
            </a:r>
            <a:r>
              <a:rPr lang="en-GB" altLang="zh-TW" sz="4000" dirty="0">
                <a:solidFill>
                  <a:srgbClr val="0070C0"/>
                </a:solidFill>
                <a:latin typeface="Arial Narrow" pitchFamily="34" charset="0"/>
              </a:rPr>
              <a:t>primary standard</a:t>
            </a:r>
            <a:r>
              <a:rPr lang="en-GB" altLang="zh-TW" sz="4000" dirty="0">
                <a:latin typeface="Arial Narrow" pitchFamily="34" charset="0"/>
              </a:rPr>
              <a:t>. It is made with an analytical balance and a volumetric flask to over 99.99% accuracy. For IB no uncertainties are required.</a:t>
            </a:r>
          </a:p>
          <a:p>
            <a:pPr>
              <a:buNone/>
            </a:pPr>
            <a:endParaRPr lang="en-GB" altLang="zh-TW" sz="4000" dirty="0">
              <a:latin typeface="Arial Narrow" pitchFamily="34" charset="0"/>
              <a:ea typeface="新細明體" pitchFamily="18" charset="-120"/>
            </a:endParaRPr>
          </a:p>
          <a:p>
            <a:pPr>
              <a:buNone/>
            </a:pPr>
            <a:r>
              <a:rPr lang="en-GB" altLang="zh-TW" sz="4000" dirty="0">
                <a:solidFill>
                  <a:srgbClr val="0070C0"/>
                </a:solidFill>
                <a:latin typeface="Arial Narrow" pitchFamily="34" charset="0"/>
                <a:ea typeface="新細明體" pitchFamily="18" charset="-120"/>
              </a:rPr>
              <a:t>Equivalence point </a:t>
            </a:r>
            <a:r>
              <a:rPr lang="en-GB" altLang="zh-TW" sz="4000" dirty="0">
                <a:latin typeface="Arial Narrow" pitchFamily="34" charset="0"/>
                <a:ea typeface="新細明體" pitchFamily="18" charset="-120"/>
              </a:rPr>
              <a:t>or</a:t>
            </a:r>
            <a:r>
              <a:rPr lang="en-GB" altLang="zh-TW" sz="4000" dirty="0">
                <a:solidFill>
                  <a:srgbClr val="0070C0"/>
                </a:solidFill>
                <a:latin typeface="Arial Narrow" pitchFamily="34" charset="0"/>
                <a:ea typeface="新細明體" pitchFamily="18" charset="-120"/>
              </a:rPr>
              <a:t> end point </a:t>
            </a:r>
            <a:r>
              <a:rPr lang="en-GB" altLang="zh-TW" sz="4000" dirty="0">
                <a:latin typeface="Arial Narrow" pitchFamily="34" charset="0"/>
                <a:ea typeface="新細明體" pitchFamily="18" charset="-120"/>
              </a:rPr>
              <a:t>- the titration is stopped. To within one drop.</a:t>
            </a:r>
          </a:p>
          <a:p>
            <a:pPr>
              <a:buNone/>
            </a:pPr>
            <a:endParaRPr lang="en-GB" altLang="zh-TW" sz="4000" dirty="0">
              <a:latin typeface="Arial Narrow" pitchFamily="34" charset="0"/>
              <a:ea typeface="新細明體" pitchFamily="18" charset="-120"/>
            </a:endParaRPr>
          </a:p>
          <a:p>
            <a:pPr>
              <a:buNone/>
            </a:pPr>
            <a:r>
              <a:rPr lang="en-GB" altLang="zh-TW" sz="4000" dirty="0">
                <a:solidFill>
                  <a:srgbClr val="0070C0"/>
                </a:solidFill>
                <a:latin typeface="Arial Narrow" pitchFamily="34" charset="0"/>
              </a:rPr>
              <a:t>Indicator </a:t>
            </a:r>
            <a:r>
              <a:rPr lang="en-GB" altLang="zh-TW" sz="4000" dirty="0">
                <a:latin typeface="Arial Narrow" pitchFamily="34" charset="0"/>
              </a:rPr>
              <a:t>is a chemical that changes colour to signal the equivalence point.</a:t>
            </a:r>
          </a:p>
          <a:p>
            <a:pPr>
              <a:buNone/>
            </a:pPr>
            <a:endParaRPr lang="en-GB" altLang="zh-TW" sz="4000" dirty="0">
              <a:latin typeface="Arial Narrow" pitchFamily="34" charset="0"/>
            </a:endParaRPr>
          </a:p>
          <a:p>
            <a:pPr>
              <a:buNone/>
            </a:pPr>
            <a:r>
              <a:rPr lang="en-GB" altLang="zh-TW" sz="4000" dirty="0" err="1">
                <a:solidFill>
                  <a:srgbClr val="0070C0"/>
                </a:solidFill>
                <a:latin typeface="Arial Narrow" pitchFamily="34" charset="0"/>
                <a:ea typeface="新細明體" pitchFamily="18" charset="-120"/>
              </a:rPr>
              <a:t>Analyte</a:t>
            </a:r>
            <a:r>
              <a:rPr lang="en-GB" altLang="zh-TW" sz="4000" dirty="0">
                <a:latin typeface="Arial Narrow" pitchFamily="34" charset="0"/>
                <a:ea typeface="新細明體" pitchFamily="18" charset="-120"/>
              </a:rPr>
              <a:t> is the chemical being measured and is also called the </a:t>
            </a:r>
            <a:r>
              <a:rPr lang="en-GB" altLang="zh-TW" sz="4000" dirty="0">
                <a:solidFill>
                  <a:srgbClr val="0070C0"/>
                </a:solidFill>
                <a:latin typeface="Arial Narrow" pitchFamily="34" charset="0"/>
                <a:ea typeface="新細明體" pitchFamily="18" charset="-120"/>
              </a:rPr>
              <a:t>aliquot or titrate.</a:t>
            </a:r>
            <a:endParaRPr lang="en-GB" altLang="zh-TW" sz="4000" dirty="0">
              <a:latin typeface="Arial Narrow" pitchFamily="34" charset="0"/>
              <a:ea typeface="新細明體" pitchFamily="18" charset="-12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Apparatus</a:t>
            </a:r>
          </a:p>
        </p:txBody>
      </p:sp>
      <p:pic>
        <p:nvPicPr>
          <p:cNvPr id="23557" name="Picture 4"/>
          <p:cNvPicPr>
            <a:picLocks noChangeAspect="1" noChangeArrowheads="1"/>
          </p:cNvPicPr>
          <p:nvPr/>
        </p:nvPicPr>
        <p:blipFill>
          <a:blip r:embed="rId3" cstate="print"/>
          <a:srcRect/>
          <a:stretch>
            <a:fillRect/>
          </a:stretch>
        </p:blipFill>
        <p:spPr bwMode="auto">
          <a:xfrm>
            <a:off x="3429000" y="1828800"/>
            <a:ext cx="571500" cy="3886200"/>
          </a:xfrm>
          <a:prstGeom prst="rect">
            <a:avLst/>
          </a:prstGeom>
          <a:noFill/>
          <a:ln w="9525">
            <a:noFill/>
            <a:miter lim="800000"/>
            <a:headEnd/>
            <a:tailEnd/>
          </a:ln>
        </p:spPr>
      </p:pic>
      <p:pic>
        <p:nvPicPr>
          <p:cNvPr id="23558" name="Picture 5"/>
          <p:cNvPicPr>
            <a:picLocks noChangeAspect="1" noChangeArrowheads="1"/>
          </p:cNvPicPr>
          <p:nvPr/>
        </p:nvPicPr>
        <p:blipFill>
          <a:blip r:embed="rId4" cstate="print"/>
          <a:srcRect/>
          <a:stretch>
            <a:fillRect/>
          </a:stretch>
        </p:blipFill>
        <p:spPr bwMode="auto">
          <a:xfrm>
            <a:off x="4267200" y="1447800"/>
            <a:ext cx="1795144" cy="1600200"/>
          </a:xfrm>
          <a:prstGeom prst="rect">
            <a:avLst/>
          </a:prstGeom>
          <a:noFill/>
          <a:ln w="9525">
            <a:noFill/>
            <a:miter lim="800000"/>
            <a:headEnd/>
            <a:tailEnd/>
          </a:ln>
        </p:spPr>
      </p:pic>
      <p:sp>
        <p:nvSpPr>
          <p:cNvPr id="23559" name="TextBox 7"/>
          <p:cNvSpPr txBox="1">
            <a:spLocks noChangeArrowheads="1"/>
          </p:cNvSpPr>
          <p:nvPr/>
        </p:nvSpPr>
        <p:spPr bwMode="auto">
          <a:xfrm>
            <a:off x="4343400" y="3124200"/>
            <a:ext cx="1665199" cy="369332"/>
          </a:xfrm>
          <a:prstGeom prst="rect">
            <a:avLst/>
          </a:prstGeom>
          <a:noFill/>
          <a:ln w="9525">
            <a:noFill/>
            <a:miter lim="800000"/>
            <a:headEnd/>
            <a:tailEnd/>
          </a:ln>
        </p:spPr>
        <p:txBody>
          <a:bodyPr wrap="none">
            <a:spAutoFit/>
          </a:bodyPr>
          <a:lstStyle/>
          <a:p>
            <a:r>
              <a:rPr kumimoji="0" lang="en-US" altLang="zh-TW" b="1" dirty="0">
                <a:latin typeface="Franklin Gothic Book" pitchFamily="34" charset="0"/>
              </a:rPr>
              <a:t>Pasteur pipette</a:t>
            </a:r>
            <a:endParaRPr kumimoji="0" lang="en-GB" altLang="zh-TW" b="1" dirty="0">
              <a:latin typeface="Franklin Gothic Book" pitchFamily="34" charset="0"/>
            </a:endParaRPr>
          </a:p>
        </p:txBody>
      </p:sp>
      <p:sp>
        <p:nvSpPr>
          <p:cNvPr id="23560" name="TextBox 8"/>
          <p:cNvSpPr txBox="1">
            <a:spLocks noChangeArrowheads="1"/>
          </p:cNvSpPr>
          <p:nvPr/>
        </p:nvSpPr>
        <p:spPr bwMode="auto">
          <a:xfrm>
            <a:off x="2438400" y="5029200"/>
            <a:ext cx="901700" cy="369888"/>
          </a:xfrm>
          <a:prstGeom prst="rect">
            <a:avLst/>
          </a:prstGeom>
          <a:noFill/>
          <a:ln w="9525">
            <a:noFill/>
            <a:miter lim="800000"/>
            <a:headEnd/>
            <a:tailEnd/>
          </a:ln>
        </p:spPr>
        <p:txBody>
          <a:bodyPr wrap="none">
            <a:spAutoFit/>
          </a:bodyPr>
          <a:lstStyle/>
          <a:p>
            <a:r>
              <a:rPr kumimoji="0" lang="en-US" altLang="zh-TW" b="1" dirty="0">
                <a:latin typeface="Franklin Gothic Book" pitchFamily="34" charset="0"/>
              </a:rPr>
              <a:t>Burette</a:t>
            </a:r>
            <a:endParaRPr kumimoji="0" lang="en-GB" altLang="zh-TW" b="1" dirty="0">
              <a:latin typeface="Franklin Gothic Book" pitchFamily="34" charset="0"/>
            </a:endParaRPr>
          </a:p>
        </p:txBody>
      </p:sp>
      <p:sp>
        <p:nvSpPr>
          <p:cNvPr id="23561" name="TextBox 9"/>
          <p:cNvSpPr txBox="1">
            <a:spLocks noChangeArrowheads="1"/>
          </p:cNvSpPr>
          <p:nvPr/>
        </p:nvSpPr>
        <p:spPr bwMode="auto">
          <a:xfrm>
            <a:off x="228600" y="1752600"/>
            <a:ext cx="1422400" cy="369888"/>
          </a:xfrm>
          <a:prstGeom prst="rect">
            <a:avLst/>
          </a:prstGeom>
          <a:noFill/>
          <a:ln w="9525">
            <a:noFill/>
            <a:miter lim="800000"/>
            <a:headEnd/>
            <a:tailEnd/>
          </a:ln>
        </p:spPr>
        <p:txBody>
          <a:bodyPr wrap="none">
            <a:spAutoFit/>
          </a:bodyPr>
          <a:lstStyle/>
          <a:p>
            <a:r>
              <a:rPr kumimoji="0" lang="en-US" altLang="zh-TW" b="1" dirty="0">
                <a:latin typeface="Franklin Gothic Book" pitchFamily="34" charset="0"/>
              </a:rPr>
              <a:t>Conical flask</a:t>
            </a:r>
            <a:endParaRPr kumimoji="0" lang="en-GB" altLang="zh-TW" b="1" dirty="0">
              <a:latin typeface="Franklin Gothic Book" pitchFamily="34" charset="0"/>
            </a:endParaRPr>
          </a:p>
        </p:txBody>
      </p:sp>
      <p:sp>
        <p:nvSpPr>
          <p:cNvPr id="23562" name="TextBox 10"/>
          <p:cNvSpPr txBox="1">
            <a:spLocks noChangeArrowheads="1"/>
          </p:cNvSpPr>
          <p:nvPr/>
        </p:nvSpPr>
        <p:spPr bwMode="auto">
          <a:xfrm>
            <a:off x="304800" y="5715000"/>
            <a:ext cx="1736501" cy="369332"/>
          </a:xfrm>
          <a:prstGeom prst="rect">
            <a:avLst/>
          </a:prstGeom>
          <a:noFill/>
          <a:ln w="9525">
            <a:noFill/>
            <a:miter lim="800000"/>
            <a:headEnd/>
            <a:tailEnd/>
          </a:ln>
        </p:spPr>
        <p:txBody>
          <a:bodyPr wrap="none">
            <a:spAutoFit/>
          </a:bodyPr>
          <a:lstStyle/>
          <a:p>
            <a:r>
              <a:rPr lang="en-US" altLang="zh-TW" b="1" dirty="0">
                <a:latin typeface="Franklin Gothic Book" pitchFamily="34" charset="0"/>
              </a:rPr>
              <a:t>Volumetric flask</a:t>
            </a:r>
            <a:endParaRPr kumimoji="0" lang="en-GB" altLang="zh-TW" b="1" dirty="0">
              <a:latin typeface="Franklin Gothic Book" pitchFamily="34" charset="0"/>
            </a:endParaRPr>
          </a:p>
        </p:txBody>
      </p:sp>
      <p:pic>
        <p:nvPicPr>
          <p:cNvPr id="173058" name="Picture 2"/>
          <p:cNvPicPr>
            <a:picLocks noChangeAspect="1" noChangeArrowheads="1"/>
          </p:cNvPicPr>
          <p:nvPr/>
        </p:nvPicPr>
        <p:blipFill>
          <a:blip r:embed="rId5" cstate="print"/>
          <a:srcRect/>
          <a:stretch>
            <a:fillRect/>
          </a:stretch>
        </p:blipFill>
        <p:spPr bwMode="auto">
          <a:xfrm>
            <a:off x="304800" y="3200400"/>
            <a:ext cx="1466850" cy="2495550"/>
          </a:xfrm>
          <a:prstGeom prst="rect">
            <a:avLst/>
          </a:prstGeom>
          <a:noFill/>
          <a:ln w="9525">
            <a:noFill/>
            <a:miter lim="800000"/>
            <a:headEnd/>
            <a:tailEnd/>
          </a:ln>
        </p:spPr>
      </p:pic>
      <p:sp>
        <p:nvSpPr>
          <p:cNvPr id="14" name="TextBox 10"/>
          <p:cNvSpPr txBox="1">
            <a:spLocks noChangeArrowheads="1"/>
          </p:cNvSpPr>
          <p:nvPr/>
        </p:nvSpPr>
        <p:spPr bwMode="auto">
          <a:xfrm>
            <a:off x="4876800" y="4800600"/>
            <a:ext cx="1946174" cy="369332"/>
          </a:xfrm>
          <a:prstGeom prst="rect">
            <a:avLst/>
          </a:prstGeom>
          <a:noFill/>
          <a:ln w="9525">
            <a:noFill/>
            <a:miter lim="800000"/>
            <a:headEnd/>
            <a:tailEnd/>
          </a:ln>
        </p:spPr>
        <p:txBody>
          <a:bodyPr wrap="none">
            <a:spAutoFit/>
          </a:bodyPr>
          <a:lstStyle/>
          <a:p>
            <a:r>
              <a:rPr lang="en-US" altLang="zh-TW" b="1" dirty="0">
                <a:latin typeface="Franklin Gothic Book" pitchFamily="34" charset="0"/>
              </a:rPr>
              <a:t>Volumetric pipette</a:t>
            </a:r>
            <a:endParaRPr kumimoji="0" lang="en-GB" altLang="zh-TW" b="1" dirty="0">
              <a:latin typeface="Franklin Gothic Book" pitchFamily="34" charset="0"/>
            </a:endParaRPr>
          </a:p>
        </p:txBody>
      </p:sp>
      <p:pic>
        <p:nvPicPr>
          <p:cNvPr id="173059" name="Picture 3"/>
          <p:cNvPicPr>
            <a:picLocks noChangeAspect="1" noChangeArrowheads="1"/>
          </p:cNvPicPr>
          <p:nvPr/>
        </p:nvPicPr>
        <p:blipFill>
          <a:blip r:embed="rId6" cstate="print"/>
          <a:srcRect/>
          <a:stretch>
            <a:fillRect/>
          </a:stretch>
        </p:blipFill>
        <p:spPr bwMode="auto">
          <a:xfrm>
            <a:off x="6781800" y="685800"/>
            <a:ext cx="2143125" cy="5495925"/>
          </a:xfrm>
          <a:prstGeom prst="rect">
            <a:avLst/>
          </a:prstGeom>
          <a:noFill/>
          <a:ln w="9525">
            <a:noFill/>
            <a:miter lim="800000"/>
            <a:headEnd/>
            <a:tailEnd/>
          </a:ln>
        </p:spPr>
      </p:pic>
      <p:pic>
        <p:nvPicPr>
          <p:cNvPr id="173060" name="Picture 4"/>
          <p:cNvPicPr>
            <a:picLocks noChangeAspect="1" noChangeArrowheads="1"/>
          </p:cNvPicPr>
          <p:nvPr/>
        </p:nvPicPr>
        <p:blipFill>
          <a:blip r:embed="rId7" cstate="print"/>
          <a:srcRect/>
          <a:stretch>
            <a:fillRect/>
          </a:stretch>
        </p:blipFill>
        <p:spPr bwMode="auto">
          <a:xfrm>
            <a:off x="1600200" y="914400"/>
            <a:ext cx="1418706" cy="1900237"/>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710" y="76200"/>
            <a:ext cx="8229600" cy="1143000"/>
          </a:xfrm>
        </p:spPr>
        <p:txBody>
          <a:bodyPr>
            <a:normAutofit fontScale="90000"/>
          </a:bodyPr>
          <a:lstStyle/>
          <a:p>
            <a:r>
              <a:rPr lang="en-US" altLang="zh-TW" dirty="0"/>
              <a:t>Using glassware </a:t>
            </a:r>
            <a:r>
              <a:rPr lang="en-US" altLang="zh-TW" sz="2700" dirty="0"/>
              <a:t>– graduated or volumetric pipette</a:t>
            </a:r>
            <a:endParaRPr lang="en-US" sz="2700" dirty="0"/>
          </a:p>
        </p:txBody>
      </p:sp>
      <p:sp>
        <p:nvSpPr>
          <p:cNvPr id="5" name="Rectangle 3"/>
          <p:cNvSpPr txBox="1">
            <a:spLocks noChangeArrowheads="1"/>
          </p:cNvSpPr>
          <p:nvPr/>
        </p:nvSpPr>
        <p:spPr>
          <a:xfrm>
            <a:off x="381000" y="1219200"/>
            <a:ext cx="8305800" cy="4906963"/>
          </a:xfrm>
          <a:prstGeom prst="rect">
            <a:avLst/>
          </a:prstGeom>
        </p:spPr>
        <p:txBody>
          <a:bodyPr vert="horz" lIns="91440" tIns="45720" rIns="91440" bIns="45720" rtlCol="0">
            <a:normAutofit/>
          </a:bodyPr>
          <a:lstStyle/>
          <a:p>
            <a:pPr marL="342900" indent="-342900">
              <a:spcBef>
                <a:spcPct val="20000"/>
              </a:spcBef>
            </a:pPr>
            <a:endParaRPr lang="en-US" altLang="zh-TW" sz="3200" dirty="0">
              <a:solidFill>
                <a:prstClr val="black"/>
              </a:solidFill>
            </a:endParaRPr>
          </a:p>
        </p:txBody>
      </p:sp>
      <p:pic>
        <p:nvPicPr>
          <p:cNvPr id="2" name="Picture 1"/>
          <p:cNvPicPr>
            <a:picLocks noChangeAspect="1"/>
          </p:cNvPicPr>
          <p:nvPr/>
        </p:nvPicPr>
        <p:blipFill>
          <a:blip r:embed="rId2"/>
          <a:stretch>
            <a:fillRect/>
          </a:stretch>
        </p:blipFill>
        <p:spPr>
          <a:xfrm>
            <a:off x="383275" y="1447800"/>
            <a:ext cx="8495323" cy="5027001"/>
          </a:xfrm>
          <a:prstGeom prst="rect">
            <a:avLst/>
          </a:prstGeom>
        </p:spPr>
      </p:pic>
    </p:spTree>
    <p:extLst>
      <p:ext uri="{BB962C8B-B14F-4D97-AF65-F5344CB8AC3E}">
        <p14:creationId xmlns:p14="http://schemas.microsoft.com/office/powerpoint/2010/main" val="27483304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710" y="76200"/>
            <a:ext cx="8229600" cy="1143000"/>
          </a:xfrm>
        </p:spPr>
        <p:txBody>
          <a:bodyPr>
            <a:normAutofit/>
          </a:bodyPr>
          <a:lstStyle/>
          <a:p>
            <a:r>
              <a:rPr lang="en-US" altLang="zh-TW" dirty="0"/>
              <a:t>Using glassware </a:t>
            </a:r>
            <a:r>
              <a:rPr lang="en-US" altLang="zh-TW" sz="2700" dirty="0"/>
              <a:t>– burette</a:t>
            </a:r>
            <a:endParaRPr lang="en-US" sz="2700" dirty="0"/>
          </a:p>
        </p:txBody>
      </p:sp>
      <p:sp>
        <p:nvSpPr>
          <p:cNvPr id="5" name="Rectangle 3"/>
          <p:cNvSpPr txBox="1">
            <a:spLocks noChangeArrowheads="1"/>
          </p:cNvSpPr>
          <p:nvPr/>
        </p:nvSpPr>
        <p:spPr>
          <a:xfrm>
            <a:off x="381000" y="1219200"/>
            <a:ext cx="8305800" cy="4906963"/>
          </a:xfrm>
          <a:prstGeom prst="rect">
            <a:avLst/>
          </a:prstGeom>
        </p:spPr>
        <p:txBody>
          <a:bodyPr vert="horz" lIns="91440" tIns="45720" rIns="91440" bIns="45720" rtlCol="0">
            <a:normAutofit/>
          </a:bodyPr>
          <a:lstStyle/>
          <a:p>
            <a:pPr marL="342900" indent="-342900">
              <a:spcBef>
                <a:spcPct val="20000"/>
              </a:spcBef>
            </a:pPr>
            <a:endParaRPr lang="en-US" altLang="zh-TW" sz="3200" dirty="0">
              <a:solidFill>
                <a:prstClr val="black"/>
              </a:solidFill>
            </a:endParaRPr>
          </a:p>
        </p:txBody>
      </p:sp>
      <p:pic>
        <p:nvPicPr>
          <p:cNvPr id="4" name="Picture 3"/>
          <p:cNvPicPr>
            <a:picLocks noChangeAspect="1"/>
          </p:cNvPicPr>
          <p:nvPr/>
        </p:nvPicPr>
        <p:blipFill>
          <a:blip r:embed="rId2"/>
          <a:stretch>
            <a:fillRect/>
          </a:stretch>
        </p:blipFill>
        <p:spPr>
          <a:xfrm>
            <a:off x="182718" y="1676400"/>
            <a:ext cx="3235028" cy="3699464"/>
          </a:xfrm>
          <a:prstGeom prst="rect">
            <a:avLst/>
          </a:prstGeom>
        </p:spPr>
      </p:pic>
      <p:pic>
        <p:nvPicPr>
          <p:cNvPr id="6" name="Picture 5"/>
          <p:cNvPicPr>
            <a:picLocks noChangeAspect="1"/>
          </p:cNvPicPr>
          <p:nvPr/>
        </p:nvPicPr>
        <p:blipFill>
          <a:blip r:embed="rId3"/>
          <a:stretch>
            <a:fillRect/>
          </a:stretch>
        </p:blipFill>
        <p:spPr>
          <a:xfrm>
            <a:off x="2828303" y="1481815"/>
            <a:ext cx="3411194" cy="4644348"/>
          </a:xfrm>
          <a:prstGeom prst="rect">
            <a:avLst/>
          </a:prstGeom>
        </p:spPr>
      </p:pic>
      <p:pic>
        <p:nvPicPr>
          <p:cNvPr id="7" name="Picture 6"/>
          <p:cNvPicPr>
            <a:picLocks noChangeAspect="1"/>
          </p:cNvPicPr>
          <p:nvPr/>
        </p:nvPicPr>
        <p:blipFill>
          <a:blip r:embed="rId4"/>
          <a:stretch>
            <a:fillRect/>
          </a:stretch>
        </p:blipFill>
        <p:spPr>
          <a:xfrm>
            <a:off x="5700776" y="1655928"/>
            <a:ext cx="3443224" cy="4956642"/>
          </a:xfrm>
          <a:prstGeom prst="rect">
            <a:avLst/>
          </a:prstGeom>
        </p:spPr>
      </p:pic>
    </p:spTree>
    <p:extLst>
      <p:ext uri="{BB962C8B-B14F-4D97-AF65-F5344CB8AC3E}">
        <p14:creationId xmlns:p14="http://schemas.microsoft.com/office/powerpoint/2010/main" val="1183269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207.0">
  <media embedded="true" start="0" end="253284" audioFormat="{00001610-0000-0010-8000-00AA00389B71}" audioRate="44100" muted="false" volume="0.8" fadeIn="0" fadeOut="0" videoFormat="{34363248-0000-0010-8000-00AA00389B71}" videoRate="30" videoWidth="1280" videoHeight="720"/>
</athena>
</file>

<file path=customXml/item10.xml><?xml version="1.0" encoding="utf-8"?>
<athena xmlns="http://schemas.microsoft.com/edu/athena" version="0.1.1207.0">
  <timings duration="137184">
    <event time="0" type="NextClick" clickIndex="0" wacClickIndex="0"/>
  </timings>
</athena>
</file>

<file path=customXml/item11.xml><?xml version="1.0" encoding="utf-8"?>
<athena xmlns="http://schemas.microsoft.com/edu/athena" version="0.1.1207.0">
  <media embedded="true" start="0" end="113105" audioFormat="{00001610-0000-0010-8000-00AA00389B71}" audioRate="44100" muted="false" volume="0.8" fadeIn="0" fadeOut="0" videoFormat="{34363248-0000-0010-8000-00AA00389B71}" videoRate="30" videoWidth="1280" videoHeight="720"/>
</athena>
</file>

<file path=customXml/item12.xml><?xml version="1.0" encoding="utf-8"?>
<athena xmlns="http://schemas.microsoft.com/edu/athena" version="0.1.1207.0">
  <media embedded="true" start="0" end="113964" audioFormat="{00001610-0000-0010-8000-00AA00389B71}" audioRate="44100" muted="false" volume="0.8" fadeIn="0" fadeOut="0" videoFormat="{34363248-0000-0010-8000-00AA00389B71}" videoRate="30" videoWidth="1280" videoHeight="720"/>
</athena>
</file>

<file path=customXml/item13.xml><?xml version="1.0" encoding="utf-8"?>
<athena xmlns="http://schemas.microsoft.com/edu/athena" version="0.1.1207.0">
  <timings duration="430777">
    <event time="0" type="NextClick" clickIndex="0" wacClickIndex="0"/>
  </timings>
</athena>
</file>

<file path=customXml/item14.xml><?xml version="1.0" encoding="utf-8"?>
<athena xmlns="http://schemas.microsoft.com/edu/athena" version="0.1.1207.0">
  <timings duration="201898">
    <event time="0" type="NextClick" clickIndex="0" wacClickIndex="0"/>
  </timings>
</athena>
</file>

<file path=customXml/item15.xml><?xml version="1.0" encoding="utf-8"?>
<athena xmlns="http://schemas.microsoft.com/edu/athena" version="0.1.1207.0">
  <timings duration="132678">
    <event time="0" type="NextClick" clickIndex="0" wacClickIndex="0"/>
  </timings>
</athena>
</file>

<file path=customXml/item16.xml><?xml version="1.0" encoding="utf-8"?>
<athena xmlns="http://schemas.microsoft.com/edu/athena" version="0.1.1207.0">
  <media embedded="true" start="0" end="462008" audioFormat="{00001610-0000-0010-8000-00AA00389B71}" audioRate="44100" muted="false" volume="0.8" fadeIn="0" fadeOut="0" videoFormat="{34363248-0000-0010-8000-00AA00389B71}" videoRate="30" videoWidth="1280" videoHeight="720"/>
</athena>
</file>

<file path=customXml/item17.xml><?xml version="1.0" encoding="utf-8"?>
<athena xmlns="http://schemas.microsoft.com/edu/athena" version="0.1.1207.0">
  <timings duration="113964">
    <event time="0" type="NextClick" clickIndex="0" wacClickIndex="0"/>
  </timings>
</athena>
</file>

<file path=customXml/item18.xml><?xml version="1.0" encoding="utf-8"?>
<athena xmlns="http://schemas.microsoft.com/edu/athena" version="0.1.1207.0">
  <timings duration="275295">
    <event time="0" type="NextClick" clickIndex="0" wacClickIndex="0"/>
  </timings>
</athena>
</file>

<file path=customXml/item19.xml><?xml version="1.0" encoding="utf-8"?>
<athena xmlns="http://schemas.microsoft.com/edu/athena" version="0.1.1207.0">
  <media embedded="true" start="0" end="245714" audioFormat="{00001610-0000-0010-8000-00AA00389B71}" audioRate="44100" muted="false" volume="0.8" fadeIn="0" fadeOut="0" videoFormat="{34363248-0000-0010-8000-00AA00389B71}" videoRate="30" videoWidth="1280" videoHeight="720"/>
</athena>
</file>

<file path=customXml/item2.xml><?xml version="1.0" encoding="utf-8"?>
<athena xmlns="http://schemas.microsoft.com/edu/athena" version="0.1.1207.0">
  <timings duration="303113">
    <event time="0" type="NextClick" clickIndex="0" wacClickIndex="0"/>
  </timings>
</athena>
</file>

<file path=customXml/item20.xml><?xml version="1.0" encoding="utf-8"?>
<athena xmlns="http://schemas.microsoft.com/edu/athena" version="0.1.1207.0">
  <timings duration="113964">
    <event time="0" type="NextClick" clickIndex="0" wacClickIndex="0"/>
  </timings>
</athena>
</file>

<file path=customXml/item21.xml><?xml version="1.0" encoding="utf-8"?>
<athena xmlns="http://schemas.microsoft.com/edu/athena" version="0.1.1207.0">
  <media embedded="true" start="0" end="139088" audioFormat="{00001610-0000-0010-8000-00AA00389B71}" audioRate="44100" muted="false" volume="0.8" fadeIn="0" fadeOut="0" videoFormat="{34363248-0000-0010-8000-00AA00389B71}" videoRate="30" videoWidth="1280" videoHeight="720"/>
</athena>
</file>

<file path=customXml/item22.xml><?xml version="1.0" encoding="utf-8"?>
<athena xmlns="http://schemas.microsoft.com/edu/athena" version="0.1.1207.0">
  <timings duration="135001">
    <event time="0" type="NextClick" clickIndex="0" wacClickIndex="0"/>
  </timings>
</athena>
</file>

<file path=customXml/item23.xml><?xml version="1.0" encoding="utf-8"?>
<athena xmlns="http://schemas.microsoft.com/edu/athena" version="0.1.1207.0">
  <timings duration="113105">
    <event time="0" type="NextClick" clickIndex="0" wacClickIndex="0"/>
  </timings>
</athena>
</file>

<file path=customXml/item24.xml><?xml version="1.0" encoding="utf-8"?>
<athena xmlns="http://schemas.microsoft.com/edu/athena" version="0.1.1207.0">
  <media embedded="true" start="0" end="275295" audioFormat="{00001610-0000-0010-8000-00AA00389B71}" audioRate="44100" muted="false" volume="0.8" fadeIn="0" fadeOut="0" videoFormat="{34363248-0000-0010-8000-00AA00389B71}" videoRate="25" videoWidth="1280" videoHeight="720"/>
</athena>
</file>

<file path=customXml/item25.xml><?xml version="1.0" encoding="utf-8"?>
<athena xmlns="http://schemas.microsoft.com/edu/athena" version="0.1.1207.0">
  <timings duration="566057">
    <event time="0" type="NextClick" clickIndex="0" wacClickIndex="0"/>
  </timings>
</athena>
</file>

<file path=customXml/item26.xml><?xml version="1.0" encoding="utf-8"?>
<athena xmlns="http://schemas.microsoft.com/edu/athena" version="0.1.1207.0">
  <timings duration="236541">
    <event time="0" type="NextClick" clickIndex="0" wacClickIndex="0"/>
  </timings>
</athena>
</file>

<file path=customXml/item27.xml><?xml version="1.0" encoding="utf-8"?>
<athena xmlns="http://schemas.microsoft.com/edu/athena" version="0.1.1207.0">
  <timings duration="462008">
    <event time="0" type="NextClick" clickIndex="0" wacClickIndex="0"/>
  </timings>
</athena>
</file>

<file path=customXml/item28.xml><?xml version="1.0" encoding="utf-8"?>
<athena xmlns="http://schemas.microsoft.com/edu/athena" version="0.1.1207.0">
  <media embedded="true" start="0" end="430777" audioFormat="{00001610-0000-0010-8000-00AA00389B71}" audioRate="44100" muted="false" volume="0.8" fadeIn="0" fadeOut="0" videoFormat="{34363248-0000-0010-8000-00AA00389B71}" videoRate="30" videoWidth="1280" videoHeight="720"/>
</athena>
</file>

<file path=customXml/item29.xml><?xml version="1.0" encoding="utf-8"?>
<athena xmlns="http://schemas.microsoft.com/edu/athena" version="0.1.1207.0">
  <timings duration="253284">
    <event time="0" type="NextClick" clickIndex="0" wacClickIndex="0"/>
  </timings>
</athena>
</file>

<file path=customXml/item3.xml><?xml version="1.0" encoding="utf-8"?>
<athena xmlns="http://schemas.microsoft.com/edu/athena" version="0.1.1207.0">
  <media embedded="true" start="0" end="566057" audioFormat="{00001610-0000-0010-8000-00AA00389B71}" audioRate="44100" muted="false" volume="0.8" fadeIn="0" fadeOut="0" videoFormat="{34363248-0000-0010-8000-00AA00389B71}" videoRate="30" videoWidth="1280" videoHeight="720"/>
</athena>
</file>

<file path=customXml/item30.xml><?xml version="1.0" encoding="utf-8"?>
<athena xmlns="http://schemas.microsoft.com/edu/athena" version="0.1.1207.0">
  <timings duration="139088">
    <event time="0" type="NextClick" clickIndex="0" wacClickIndex="0"/>
  </timings>
</athena>
</file>

<file path=customXml/item31.xml><?xml version="1.0" encoding="utf-8"?>
<athena xmlns="http://schemas.microsoft.com/edu/athena" version="0.1.1207.0">
  <media embedded="true" start="0" end="66595" audioFormat="{00001610-0000-0010-8000-00AA00389B71}" audioRate="44100" muted="false" volume="0.8" fadeIn="0" fadeOut="0" videoFormat="{34363248-0000-0010-8000-00AA00389B71}" videoRate="30" videoWidth="1280" videoHeight="720"/>
</athena>
</file>

<file path=customXml/item32.xml><?xml version="1.0" encoding="utf-8"?>
<athena xmlns="http://schemas.microsoft.com/edu/athena" version="0.1.1207.0">
  <media embedded="true" start="0" end="303113" audioFormat="{00001610-0000-0010-8000-00AA00389B71}" audioRate="44100" muted="false" volume="0.8" fadeIn="0" fadeOut="0" videoFormat="{34363248-0000-0010-8000-00AA00389B71}" videoRate="30" videoWidth="1280" videoHeight="720"/>
</athena>
</file>

<file path=customXml/item33.xml><?xml version="1.0" encoding="utf-8"?>
<athena xmlns="http://schemas.microsoft.com/edu/athena" version="0.1.1207.0">
  <media embedded="true" start="0" end="135001" audioFormat="{00001610-0000-0010-8000-00AA00389B71}" audioRate="44100" muted="false" volume="0.8" fadeIn="0" fadeOut="0" videoFormat="{34363248-0000-0010-8000-00AA00389B71}" videoRate="30" videoWidth="1280" videoHeight="720"/>
</athena>
</file>

<file path=customXml/item34.xml><?xml version="1.0" encoding="utf-8"?>
<athena xmlns="http://schemas.microsoft.com/edu/athena" version="0.1.1207.0">
  <timings duration="245714">
    <event time="0" type="NextClick" clickIndex="0" wacClickIndex="0"/>
  </timings>
</athena>
</file>

<file path=customXml/item35.xml><?xml version="1.0" encoding="utf-8"?>
<athena xmlns="http://schemas.microsoft.com/edu/athena" version="0.1.1207.0">
  <media embedded="true" start="0" end="132678" audioFormat="{00001610-0000-0010-8000-00AA00389B71}" audioRate="44100" muted="false" volume="0.8" fadeIn="0" fadeOut="0" videoFormat="{34363248-0000-0010-8000-00AA00389B71}" videoRate="30" videoWidth="1280" videoHeight="720"/>
</athena>
</file>

<file path=customXml/item36.xml><?xml version="1.0" encoding="utf-8"?>
<athena xmlns="http://schemas.microsoft.com/edu/athena" version="0.1.1207.0">
  <media embedded="true" start="0" end="303113" audioFormat="{00001610-0000-0010-8000-00AA00389B71}" audioRate="44100" muted="false" volume="0.8" fadeIn="0" fadeOut="0" videoFormat="{34363248-0000-0010-8000-00AA00389B71}" videoRate="30" videoWidth="1280" videoHeight="720"/>
</athena>
</file>

<file path=customXml/item4.xml><?xml version="1.0" encoding="utf-8"?>
<athena xmlns="http://schemas.microsoft.com/edu/athena" version="0.1.1207.0">
  <timings duration="66595">
    <event time="0" type="NextClick" clickIndex="0" wacClickIndex="0"/>
  </timings>
</athena>
</file>

<file path=customXml/item5.xml><?xml version="1.0" encoding="utf-8"?>
<athena xmlns="http://schemas.microsoft.com/edu/athena" version="0.1.1207.0">
  <media embedded="true" start="0" end="236541" audioFormat="{00001610-0000-0010-8000-00AA00389B71}" audioRate="44100" muted="false" volume="0.8" fadeIn="0" fadeOut="0" videoFormat="{34363248-0000-0010-8000-00AA00389B71}" videoRate="24" videoWidth="540" videoHeight="360"/>
</athena>
</file>

<file path=customXml/item6.xml><?xml version="1.0" encoding="utf-8"?>
<athena xmlns="http://schemas.microsoft.com/edu/athena" version="0.1.1207.0">
  <timings duration="303113">
    <event time="0" type="NextClick" clickIndex="0" wacClickIndex="0"/>
  </timings>
</athena>
</file>

<file path=customXml/item7.xml><?xml version="1.0" encoding="utf-8"?>
<athena xmlns="http://schemas.microsoft.com/edu/athena" version="0.1.1207.0">
  <media embedded="true" start="0" end="137184" audioFormat="{00001610-0000-0010-8000-00AA00389B71}" audioRate="44100" muted="false" volume="0.8" fadeIn="0" fadeOut="0" videoFormat="{34363248-0000-0010-8000-00AA00389B71}" videoRate="30" videoWidth="1280" videoHeight="720"/>
</athena>
</file>

<file path=customXml/item8.xml><?xml version="1.0" encoding="utf-8"?>
<athena xmlns="http://schemas.microsoft.com/edu/athena" version="0.1.1207.0">
  <media embedded="true" start="0" end="113964" audioFormat="{00001610-0000-0010-8000-00AA00389B71}" audioRate="44100" muted="false" volume="0.8" fadeIn="0" fadeOut="0" videoFormat="{34363248-0000-0010-8000-00AA00389B71}" videoRate="30" videoWidth="1280" videoHeight="720"/>
</athena>
</file>

<file path=customXml/item9.xml><?xml version="1.0" encoding="utf-8"?>
<athena xmlns="http://schemas.microsoft.com/edu/athena" version="0.1.1207.0">
  <media embedded="true" start="0" end="201898" audioFormat="{00001610-0000-0010-8000-00AA00389B71}" audioRate="44100" muted="false" volume="0.8" fadeIn="0" fadeOut="0" videoFormat="{34363248-0000-0010-8000-00AA00389B71}" videoRate="25" videoWidth="1280" videoHeight="720"/>
</athena>
</file>

<file path=customXml/itemProps1.xml><?xml version="1.0" encoding="utf-8"?>
<ds:datastoreItem xmlns:ds="http://schemas.openxmlformats.org/officeDocument/2006/customXml" ds:itemID="{9F0F6C05-25DE-4E16-B682-86C0C04D9846}">
  <ds:schemaRefs>
    <ds:schemaRef ds:uri="http://schemas.microsoft.com/edu/athena"/>
  </ds:schemaRefs>
</ds:datastoreItem>
</file>

<file path=customXml/itemProps10.xml><?xml version="1.0" encoding="utf-8"?>
<ds:datastoreItem xmlns:ds="http://schemas.openxmlformats.org/officeDocument/2006/customXml" ds:itemID="{487E671B-0785-4E1E-8CEA-7BCF58A01FFC}">
  <ds:schemaRefs>
    <ds:schemaRef ds:uri="http://schemas.microsoft.com/edu/athena"/>
  </ds:schemaRefs>
</ds:datastoreItem>
</file>

<file path=customXml/itemProps11.xml><?xml version="1.0" encoding="utf-8"?>
<ds:datastoreItem xmlns:ds="http://schemas.openxmlformats.org/officeDocument/2006/customXml" ds:itemID="{A2ADB4E3-2F45-413D-8A14-A9203E0D5242}">
  <ds:schemaRefs>
    <ds:schemaRef ds:uri="http://schemas.microsoft.com/edu/athena"/>
  </ds:schemaRefs>
</ds:datastoreItem>
</file>

<file path=customXml/itemProps12.xml><?xml version="1.0" encoding="utf-8"?>
<ds:datastoreItem xmlns:ds="http://schemas.openxmlformats.org/officeDocument/2006/customXml" ds:itemID="{8093DCEC-574F-48CC-933F-23BA17849F87}">
  <ds:schemaRefs>
    <ds:schemaRef ds:uri="http://schemas.microsoft.com/edu/athena"/>
  </ds:schemaRefs>
</ds:datastoreItem>
</file>

<file path=customXml/itemProps13.xml><?xml version="1.0" encoding="utf-8"?>
<ds:datastoreItem xmlns:ds="http://schemas.openxmlformats.org/officeDocument/2006/customXml" ds:itemID="{905E66E6-E744-4490-A05F-C85A625ECACA}">
  <ds:schemaRefs>
    <ds:schemaRef ds:uri="http://schemas.microsoft.com/edu/athena"/>
  </ds:schemaRefs>
</ds:datastoreItem>
</file>

<file path=customXml/itemProps14.xml><?xml version="1.0" encoding="utf-8"?>
<ds:datastoreItem xmlns:ds="http://schemas.openxmlformats.org/officeDocument/2006/customXml" ds:itemID="{CB68C3A7-2D6D-435D-BC7C-E02C4E58AFC5}">
  <ds:schemaRefs>
    <ds:schemaRef ds:uri="http://schemas.microsoft.com/edu/athena"/>
  </ds:schemaRefs>
</ds:datastoreItem>
</file>

<file path=customXml/itemProps15.xml><?xml version="1.0" encoding="utf-8"?>
<ds:datastoreItem xmlns:ds="http://schemas.openxmlformats.org/officeDocument/2006/customXml" ds:itemID="{16EF2C9E-C89E-454C-9BB2-6A1BC92897ED}">
  <ds:schemaRefs>
    <ds:schemaRef ds:uri="http://schemas.microsoft.com/edu/athena"/>
  </ds:schemaRefs>
</ds:datastoreItem>
</file>

<file path=customXml/itemProps16.xml><?xml version="1.0" encoding="utf-8"?>
<ds:datastoreItem xmlns:ds="http://schemas.openxmlformats.org/officeDocument/2006/customXml" ds:itemID="{AFFD98B4-F2BD-4BB2-BCBA-F9AD4A616D79}">
  <ds:schemaRefs>
    <ds:schemaRef ds:uri="http://schemas.microsoft.com/edu/athena"/>
  </ds:schemaRefs>
</ds:datastoreItem>
</file>

<file path=customXml/itemProps17.xml><?xml version="1.0" encoding="utf-8"?>
<ds:datastoreItem xmlns:ds="http://schemas.openxmlformats.org/officeDocument/2006/customXml" ds:itemID="{CB954F17-B7D5-409F-8A95-49A0D63CE7F2}">
  <ds:schemaRefs>
    <ds:schemaRef ds:uri="http://schemas.microsoft.com/edu/athena"/>
  </ds:schemaRefs>
</ds:datastoreItem>
</file>

<file path=customXml/itemProps18.xml><?xml version="1.0" encoding="utf-8"?>
<ds:datastoreItem xmlns:ds="http://schemas.openxmlformats.org/officeDocument/2006/customXml" ds:itemID="{0A624BC0-BCB9-4180-B40A-B19ABD9C9B72}">
  <ds:schemaRefs>
    <ds:schemaRef ds:uri="http://schemas.microsoft.com/edu/athena"/>
  </ds:schemaRefs>
</ds:datastoreItem>
</file>

<file path=customXml/itemProps19.xml><?xml version="1.0" encoding="utf-8"?>
<ds:datastoreItem xmlns:ds="http://schemas.openxmlformats.org/officeDocument/2006/customXml" ds:itemID="{DBE1D6B7-4B20-43EF-8A57-98A5C6520218}">
  <ds:schemaRefs>
    <ds:schemaRef ds:uri="http://schemas.microsoft.com/edu/athena"/>
  </ds:schemaRefs>
</ds:datastoreItem>
</file>

<file path=customXml/itemProps2.xml><?xml version="1.0" encoding="utf-8"?>
<ds:datastoreItem xmlns:ds="http://schemas.openxmlformats.org/officeDocument/2006/customXml" ds:itemID="{A0CC19A1-FF73-48C3-A5AD-3B3FD0253765}">
  <ds:schemaRefs>
    <ds:schemaRef ds:uri="http://schemas.microsoft.com/edu/athena"/>
  </ds:schemaRefs>
</ds:datastoreItem>
</file>

<file path=customXml/itemProps20.xml><?xml version="1.0" encoding="utf-8"?>
<ds:datastoreItem xmlns:ds="http://schemas.openxmlformats.org/officeDocument/2006/customXml" ds:itemID="{7EEB6935-AB39-4122-9241-1CC1F61DC694}">
  <ds:schemaRefs>
    <ds:schemaRef ds:uri="http://schemas.microsoft.com/edu/athena"/>
  </ds:schemaRefs>
</ds:datastoreItem>
</file>

<file path=customXml/itemProps21.xml><?xml version="1.0" encoding="utf-8"?>
<ds:datastoreItem xmlns:ds="http://schemas.openxmlformats.org/officeDocument/2006/customXml" ds:itemID="{2ED9E61A-9EDF-4DC0-A221-0CE52DE9E70F}">
  <ds:schemaRefs>
    <ds:schemaRef ds:uri="http://schemas.microsoft.com/edu/athena"/>
  </ds:schemaRefs>
</ds:datastoreItem>
</file>

<file path=customXml/itemProps22.xml><?xml version="1.0" encoding="utf-8"?>
<ds:datastoreItem xmlns:ds="http://schemas.openxmlformats.org/officeDocument/2006/customXml" ds:itemID="{EBE19780-395A-4B32-A966-57C6C0D5D3CA}">
  <ds:schemaRefs>
    <ds:schemaRef ds:uri="http://schemas.microsoft.com/edu/athena"/>
  </ds:schemaRefs>
</ds:datastoreItem>
</file>

<file path=customXml/itemProps23.xml><?xml version="1.0" encoding="utf-8"?>
<ds:datastoreItem xmlns:ds="http://schemas.openxmlformats.org/officeDocument/2006/customXml" ds:itemID="{9FB09FE3-5785-48CC-B21E-4221EEF98F71}">
  <ds:schemaRefs>
    <ds:schemaRef ds:uri="http://schemas.microsoft.com/edu/athena"/>
  </ds:schemaRefs>
</ds:datastoreItem>
</file>

<file path=customXml/itemProps24.xml><?xml version="1.0" encoding="utf-8"?>
<ds:datastoreItem xmlns:ds="http://schemas.openxmlformats.org/officeDocument/2006/customXml" ds:itemID="{FAF79180-D647-480F-BC55-66956F9429F0}">
  <ds:schemaRefs>
    <ds:schemaRef ds:uri="http://schemas.microsoft.com/edu/athena"/>
  </ds:schemaRefs>
</ds:datastoreItem>
</file>

<file path=customXml/itemProps25.xml><?xml version="1.0" encoding="utf-8"?>
<ds:datastoreItem xmlns:ds="http://schemas.openxmlformats.org/officeDocument/2006/customXml" ds:itemID="{1AD5F984-E336-43F3-A62F-6099A544E4A6}">
  <ds:schemaRefs>
    <ds:schemaRef ds:uri="http://schemas.microsoft.com/edu/athena"/>
  </ds:schemaRefs>
</ds:datastoreItem>
</file>

<file path=customXml/itemProps26.xml><?xml version="1.0" encoding="utf-8"?>
<ds:datastoreItem xmlns:ds="http://schemas.openxmlformats.org/officeDocument/2006/customXml" ds:itemID="{38E31FFF-4F99-4D7E-8E33-7D69AD3B90DD}">
  <ds:schemaRefs>
    <ds:schemaRef ds:uri="http://schemas.microsoft.com/edu/athena"/>
  </ds:schemaRefs>
</ds:datastoreItem>
</file>

<file path=customXml/itemProps27.xml><?xml version="1.0" encoding="utf-8"?>
<ds:datastoreItem xmlns:ds="http://schemas.openxmlformats.org/officeDocument/2006/customXml" ds:itemID="{3644C2E6-FF8D-4842-8195-9AC9B963FAA5}">
  <ds:schemaRefs>
    <ds:schemaRef ds:uri="http://schemas.microsoft.com/edu/athena"/>
  </ds:schemaRefs>
</ds:datastoreItem>
</file>

<file path=customXml/itemProps28.xml><?xml version="1.0" encoding="utf-8"?>
<ds:datastoreItem xmlns:ds="http://schemas.openxmlformats.org/officeDocument/2006/customXml" ds:itemID="{4605D8EC-108F-45B0-B1FC-B1E5857F66E2}">
  <ds:schemaRefs>
    <ds:schemaRef ds:uri="http://schemas.microsoft.com/edu/athena"/>
  </ds:schemaRefs>
</ds:datastoreItem>
</file>

<file path=customXml/itemProps29.xml><?xml version="1.0" encoding="utf-8"?>
<ds:datastoreItem xmlns:ds="http://schemas.openxmlformats.org/officeDocument/2006/customXml" ds:itemID="{0E85D3A0-C13C-43E1-93D1-5983DED8B4E1}">
  <ds:schemaRefs>
    <ds:schemaRef ds:uri="http://schemas.microsoft.com/edu/athena"/>
  </ds:schemaRefs>
</ds:datastoreItem>
</file>

<file path=customXml/itemProps3.xml><?xml version="1.0" encoding="utf-8"?>
<ds:datastoreItem xmlns:ds="http://schemas.openxmlformats.org/officeDocument/2006/customXml" ds:itemID="{CFA66308-1C0E-4402-A020-1D21C46F56AA}">
  <ds:schemaRefs>
    <ds:schemaRef ds:uri="http://schemas.microsoft.com/edu/athena"/>
  </ds:schemaRefs>
</ds:datastoreItem>
</file>

<file path=customXml/itemProps30.xml><?xml version="1.0" encoding="utf-8"?>
<ds:datastoreItem xmlns:ds="http://schemas.openxmlformats.org/officeDocument/2006/customXml" ds:itemID="{4B2ED02F-075E-4AEC-BEFB-149BBBA1A377}">
  <ds:schemaRefs>
    <ds:schemaRef ds:uri="http://schemas.microsoft.com/edu/athena"/>
  </ds:schemaRefs>
</ds:datastoreItem>
</file>

<file path=customXml/itemProps31.xml><?xml version="1.0" encoding="utf-8"?>
<ds:datastoreItem xmlns:ds="http://schemas.openxmlformats.org/officeDocument/2006/customXml" ds:itemID="{73F8A975-CC63-49A8-BD35-010775E51AE8}">
  <ds:schemaRefs>
    <ds:schemaRef ds:uri="http://schemas.microsoft.com/edu/athena"/>
  </ds:schemaRefs>
</ds:datastoreItem>
</file>

<file path=customXml/itemProps32.xml><?xml version="1.0" encoding="utf-8"?>
<ds:datastoreItem xmlns:ds="http://schemas.openxmlformats.org/officeDocument/2006/customXml" ds:itemID="{9F73A04E-FC75-4A79-8A15-CFB407D1A48E}">
  <ds:schemaRefs>
    <ds:schemaRef ds:uri="http://schemas.microsoft.com/edu/athena"/>
  </ds:schemaRefs>
</ds:datastoreItem>
</file>

<file path=customXml/itemProps33.xml><?xml version="1.0" encoding="utf-8"?>
<ds:datastoreItem xmlns:ds="http://schemas.openxmlformats.org/officeDocument/2006/customXml" ds:itemID="{C762F781-232D-4FB5-8249-F81174705D80}">
  <ds:schemaRefs>
    <ds:schemaRef ds:uri="http://schemas.microsoft.com/edu/athena"/>
  </ds:schemaRefs>
</ds:datastoreItem>
</file>

<file path=customXml/itemProps34.xml><?xml version="1.0" encoding="utf-8"?>
<ds:datastoreItem xmlns:ds="http://schemas.openxmlformats.org/officeDocument/2006/customXml" ds:itemID="{59096FEF-6F86-4256-B126-97B037D3B776}">
  <ds:schemaRefs>
    <ds:schemaRef ds:uri="http://schemas.microsoft.com/edu/athena"/>
  </ds:schemaRefs>
</ds:datastoreItem>
</file>

<file path=customXml/itemProps35.xml><?xml version="1.0" encoding="utf-8"?>
<ds:datastoreItem xmlns:ds="http://schemas.openxmlformats.org/officeDocument/2006/customXml" ds:itemID="{EEF4BA95-5614-437A-ACFD-77CAF1637AE9}">
  <ds:schemaRefs>
    <ds:schemaRef ds:uri="http://schemas.microsoft.com/edu/athena"/>
  </ds:schemaRefs>
</ds:datastoreItem>
</file>

<file path=customXml/itemProps36.xml><?xml version="1.0" encoding="utf-8"?>
<ds:datastoreItem xmlns:ds="http://schemas.openxmlformats.org/officeDocument/2006/customXml" ds:itemID="{5D22C5EE-0C84-4769-AB64-E6724C71B6F7}">
  <ds:schemaRefs>
    <ds:schemaRef ds:uri="http://schemas.microsoft.com/edu/athena"/>
  </ds:schemaRefs>
</ds:datastoreItem>
</file>

<file path=customXml/itemProps4.xml><?xml version="1.0" encoding="utf-8"?>
<ds:datastoreItem xmlns:ds="http://schemas.openxmlformats.org/officeDocument/2006/customXml" ds:itemID="{725B0D7E-FDC6-4635-88CC-D67E0561798C}">
  <ds:schemaRefs>
    <ds:schemaRef ds:uri="http://schemas.microsoft.com/edu/athena"/>
  </ds:schemaRefs>
</ds:datastoreItem>
</file>

<file path=customXml/itemProps5.xml><?xml version="1.0" encoding="utf-8"?>
<ds:datastoreItem xmlns:ds="http://schemas.openxmlformats.org/officeDocument/2006/customXml" ds:itemID="{F7F3953A-D621-4210-B578-273D7AF9938D}">
  <ds:schemaRefs>
    <ds:schemaRef ds:uri="http://schemas.microsoft.com/edu/athena"/>
  </ds:schemaRefs>
</ds:datastoreItem>
</file>

<file path=customXml/itemProps6.xml><?xml version="1.0" encoding="utf-8"?>
<ds:datastoreItem xmlns:ds="http://schemas.openxmlformats.org/officeDocument/2006/customXml" ds:itemID="{2C377DDA-FBD3-4904-9EAF-2ECAD3DD7351}">
  <ds:schemaRefs>
    <ds:schemaRef ds:uri="http://schemas.microsoft.com/edu/athena"/>
  </ds:schemaRefs>
</ds:datastoreItem>
</file>

<file path=customXml/itemProps7.xml><?xml version="1.0" encoding="utf-8"?>
<ds:datastoreItem xmlns:ds="http://schemas.openxmlformats.org/officeDocument/2006/customXml" ds:itemID="{3C5FC7F9-7009-4D99-99F0-9FA9825AA319}">
  <ds:schemaRefs>
    <ds:schemaRef ds:uri="http://schemas.microsoft.com/edu/athena"/>
  </ds:schemaRefs>
</ds:datastoreItem>
</file>

<file path=customXml/itemProps8.xml><?xml version="1.0" encoding="utf-8"?>
<ds:datastoreItem xmlns:ds="http://schemas.openxmlformats.org/officeDocument/2006/customXml" ds:itemID="{BF3042F7-CDA3-4B3E-9399-36133D73D60D}">
  <ds:schemaRefs>
    <ds:schemaRef ds:uri="http://schemas.microsoft.com/edu/athena"/>
  </ds:schemaRefs>
</ds:datastoreItem>
</file>

<file path=customXml/itemProps9.xml><?xml version="1.0" encoding="utf-8"?>
<ds:datastoreItem xmlns:ds="http://schemas.openxmlformats.org/officeDocument/2006/customXml" ds:itemID="{181123F8-BA2A-4FF5-BD81-3FF30A394829}">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2663</TotalTime>
  <Words>4299</Words>
  <Application>Microsoft Office PowerPoint</Application>
  <PresentationFormat>On-screen Show (4:3)</PresentationFormat>
  <Paragraphs>794</Paragraphs>
  <Slides>104</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20" baseType="lpstr">
      <vt:lpstr>新細明體</vt:lpstr>
      <vt:lpstr>Arial</vt:lpstr>
      <vt:lpstr>Arial Narrow</vt:lpstr>
      <vt:lpstr>Calibri</vt:lpstr>
      <vt:lpstr>Cambria Math</vt:lpstr>
      <vt:lpstr>Comic Sans MS</vt:lpstr>
      <vt:lpstr>Corbel</vt:lpstr>
      <vt:lpstr>Franklin Gothic Book</vt:lpstr>
      <vt:lpstr>Open Sans</vt:lpstr>
      <vt:lpstr>Symbol</vt:lpstr>
      <vt:lpstr>Times New Roman</vt:lpstr>
      <vt:lpstr>Wingdings</vt:lpstr>
      <vt:lpstr>Wingdings 2</vt:lpstr>
      <vt:lpstr>Office Theme</vt:lpstr>
      <vt:lpstr>Equation</vt:lpstr>
      <vt:lpstr>Bitmap Image</vt:lpstr>
      <vt:lpstr>Topic 1 Stoichiometric relationships</vt:lpstr>
      <vt:lpstr>1.1 Introduction to the particulate nature of matter and chemical change</vt:lpstr>
      <vt:lpstr>Law vs theory</vt:lpstr>
      <vt:lpstr>Law of definite proportions</vt:lpstr>
      <vt:lpstr>But... what about this compound?</vt:lpstr>
      <vt:lpstr>Principle of Occam’s razor</vt:lpstr>
      <vt:lpstr>Terminology</vt:lpstr>
      <vt:lpstr>PowerPoint Presentation</vt:lpstr>
      <vt:lpstr>Terminology</vt:lpstr>
      <vt:lpstr>States of matter</vt:lpstr>
      <vt:lpstr>Changes of state</vt:lpstr>
      <vt:lpstr>Heating curves</vt:lpstr>
      <vt:lpstr>PowerPoint Presentation</vt:lpstr>
      <vt:lpstr>Law of multiple proportions</vt:lpstr>
      <vt:lpstr>Experimental evidence for stoichiometry:</vt:lpstr>
      <vt:lpstr>Polyatomic ions</vt:lpstr>
      <vt:lpstr>Polyatomic ions – the list</vt:lpstr>
      <vt:lpstr>Naming covalent compounds</vt:lpstr>
      <vt:lpstr>Naming ionic compounds</vt:lpstr>
      <vt:lpstr>Balancing equations</vt:lpstr>
      <vt:lpstr>PowerPoint Presentation</vt:lpstr>
      <vt:lpstr>PowerPoint Presentation</vt:lpstr>
      <vt:lpstr>1.2 The mole concept</vt:lpstr>
      <vt:lpstr>Converting between units</vt:lpstr>
      <vt:lpstr>Cross multiply ratios - scale</vt:lpstr>
      <vt:lpstr>Cross multiply ratios – unit change</vt:lpstr>
      <vt:lpstr>Mole</vt:lpstr>
      <vt:lpstr>PowerPoint Presentation</vt:lpstr>
      <vt:lpstr>Atoms</vt:lpstr>
      <vt:lpstr>Molecules</vt:lpstr>
      <vt:lpstr>Ions</vt:lpstr>
      <vt:lpstr>Electrons</vt:lpstr>
      <vt:lpstr>Formula units</vt:lpstr>
      <vt:lpstr>PowerPoint Presentation</vt:lpstr>
      <vt:lpstr>PowerPoint Presentation</vt:lpstr>
      <vt:lpstr>Molar mass</vt:lpstr>
      <vt:lpstr>Moles</vt:lpstr>
      <vt:lpstr>PowerPoint Presentation</vt:lpstr>
      <vt:lpstr>PowerPoint Presentation</vt:lpstr>
      <vt:lpstr>General strategy:</vt:lpstr>
      <vt:lpstr>Solids strategy:</vt:lpstr>
      <vt:lpstr>PowerPoint Presentation</vt:lpstr>
      <vt:lpstr>PowerPoint Presentation</vt:lpstr>
      <vt:lpstr>Percentage composition</vt:lpstr>
      <vt:lpstr>Empirical and molecular formulae </vt:lpstr>
      <vt:lpstr>PowerPoint Presentation</vt:lpstr>
      <vt:lpstr>Determining Empirical Formula</vt:lpstr>
      <vt:lpstr>PowerPoint Presentation</vt:lpstr>
      <vt:lpstr>PowerPoint Presentation</vt:lpstr>
      <vt:lpstr>PowerPoint Presentation</vt:lpstr>
      <vt:lpstr>Determining Molecular Formula</vt:lpstr>
      <vt:lpstr>Problem 1: Caffeine has a molar mass of 194 g/mol and its empirical formula is C4H5N2O. What is its molecular formula? </vt:lpstr>
      <vt:lpstr>PowerPoint Presentation</vt:lpstr>
      <vt:lpstr>1.3 Reacting masses and volumes</vt:lpstr>
      <vt:lpstr>PowerPoint Presentation</vt:lpstr>
      <vt:lpstr>PowerPoint Presentation</vt:lpstr>
      <vt:lpstr>PowerPoint Presentation</vt:lpstr>
      <vt:lpstr>PowerPoint Presentation</vt:lpstr>
      <vt:lpstr>Limiting Reactant </vt:lpstr>
      <vt:lpstr>Finding The Limiting Reactant</vt:lpstr>
      <vt:lpstr>PowerPoint Presentation</vt:lpstr>
      <vt:lpstr>PowerPoint Presentation</vt:lpstr>
      <vt:lpstr>PowerPoint Presentation</vt:lpstr>
      <vt:lpstr>PowerPoint Presentation</vt:lpstr>
      <vt:lpstr>PowerPoint Presentation</vt:lpstr>
      <vt:lpstr>Gas stoichiometry</vt:lpstr>
      <vt:lpstr>PowerPoint Presentation</vt:lpstr>
      <vt:lpstr>Unit conversions</vt:lpstr>
      <vt:lpstr>Gases strategy:</vt:lpstr>
      <vt:lpstr>PowerPoint Presentation</vt:lpstr>
      <vt:lpstr>Gas Laws</vt:lpstr>
      <vt:lpstr>An ideal gas</vt:lpstr>
      <vt:lpstr>Alcohol rocket</vt:lpstr>
      <vt:lpstr>Boyle’s Law</vt:lpstr>
      <vt:lpstr>PowerPoint Presentation</vt:lpstr>
      <vt:lpstr>Charles’s Law</vt:lpstr>
      <vt:lpstr>PowerPoint Presentation</vt:lpstr>
      <vt:lpstr>        Gay-Lussacs Law</vt:lpstr>
      <vt:lpstr>Exceptions to the rule:</vt:lpstr>
      <vt:lpstr>Lord Kelvin</vt:lpstr>
      <vt:lpstr>Ideal Gas Law </vt:lpstr>
      <vt:lpstr>PowerPoint Presentation</vt:lpstr>
      <vt:lpstr>PowerPoint Presentation</vt:lpstr>
      <vt:lpstr>EXTRA: Dalton’s Law of Partial Pressures</vt:lpstr>
      <vt:lpstr>PowerPoint Presentation</vt:lpstr>
      <vt:lpstr>PowerPoint Presentation</vt:lpstr>
      <vt:lpstr>Concentration</vt:lpstr>
      <vt:lpstr>Key words</vt:lpstr>
      <vt:lpstr>Solutions</vt:lpstr>
      <vt:lpstr>Concentration</vt:lpstr>
      <vt:lpstr>Parts per million (ppm)</vt:lpstr>
      <vt:lpstr>Liquids strategy:</vt:lpstr>
      <vt:lpstr>PowerPoint Presentation</vt:lpstr>
      <vt:lpstr>PowerPoint Presentation</vt:lpstr>
      <vt:lpstr>Titrations</vt:lpstr>
      <vt:lpstr>Key words</vt:lpstr>
      <vt:lpstr>Apparatus</vt:lpstr>
      <vt:lpstr>Using glassware – graduated or volumetric pipette</vt:lpstr>
      <vt:lpstr>Using glassware – burette</vt:lpstr>
      <vt:lpstr>Using glassware – volumetric flask</vt:lpstr>
      <vt:lpstr>Indicators</vt:lpstr>
      <vt:lpstr>Dilutions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Sep Masoumi</cp:lastModifiedBy>
  <cp:revision>164</cp:revision>
  <cp:lastPrinted>2016-05-31T06:20:17Z</cp:lastPrinted>
  <dcterms:created xsi:type="dcterms:W3CDTF">2011-04-27T21:22:56Z</dcterms:created>
  <dcterms:modified xsi:type="dcterms:W3CDTF">2017-05-15T04:05:21Z</dcterms:modified>
</cp:coreProperties>
</file>