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41"/>
  </p:sldMasterIdLst>
  <p:notesMasterIdLst>
    <p:notesMasterId r:id="rId122"/>
  </p:notesMasterIdLst>
  <p:handoutMasterIdLst>
    <p:handoutMasterId r:id="rId123"/>
  </p:handoutMasterIdLst>
  <p:sldIdLst>
    <p:sldId id="285" r:id="rId42"/>
    <p:sldId id="601" r:id="rId43"/>
    <p:sldId id="517" r:id="rId44"/>
    <p:sldId id="564" r:id="rId45"/>
    <p:sldId id="513" r:id="rId46"/>
    <p:sldId id="514" r:id="rId47"/>
    <p:sldId id="516" r:id="rId48"/>
    <p:sldId id="658" r:id="rId49"/>
    <p:sldId id="565" r:id="rId50"/>
    <p:sldId id="518" r:id="rId51"/>
    <p:sldId id="519" r:id="rId52"/>
    <p:sldId id="520" r:id="rId53"/>
    <p:sldId id="521" r:id="rId54"/>
    <p:sldId id="522" r:id="rId55"/>
    <p:sldId id="569" r:id="rId56"/>
    <p:sldId id="523" r:id="rId57"/>
    <p:sldId id="525" r:id="rId58"/>
    <p:sldId id="526" r:id="rId59"/>
    <p:sldId id="659" r:id="rId60"/>
    <p:sldId id="602" r:id="rId61"/>
    <p:sldId id="496" r:id="rId62"/>
    <p:sldId id="568" r:id="rId63"/>
    <p:sldId id="530" r:id="rId64"/>
    <p:sldId id="614" r:id="rId65"/>
    <p:sldId id="607" r:id="rId66"/>
    <p:sldId id="608" r:id="rId67"/>
    <p:sldId id="609" r:id="rId68"/>
    <p:sldId id="657" r:id="rId69"/>
    <p:sldId id="610" r:id="rId70"/>
    <p:sldId id="611" r:id="rId71"/>
    <p:sldId id="612" r:id="rId72"/>
    <p:sldId id="603" r:id="rId73"/>
    <p:sldId id="499" r:id="rId74"/>
    <p:sldId id="623" r:id="rId75"/>
    <p:sldId id="575" r:id="rId76"/>
    <p:sldId id="550" r:id="rId77"/>
    <p:sldId id="551" r:id="rId78"/>
    <p:sldId id="624" r:id="rId79"/>
    <p:sldId id="625" r:id="rId80"/>
    <p:sldId id="604" r:id="rId81"/>
    <p:sldId id="504" r:id="rId82"/>
    <p:sldId id="630" r:id="rId83"/>
    <p:sldId id="631" r:id="rId84"/>
    <p:sldId id="632" r:id="rId85"/>
    <p:sldId id="629" r:id="rId86"/>
    <p:sldId id="542" r:id="rId87"/>
    <p:sldId id="588" r:id="rId88"/>
    <p:sldId id="587" r:id="rId89"/>
    <p:sldId id="598" r:id="rId90"/>
    <p:sldId id="581" r:id="rId91"/>
    <p:sldId id="582" r:id="rId92"/>
    <p:sldId id="583" r:id="rId93"/>
    <p:sldId id="584" r:id="rId94"/>
    <p:sldId id="585" r:id="rId95"/>
    <p:sldId id="586" r:id="rId96"/>
    <p:sldId id="600" r:id="rId97"/>
    <p:sldId id="547" r:id="rId98"/>
    <p:sldId id="633" r:id="rId99"/>
    <p:sldId id="634" r:id="rId100"/>
    <p:sldId id="635" r:id="rId101"/>
    <p:sldId id="636" r:id="rId102"/>
    <p:sldId id="613" r:id="rId103"/>
    <p:sldId id="590" r:id="rId104"/>
    <p:sldId id="591" r:id="rId105"/>
    <p:sldId id="592" r:id="rId106"/>
    <p:sldId id="593" r:id="rId107"/>
    <p:sldId id="552" r:id="rId108"/>
    <p:sldId id="553" r:id="rId109"/>
    <p:sldId id="554" r:id="rId110"/>
    <p:sldId id="656" r:id="rId111"/>
    <p:sldId id="643" r:id="rId112"/>
    <p:sldId id="548" r:id="rId113"/>
    <p:sldId id="644" r:id="rId114"/>
    <p:sldId id="510" r:id="rId115"/>
    <p:sldId id="596" r:id="rId116"/>
    <p:sldId id="549" r:id="rId117"/>
    <p:sldId id="594" r:id="rId118"/>
    <p:sldId id="645" r:id="rId119"/>
    <p:sldId id="646" r:id="rId120"/>
    <p:sldId id="647" r:id="rId1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104" d="100"/>
          <a:sy n="104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33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76.xml"/><Relationship Id="rId21" Type="http://schemas.openxmlformats.org/officeDocument/2006/relationships/customXml" Target="../customXml/item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112" Type="http://schemas.openxmlformats.org/officeDocument/2006/relationships/slide" Target="slides/slide71.xml"/><Relationship Id="rId16" Type="http://schemas.openxmlformats.org/officeDocument/2006/relationships/customXml" Target="../customXml/item16.xml"/><Relationship Id="rId107" Type="http://schemas.openxmlformats.org/officeDocument/2006/relationships/slide" Target="slides/slide6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102" Type="http://schemas.openxmlformats.org/officeDocument/2006/relationships/slide" Target="slides/slide61.xml"/><Relationship Id="rId123" Type="http://schemas.openxmlformats.org/officeDocument/2006/relationships/handoutMaster" Target="handoutMasters/handoutMaster1.xml"/><Relationship Id="rId128" Type="http://schemas.microsoft.com/office/2015/10/relationships/revisionInfo" Target="revisionInfo.xml"/><Relationship Id="rId5" Type="http://schemas.openxmlformats.org/officeDocument/2006/relationships/customXml" Target="../customXml/item5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113" Type="http://schemas.openxmlformats.org/officeDocument/2006/relationships/slide" Target="slides/slide72.xml"/><Relationship Id="rId118" Type="http://schemas.openxmlformats.org/officeDocument/2006/relationships/slide" Target="slides/slide77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slide" Target="slides/slide18.xml"/><Relationship Id="rId103" Type="http://schemas.openxmlformats.org/officeDocument/2006/relationships/slide" Target="slides/slide62.xml"/><Relationship Id="rId108" Type="http://schemas.openxmlformats.org/officeDocument/2006/relationships/slide" Target="slides/slide67.xml"/><Relationship Id="rId124" Type="http://schemas.openxmlformats.org/officeDocument/2006/relationships/presProps" Target="presProps.xml"/><Relationship Id="rId54" Type="http://schemas.openxmlformats.org/officeDocument/2006/relationships/slide" Target="slides/slide13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91" Type="http://schemas.openxmlformats.org/officeDocument/2006/relationships/slide" Target="slides/slide50.xml"/><Relationship Id="rId96" Type="http://schemas.openxmlformats.org/officeDocument/2006/relationships/slide" Target="slides/slide5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slide" Target="slides/slide8.xml"/><Relationship Id="rId114" Type="http://schemas.openxmlformats.org/officeDocument/2006/relationships/slide" Target="slides/slide73.xml"/><Relationship Id="rId119" Type="http://schemas.openxmlformats.org/officeDocument/2006/relationships/slide" Target="slides/slide78.xml"/><Relationship Id="rId44" Type="http://schemas.openxmlformats.org/officeDocument/2006/relationships/slide" Target="slides/slide3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68.xml"/><Relationship Id="rId34" Type="http://schemas.openxmlformats.org/officeDocument/2006/relationships/customXml" Target="../customXml/item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97" Type="http://schemas.openxmlformats.org/officeDocument/2006/relationships/slide" Target="slides/slide56.xml"/><Relationship Id="rId104" Type="http://schemas.openxmlformats.org/officeDocument/2006/relationships/slide" Target="slides/slide63.xml"/><Relationship Id="rId120" Type="http://schemas.openxmlformats.org/officeDocument/2006/relationships/slide" Target="slides/slide79.xml"/><Relationship Id="rId125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slide" Target="slides/slide46.xml"/><Relationship Id="rId110" Type="http://schemas.openxmlformats.org/officeDocument/2006/relationships/slide" Target="slides/slide69.xml"/><Relationship Id="rId115" Type="http://schemas.openxmlformats.org/officeDocument/2006/relationships/slide" Target="slides/slide74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slide" Target="slides/slide15.xml"/><Relationship Id="rId77" Type="http://schemas.openxmlformats.org/officeDocument/2006/relationships/slide" Target="slides/slide36.xml"/><Relationship Id="rId100" Type="http://schemas.openxmlformats.org/officeDocument/2006/relationships/slide" Target="slides/slide59.xml"/><Relationship Id="rId105" Type="http://schemas.openxmlformats.org/officeDocument/2006/relationships/slide" Target="slides/slide64.xml"/><Relationship Id="rId12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93" Type="http://schemas.openxmlformats.org/officeDocument/2006/relationships/slide" Target="slides/slide52.xml"/><Relationship Id="rId98" Type="http://schemas.openxmlformats.org/officeDocument/2006/relationships/slide" Target="slides/slide57.xml"/><Relationship Id="rId121" Type="http://schemas.openxmlformats.org/officeDocument/2006/relationships/slide" Target="slides/slide80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slide" Target="slides/slide5.xml"/><Relationship Id="rId67" Type="http://schemas.openxmlformats.org/officeDocument/2006/relationships/slide" Target="slides/slide26.xml"/><Relationship Id="rId116" Type="http://schemas.openxmlformats.org/officeDocument/2006/relationships/slide" Target="slides/slide75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1.xml"/><Relationship Id="rId62" Type="http://schemas.openxmlformats.org/officeDocument/2006/relationships/slide" Target="slides/slide21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111" Type="http://schemas.openxmlformats.org/officeDocument/2006/relationships/slide" Target="slides/slide7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slide" Target="slides/slide16.xml"/><Relationship Id="rId106" Type="http://schemas.openxmlformats.org/officeDocument/2006/relationships/slide" Target="slides/slide65.xml"/><Relationship Id="rId12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slide" Target="slides/slide11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94" Type="http://schemas.openxmlformats.org/officeDocument/2006/relationships/slide" Target="slides/slide53.xml"/><Relationship Id="rId99" Type="http://schemas.openxmlformats.org/officeDocument/2006/relationships/slide" Target="slides/slide58.xml"/><Relationship Id="rId101" Type="http://schemas.openxmlformats.org/officeDocument/2006/relationships/slide" Target="slides/slide60.xml"/><Relationship Id="rId12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2483DA-9206-400A-88C9-8DFFA3B17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43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3686D2-1F5A-483C-A8A6-A19F592F31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1151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23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42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49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62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1. “All heat absorbed or evolved only changes the temperature of the calorimeter and its contents”.  Misconception.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ADDA1-9225-4722-979F-A36A1D59E4D8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53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70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1. Dilute solution density assumed to be the same as for the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FC95-A2C7-4F5A-8E05-91FEFA8B2A2B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9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27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1. Dilute solution density assumed to be the same as for the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FC95-A2C7-4F5A-8E05-91FEFA8B2A2B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80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BE55F-3753-4021-9C64-E2615EF28102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021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849B-7953-4F87-B903-62294BD6C7A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6A87-7944-44EF-84D9-1FD52E58E6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73BD8-5237-4620-9803-CAA99AC06E2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21C28EC-AB73-4054-AF86-FF4DC6746C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FAA3A4-49D7-4503-BD9A-B4627056168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B4C87-1658-476F-A121-CBF89F5A6BD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47D56-ED83-4F46-AFC4-D467AC27424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14C74-21FD-4300-908C-4AABE31D05F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01E40-C971-4336-914A-84E4ADA1E7A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7FA6-53C9-47B7-9D12-7234FBD4F4B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E9AF7-BCB6-4F1C-97C7-D4E08BFACF6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9838E3-2F8C-4479-AB1F-0E0DF4ADE18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1076113"/>
            <a:ext cx="8591871" cy="1470025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Topic 5 Energetics/thermochemistry</a:t>
            </a: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958652" y="3946004"/>
            <a:ext cx="4572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61" y="2564904"/>
            <a:ext cx="3169320" cy="1474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62" y="4365104"/>
            <a:ext cx="2967120" cy="83469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1595" y="213674"/>
            <a:ext cx="8762999" cy="862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91BC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IB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Heat energy change (Q)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5127" y="1143000"/>
            <a:ext cx="8352928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dirty="0">
                <a:solidFill>
                  <a:srgbClr val="FF0000"/>
                </a:solidFill>
              </a:rPr>
              <a:t>Q = mc</a:t>
            </a:r>
            <a:r>
              <a:rPr lang="el-GR" altLang="zh-TW" dirty="0">
                <a:solidFill>
                  <a:srgbClr val="FF0000"/>
                </a:solidFill>
              </a:rPr>
              <a:t>Δ</a:t>
            </a:r>
            <a:r>
              <a:rPr lang="en-US" altLang="zh-TW" dirty="0">
                <a:solidFill>
                  <a:srgbClr val="FF0000"/>
                </a:solidFill>
              </a:rPr>
              <a:t>T</a:t>
            </a:r>
          </a:p>
          <a:p>
            <a:pPr>
              <a:buNone/>
            </a:pPr>
            <a:r>
              <a:rPr lang="en-US" altLang="zh-TW" dirty="0"/>
              <a:t>m = mass in g</a:t>
            </a:r>
          </a:p>
          <a:p>
            <a:pPr>
              <a:buNone/>
            </a:pPr>
            <a:r>
              <a:rPr lang="en-US" altLang="zh-TW" dirty="0"/>
              <a:t>c = specific heat capacity of the substance </a:t>
            </a:r>
            <a:r>
              <a:rPr lang="en-US" altLang="zh-TW" dirty="0" err="1"/>
              <a:t>JK</a:t>
            </a:r>
            <a:r>
              <a:rPr lang="en-US" altLang="zh-TW" baseline="30000" dirty="0"/>
              <a:t>-</a:t>
            </a:r>
            <a:r>
              <a:rPr lang="en-US" altLang="zh-TW" baseline="30000" dirty="0" err="1"/>
              <a:t>1</a:t>
            </a:r>
            <a:r>
              <a:rPr lang="en-US" altLang="zh-TW" dirty="0" err="1"/>
              <a:t>g</a:t>
            </a:r>
            <a:r>
              <a:rPr lang="en-US" altLang="zh-TW" baseline="30000" dirty="0"/>
              <a:t>-1</a:t>
            </a:r>
          </a:p>
          <a:p>
            <a:pPr>
              <a:buNone/>
            </a:pPr>
            <a:r>
              <a:rPr lang="el-GR" altLang="zh-TW" dirty="0"/>
              <a:t>Δ</a:t>
            </a:r>
            <a:r>
              <a:rPr lang="en-US" altLang="zh-TW" dirty="0"/>
              <a:t>T = change in temperature in K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Q = Heat energy change</a:t>
            </a:r>
          </a:p>
          <a:p>
            <a:pPr>
              <a:buNone/>
            </a:pPr>
            <a:r>
              <a:rPr lang="el-GR" altLang="zh-TW" dirty="0"/>
              <a:t>Δ</a:t>
            </a:r>
            <a:r>
              <a:rPr lang="en-US" altLang="zh-TW" dirty="0"/>
              <a:t>H = Heat energy change per mole</a:t>
            </a:r>
          </a:p>
          <a:p>
            <a:pPr>
              <a:buNone/>
            </a:pPr>
            <a:endParaRPr lang="en-US" altLang="zh-TW" sz="1600" dirty="0"/>
          </a:p>
          <a:p>
            <a:pPr algn="ctr">
              <a:buNone/>
            </a:pPr>
            <a:r>
              <a:rPr lang="en-US" altLang="zh-TW" dirty="0"/>
              <a:t>So,      </a:t>
            </a:r>
            <a:r>
              <a:rPr lang="el-GR" altLang="zh-TW" dirty="0">
                <a:solidFill>
                  <a:srgbClr val="FF0000"/>
                </a:solidFill>
              </a:rPr>
              <a:t>Δ</a:t>
            </a:r>
            <a:r>
              <a:rPr lang="en-US" altLang="zh-TW" dirty="0">
                <a:solidFill>
                  <a:srgbClr val="FF0000"/>
                </a:solidFill>
              </a:rPr>
              <a:t>H  = Q /n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980728"/>
            <a:ext cx="216024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3779912" y="5301208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CC"/>
                </a:solidFill>
              </a:rPr>
              <a:t>Calorimetry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533400" y="1500174"/>
            <a:ext cx="8229600" cy="4430726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A technique used to measure enthalpy change.</a:t>
            </a:r>
          </a:p>
          <a:p>
            <a:pPr lvl="1">
              <a:buNone/>
            </a:pPr>
            <a:endParaRPr lang="en-US" altLang="zh-TW" sz="3600" dirty="0">
              <a:ea typeface="新細明體" pitchFamily="18" charset="-120"/>
            </a:endParaRPr>
          </a:p>
          <a:p>
            <a:pPr lvl="1">
              <a:buNone/>
            </a:pPr>
            <a:r>
              <a:rPr lang="en-US" altLang="zh-TW" sz="3600" dirty="0">
                <a:ea typeface="新細明體" pitchFamily="18" charset="-120"/>
              </a:rPr>
              <a:t>Heat absorbed, Q = (m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x </a:t>
            </a:r>
            <a:r>
              <a:rPr lang="en-US" altLang="zh-TW" sz="3600" dirty="0">
                <a:ea typeface="新細明體" pitchFamily="18" charset="-120"/>
              </a:rPr>
              <a:t>c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x T)</a:t>
            </a:r>
            <a:r>
              <a:rPr lang="en-US" altLang="zh-TW" sz="3600" baseline="-25000" dirty="0">
                <a:ea typeface="新細明體" pitchFamily="18" charset="-120"/>
                <a:sym typeface="Symbol" pitchFamily="18" charset="2"/>
              </a:rPr>
              <a:t>liquid</a:t>
            </a:r>
            <a:endParaRPr lang="en-US" altLang="zh-TW" sz="3600" dirty="0">
              <a:ea typeface="新細明體" pitchFamily="18" charset="-120"/>
              <a:sym typeface="Symbol" pitchFamily="18" charset="2"/>
            </a:endParaRPr>
          </a:p>
          <a:p>
            <a:pPr lvl="1">
              <a:buNone/>
            </a:pP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c </a:t>
            </a:r>
            <a:r>
              <a:rPr lang="en-US" altLang="zh-TW" sz="3600" baseline="-25000" dirty="0">
                <a:ea typeface="新細明體" pitchFamily="18" charset="-120"/>
                <a:sym typeface="Symbol" pitchFamily="18" charset="2"/>
              </a:rPr>
              <a:t>water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= 4.18 </a:t>
            </a:r>
            <a:r>
              <a:rPr lang="en-US" altLang="zh-TW" sz="3600" dirty="0">
                <a:ea typeface="新細明體" pitchFamily="18" charset="-120"/>
              </a:rPr>
              <a:t>JK</a:t>
            </a:r>
            <a:r>
              <a:rPr lang="en-US" altLang="zh-TW" sz="3600" baseline="30000" dirty="0">
                <a:ea typeface="新細明體" pitchFamily="18" charset="-120"/>
              </a:rPr>
              <a:t>-1</a:t>
            </a:r>
            <a:r>
              <a:rPr lang="en-US" altLang="zh-TW" sz="3600" dirty="0">
                <a:ea typeface="新細明體" pitchFamily="18" charset="-120"/>
              </a:rPr>
              <a:t>g</a:t>
            </a:r>
            <a:r>
              <a:rPr lang="en-US" altLang="zh-TW" sz="3600" baseline="30000" dirty="0">
                <a:ea typeface="新細明體" pitchFamily="18" charset="-120"/>
              </a:rPr>
              <a:t>-1</a:t>
            </a:r>
            <a:endParaRPr lang="en-US" altLang="zh-TW" sz="3600" dirty="0">
              <a:ea typeface="新細明體" pitchFamily="18" charset="-120"/>
              <a:sym typeface="Symbol" pitchFamily="18" charset="2"/>
            </a:endParaRPr>
          </a:p>
          <a:p>
            <a:pPr lvl="1">
              <a:buNone/>
            </a:pP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m </a:t>
            </a:r>
            <a:r>
              <a:rPr lang="en-US" altLang="zh-TW" sz="3600" baseline="-25000" dirty="0">
                <a:ea typeface="新細明體" pitchFamily="18" charset="-120"/>
                <a:sym typeface="Symbol" pitchFamily="18" charset="2"/>
              </a:rPr>
              <a:t>water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= volume in cm</a:t>
            </a:r>
            <a:r>
              <a:rPr lang="en-US" altLang="zh-TW" sz="3600" baseline="30000" dirty="0">
                <a:ea typeface="新細明體" pitchFamily="18" charset="-120"/>
                <a:sym typeface="Symbol" pitchFamily="18" charset="2"/>
              </a:rPr>
              <a:t>3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 1 cm</a:t>
            </a:r>
            <a:r>
              <a:rPr lang="en-US" altLang="zh-TW" sz="3600" baseline="30000" dirty="0">
                <a:ea typeface="新細明體" pitchFamily="18" charset="-120"/>
                <a:sym typeface="Symbol" pitchFamily="18" charset="2"/>
              </a:rPr>
              <a:t>3</a:t>
            </a:r>
            <a:r>
              <a:rPr lang="en-US" altLang="zh-TW" sz="3600" dirty="0">
                <a:ea typeface="新細明體" pitchFamily="18" charset="-120"/>
                <a:sym typeface="Symbol" pitchFamily="18" charset="2"/>
              </a:rPr>
              <a:t> = 1g</a:t>
            </a:r>
            <a:endParaRPr lang="en-US" altLang="zh-TW" sz="3600" baseline="300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Styrofoam Calorimeter</a:t>
            </a:r>
          </a:p>
        </p:txBody>
      </p:sp>
      <p:pic>
        <p:nvPicPr>
          <p:cNvPr id="22531" name="Picture 12" descr="05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481"/>
          <a:stretch>
            <a:fillRect/>
          </a:stretch>
        </p:blipFill>
        <p:spPr>
          <a:xfrm>
            <a:off x="2339752" y="1052736"/>
            <a:ext cx="4161074" cy="5193965"/>
          </a:xfrm>
          <a:ln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4981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Bomb Calorimeter</a:t>
            </a:r>
          </a:p>
        </p:txBody>
      </p:sp>
      <p:pic>
        <p:nvPicPr>
          <p:cNvPr id="23556" name="Picture 7" descr="05_1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0"/>
            <a:ext cx="5184576" cy="69187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Assumptions and sources of error</a:t>
            </a:r>
          </a:p>
        </p:txBody>
      </p:sp>
      <p:sp>
        <p:nvSpPr>
          <p:cNvPr id="24578" name="Content Placeholder 6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61662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ea typeface="新細明體" pitchFamily="18" charset="-120"/>
              </a:rPr>
              <a:t>That no heat is lost to or gained from the surroundings.  </a:t>
            </a:r>
          </a:p>
          <a:p>
            <a:r>
              <a:rPr lang="en-US" altLang="zh-TW" sz="2800" dirty="0">
                <a:ea typeface="新細明體" pitchFamily="18" charset="-120"/>
              </a:rPr>
              <a:t>Significant errors are associated with reactions: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involving the evolution of gas 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involving combustion where hot gas is used to heat liquid in a calorimeter. </a:t>
            </a:r>
          </a:p>
          <a:p>
            <a:r>
              <a:rPr lang="en-US" altLang="zh-TW" sz="2800" dirty="0">
                <a:ea typeface="新細明體" pitchFamily="18" charset="-120"/>
              </a:rPr>
              <a:t>Heat rises &amp; </a:t>
            </a:r>
            <a:r>
              <a:rPr lang="en-US" altLang="zh-TW" sz="2800" i="1" dirty="0">
                <a:ea typeface="新細明體" pitchFamily="18" charset="-120"/>
                <a:sym typeface="Symbol" pitchFamily="18" charset="2"/>
              </a:rPr>
              <a:t>T </a:t>
            </a:r>
            <a:r>
              <a:rPr lang="en-US" altLang="zh-TW" sz="2800" dirty="0">
                <a:ea typeface="新細明體" pitchFamily="18" charset="-120"/>
              </a:rPr>
              <a:t>under these conditions are reported to be less than the literature stipulates.</a:t>
            </a:r>
          </a:p>
          <a:p>
            <a:r>
              <a:rPr lang="en-US" altLang="zh-TW" sz="2800" dirty="0">
                <a:ea typeface="新細明體" pitchFamily="18" charset="-120"/>
              </a:rPr>
              <a:t>Thermometers often have precision uncertainty ± 0.1</a:t>
            </a:r>
            <a:r>
              <a:rPr lang="en-US" altLang="zh-TW" sz="2800" baseline="30000" dirty="0">
                <a:ea typeface="新細明體" pitchFamily="18" charset="-120"/>
              </a:rPr>
              <a:t>o</a:t>
            </a:r>
            <a:r>
              <a:rPr lang="en-US" altLang="zh-TW" sz="2800" dirty="0">
                <a:ea typeface="新細明體" pitchFamily="18" charset="-120"/>
              </a:rPr>
              <a:t>C or greater</a:t>
            </a:r>
            <a:endParaRPr lang="en-US" altLang="zh-TW" sz="36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36977" y="893186"/>
            <a:ext cx="8524875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>
                <a:latin typeface="+mn-lt"/>
              </a:rPr>
              <a:t>Temperature is constantly changing to return to room temperature so lines are extrapolated to calculate the value of ∆T.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Measuring Enthalpy changes graphically</a:t>
            </a:r>
          </a:p>
        </p:txBody>
      </p:sp>
      <p:pic>
        <p:nvPicPr>
          <p:cNvPr id="63490" name="Picture 2" descr="http://www.chemistryrules.me.uk/images/zinc_cu_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77" y="2306671"/>
            <a:ext cx="7992888" cy="42152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u="sng" dirty="0">
                <a:ea typeface="新細明體" pitchFamily="18" charset="-120"/>
              </a:rPr>
              <a:t>Problem 1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en-US" altLang="zh-TW" dirty="0">
                <a:sym typeface="Wingdings" pitchFamily="2" charset="2"/>
              </a:rPr>
              <a:t>1200 kJ of heat is evolved </a:t>
            </a:r>
            <a:r>
              <a:rPr lang="en-US" altLang="zh-TW" dirty="0">
                <a:sym typeface="Symbol" pitchFamily="18" charset="2"/>
              </a:rPr>
              <a:t>when 2 moles of magnesium react completely with 1 mole of oxygen. How much energy is released if 0.600g of Mg is burnt?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2Mg(s) + O</a:t>
            </a:r>
            <a:r>
              <a:rPr lang="en-US" altLang="zh-TW" baseline="-25000" dirty="0">
                <a:solidFill>
                  <a:srgbClr val="FF0000"/>
                </a:solidFill>
              </a:rPr>
              <a:t>2</a:t>
            </a:r>
            <a:r>
              <a:rPr lang="en-US" altLang="zh-TW" dirty="0">
                <a:solidFill>
                  <a:srgbClr val="FF0000"/>
                </a:solidFill>
              </a:rPr>
              <a:t>(g)  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  2MgO(s)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So </a:t>
            </a:r>
            <a:r>
              <a:rPr lang="en-US" altLang="zh-TW" dirty="0" err="1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en-US" altLang="zh-TW" baseline="-25000" dirty="0" err="1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(Mg) = -1200kJmol</a:t>
            </a:r>
            <a:r>
              <a:rPr lang="en-US" altLang="zh-TW" baseline="30000" dirty="0">
                <a:solidFill>
                  <a:srgbClr val="FF0000"/>
                </a:solidFill>
                <a:sym typeface="Wingdings" pitchFamily="2" charset="2"/>
              </a:rPr>
              <a:t>-1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/2 = -600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kJmol</a:t>
            </a:r>
            <a:r>
              <a:rPr lang="en-US" altLang="zh-TW" baseline="30000" dirty="0">
                <a:solidFill>
                  <a:srgbClr val="FF0000"/>
                </a:solidFill>
                <a:sym typeface="Wingdings" pitchFamily="2" charset="2"/>
              </a:rPr>
              <a:t>-1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n(Mg) = m/M =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0.600g/24.3g/</a:t>
            </a:r>
            <a:r>
              <a:rPr lang="en-US" altLang="zh-TW" dirty="0" err="1">
                <a:solidFill>
                  <a:srgbClr val="FF0000"/>
                </a:solidFill>
                <a:sym typeface="Symbol" pitchFamily="18" charset="2"/>
              </a:rPr>
              <a:t>mol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 = 0.0247mol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H = Q/n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so Q = H x n = 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-600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kJmol</a:t>
            </a:r>
            <a:r>
              <a:rPr lang="en-US" altLang="zh-TW" baseline="30000" dirty="0">
                <a:solidFill>
                  <a:srgbClr val="FF0000"/>
                </a:solidFill>
                <a:sym typeface="Wingdings" pitchFamily="2" charset="2"/>
              </a:rPr>
              <a:t>-1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x 0.0247mol = 14.8 kJ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u="sng" dirty="0">
                <a:ea typeface="新細明體" pitchFamily="18" charset="-120"/>
              </a:rPr>
              <a:t>Problem 2</a:t>
            </a:r>
            <a:r>
              <a:rPr lang="en-US" altLang="zh-TW" dirty="0">
                <a:ea typeface="新細明體" pitchFamily="18" charset="-120"/>
              </a:rPr>
              <a:t>: 20.0cm</a:t>
            </a:r>
            <a:r>
              <a:rPr lang="en-US" altLang="zh-TW" baseline="30000" dirty="0">
                <a:ea typeface="新細明體" pitchFamily="18" charset="-120"/>
              </a:rPr>
              <a:t>3</a:t>
            </a:r>
            <a:r>
              <a:rPr lang="en-US" altLang="zh-TW" dirty="0">
                <a:ea typeface="新細明體" pitchFamily="18" charset="-120"/>
              </a:rPr>
              <a:t> of 2M </a:t>
            </a:r>
            <a:r>
              <a:rPr lang="en-US" altLang="zh-TW" dirty="0" err="1">
                <a:ea typeface="新細明體" pitchFamily="18" charset="-120"/>
              </a:rPr>
              <a:t>NaOH</a:t>
            </a:r>
            <a:r>
              <a:rPr lang="en-US" altLang="zh-TW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added to 30.0cm</a:t>
            </a:r>
            <a:r>
              <a:rPr lang="en-US" altLang="zh-TW" baseline="30000" dirty="0">
                <a:ea typeface="新細明體" pitchFamily="18" charset="-120"/>
              </a:rPr>
              <a:t>3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HCl</a:t>
            </a:r>
            <a:r>
              <a:rPr lang="en-US" altLang="zh-TW" dirty="0">
                <a:ea typeface="新細明體" pitchFamily="18" charset="-120"/>
              </a:rPr>
              <a:t> of the same concentration. The temperature increases by 12.0</a:t>
            </a:r>
            <a:r>
              <a:rPr lang="en-US" altLang="zh-TW" baseline="30000" dirty="0">
                <a:ea typeface="新細明體" pitchFamily="18" charset="-120"/>
              </a:rPr>
              <a:t>o</a:t>
            </a:r>
            <a:r>
              <a:rPr lang="en-US" altLang="zh-TW" dirty="0">
                <a:ea typeface="新細明體" pitchFamily="18" charset="-120"/>
              </a:rPr>
              <a:t>C. Determine the heat released.</a:t>
            </a:r>
            <a:endParaRPr lang="en-US" altLang="zh-TW" sz="1400" dirty="0">
              <a:ea typeface="新細明體" pitchFamily="18" charset="-120"/>
            </a:endParaRPr>
          </a:p>
          <a:p>
            <a:endParaRPr lang="en-US" altLang="zh-TW" sz="1050" dirty="0">
              <a:ea typeface="新細明體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Total volume is 50.0cm</a:t>
            </a:r>
            <a:r>
              <a:rPr lang="en-US" altLang="zh-TW" baseline="30000" dirty="0">
                <a:solidFill>
                  <a:srgbClr val="FF0000"/>
                </a:solidFill>
                <a:ea typeface="新細明體" pitchFamily="18" charset="-120"/>
              </a:rPr>
              <a:t>3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, water density is 1.00 g cm</a:t>
            </a:r>
            <a:r>
              <a:rPr lang="en-US" altLang="zh-TW" baseline="30000" dirty="0">
                <a:solidFill>
                  <a:srgbClr val="FF0000"/>
                </a:solidFill>
                <a:ea typeface="新細明體" pitchFamily="18" charset="-120"/>
              </a:rPr>
              <a:t>-3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 so mass of aqueous solution is 50.0g.</a:t>
            </a:r>
          </a:p>
          <a:p>
            <a:pPr marL="0" indent="0">
              <a:buNone/>
            </a:pPr>
            <a:endParaRPr lang="en-US" altLang="zh-TW" sz="1400" dirty="0">
              <a:solidFill>
                <a:srgbClr val="FF0000"/>
              </a:solidFill>
              <a:ea typeface="新細明體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Amount of heat required to heat the water, Q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= 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</a:rPr>
              <a:t>mc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T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 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= 50.0 g x 4.18Jg</a:t>
            </a:r>
            <a:r>
              <a:rPr lang="en-US" altLang="zh-TW" baseline="30000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-1</a:t>
            </a:r>
            <a:r>
              <a:rPr lang="en-US" altLang="zh-TW" dirty="0">
                <a:solidFill>
                  <a:srgbClr val="FF0000"/>
                </a:solidFill>
                <a:latin typeface="Calibri"/>
                <a:ea typeface="新細明體" pitchFamily="18" charset="-120"/>
                <a:sym typeface="Symbol" pitchFamily="18" charset="2"/>
              </a:rPr>
              <a:t>ᵒ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C</a:t>
            </a:r>
            <a:r>
              <a:rPr lang="en-US" altLang="zh-TW" baseline="30000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-1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x 12.0ᵒC </a:t>
            </a:r>
          </a:p>
          <a:p>
            <a:pPr>
              <a:buNone/>
            </a:pPr>
            <a:r>
              <a:rPr lang="en-US" altLang="zh-TW" sz="3200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= 2508 J or 2.51 kJ</a:t>
            </a:r>
          </a:p>
          <a:p>
            <a:endParaRPr lang="en-US" altLang="zh-TW" sz="24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9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So, 2.51 kJ is the amount of heat energy evolved in the reaction:</a:t>
            </a:r>
          </a:p>
          <a:p>
            <a:pPr marL="0" indent="0" algn="ctr">
              <a:buNone/>
            </a:pPr>
            <a:r>
              <a:rPr lang="en-US" altLang="zh-TW" dirty="0" err="1">
                <a:solidFill>
                  <a:srgbClr val="FF0000"/>
                </a:solidFill>
              </a:rPr>
              <a:t>HCl</a:t>
            </a:r>
            <a:r>
              <a:rPr lang="en-US" altLang="zh-TW" baseline="-25000" dirty="0">
                <a:solidFill>
                  <a:srgbClr val="FF0000"/>
                </a:solidFill>
                <a:ea typeface="新細明體" pitchFamily="18" charset="-120"/>
              </a:rPr>
              <a:t>(aq) 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+ </a:t>
            </a:r>
            <a:r>
              <a:rPr lang="en-US" altLang="zh-TW" dirty="0" err="1">
                <a:solidFill>
                  <a:srgbClr val="FF0000"/>
                </a:solidFill>
              </a:rPr>
              <a:t>NaOH</a:t>
            </a:r>
            <a:r>
              <a:rPr lang="en-US" altLang="zh-TW" baseline="-25000" dirty="0">
                <a:solidFill>
                  <a:srgbClr val="FF0000"/>
                </a:solidFill>
                <a:ea typeface="新細明體" pitchFamily="18" charset="-120"/>
              </a:rPr>
              <a:t>(aq)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  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NaCl</a:t>
            </a:r>
            <a:r>
              <a:rPr lang="en-US" altLang="zh-TW" baseline="-25000" dirty="0">
                <a:solidFill>
                  <a:srgbClr val="FF0000"/>
                </a:solidFill>
              </a:rPr>
              <a:t>(aq)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 + H</a:t>
            </a:r>
            <a:r>
              <a:rPr lang="en-US" altLang="zh-TW" baseline="-25000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O</a:t>
            </a:r>
            <a:r>
              <a:rPr lang="en-US" altLang="zh-TW" baseline="-25000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(l)</a:t>
            </a:r>
            <a:endParaRPr lang="en-US" altLang="zh-TW" sz="1400" baseline="-25000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zh-TW" baseline="-25000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So sodium hydroxide is the limiting reagent.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n(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NaOH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) = CV = 2M x 0.02dm</a:t>
            </a:r>
            <a:r>
              <a:rPr lang="en-US" altLang="zh-TW" baseline="30000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 = 0.0400 moles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(so the enthalpy PER MOLE can be determined)</a:t>
            </a:r>
            <a:endParaRPr lang="en-US" altLang="zh-TW" sz="1400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H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NaOH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) = Q/n = 2.51kJ/0.04moles = 62.7 kJ/mol</a:t>
            </a:r>
            <a:endParaRPr lang="en-US" altLang="zh-TW" baseline="30000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>
              <a:buNone/>
            </a:pPr>
            <a:endParaRPr lang="en-US" altLang="zh-TW" baseline="30000" dirty="0">
              <a:solidFill>
                <a:srgbClr val="FF0000"/>
              </a:solidFill>
              <a:ea typeface="新細明體" pitchFamily="18" charset="-120"/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Wingdings" pitchFamily="2" charset="2"/>
              </a:rPr>
              <a:t>The energy is evolved, exothermic, so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H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sym typeface="Wingdings" pitchFamily="2" charset="2"/>
              </a:rPr>
              <a:t>NaOH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) = -62.7 kJ/</a:t>
            </a:r>
            <a:r>
              <a:rPr lang="en-US" altLang="zh-TW" dirty="0" err="1">
                <a:solidFill>
                  <a:srgbClr val="FF0000"/>
                </a:solidFill>
                <a:sym typeface="Wingdings" pitchFamily="2" charset="2"/>
              </a:rPr>
              <a:t>mol</a:t>
            </a:r>
            <a:endParaRPr lang="en-US" altLang="zh-TW" baseline="30000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u="sng" dirty="0">
                <a:ea typeface="新細明體" pitchFamily="18" charset="-120"/>
              </a:rPr>
              <a:t>Problem 3</a:t>
            </a:r>
            <a:r>
              <a:rPr lang="en-US" altLang="zh-TW" dirty="0">
                <a:ea typeface="新細明體" pitchFamily="18" charset="-120"/>
              </a:rPr>
              <a:t>:</a:t>
            </a:r>
          </a:p>
          <a:p>
            <a:pPr marL="0" indent="0">
              <a:buNone/>
            </a:pPr>
            <a:r>
              <a:rPr lang="en-CA" dirty="0"/>
              <a:t>300 mL of 0.2 M aqueous KOH neutralizes 150 mL of aqueous 0.2 M H</a:t>
            </a:r>
            <a:r>
              <a:rPr lang="en-CA" baseline="-25000" dirty="0"/>
              <a:t>2</a:t>
            </a:r>
            <a:r>
              <a:rPr lang="en-CA" dirty="0"/>
              <a:t>SO</a:t>
            </a:r>
            <a:r>
              <a:rPr lang="en-CA" baseline="-25000" dirty="0"/>
              <a:t>4</a:t>
            </a:r>
            <a:r>
              <a:rPr lang="en-CA" dirty="0"/>
              <a:t>. We go from an average initial temperature of 22.3 </a:t>
            </a:r>
            <a:r>
              <a:rPr lang="en-CA" baseline="30000" dirty="0" err="1"/>
              <a:t>o</a:t>
            </a:r>
            <a:r>
              <a:rPr lang="en-CA" dirty="0" err="1"/>
              <a:t>C</a:t>
            </a:r>
            <a:r>
              <a:rPr lang="en-CA" dirty="0"/>
              <a:t> to a maximum of 29.2 </a:t>
            </a:r>
            <a:r>
              <a:rPr lang="en-CA" baseline="30000" dirty="0" err="1"/>
              <a:t>o</a:t>
            </a:r>
            <a:r>
              <a:rPr lang="en-CA" dirty="0" err="1"/>
              <a:t>C.</a:t>
            </a:r>
            <a:r>
              <a:rPr lang="en-CA" dirty="0"/>
              <a:t> Calculate the molar heat enthalpy of neutralisation of KOH and the molar heat of enthalpy of the reaction.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                                                        2KOH +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 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 + 2H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 = </a:t>
            </a:r>
            <a:r>
              <a:rPr lang="en-US" i="1" dirty="0" err="1">
                <a:solidFill>
                  <a:srgbClr val="FF0000"/>
                </a:solidFill>
              </a:rPr>
              <a:t>mc</a:t>
            </a:r>
            <a:r>
              <a:rPr lang="en-US" dirty="0" err="1">
                <a:solidFill>
                  <a:srgbClr val="FF0000"/>
                </a:solidFill>
              </a:rPr>
              <a:t>ΔT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= (300 + 150 g)(4.19)(29.2-22.3)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=13009.95 J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n(KOH) = CV = 0.2mol/L(0.300 L) = 0.06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n(H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) = CV = 0.2mol/L(0.150 L) = 0.03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molar enthalpy of neutralisation of KOH: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H = Q/n = -13.10 kJ/0.06 moles = -217 kJ/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of KOH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molar enthalpy of the reaction you need to watch for stoichiometric ratios. There are 2 moles of KOH so divide by 2: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H = Q/n = -13.10 kJ/0.03 moles = -109 kJ/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1050" dirty="0">
              <a:solidFill>
                <a:srgbClr val="FF0000"/>
              </a:solidFill>
              <a:ea typeface="新細明體" pitchFamily="18" charset="-120"/>
            </a:endParaRPr>
          </a:p>
          <a:p>
            <a:pPr marL="0" indent="0">
              <a:buNone/>
            </a:pPr>
            <a:endParaRPr lang="en-US" altLang="zh-TW" sz="1050" dirty="0">
              <a:solidFill>
                <a:srgbClr val="FF0000"/>
              </a:solidFill>
              <a:ea typeface="新細明體" pitchFamily="18" charset="-120"/>
            </a:endParaRPr>
          </a:p>
          <a:p>
            <a:pPr marL="0" indent="0">
              <a:buNone/>
            </a:pPr>
            <a:endParaRPr lang="en-US" altLang="zh-TW" sz="1050" dirty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2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13488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zh-TW" dirty="0">
                <a:solidFill>
                  <a:srgbClr val="0A4BAA"/>
                </a:solidFill>
              </a:rPr>
              <a:t>5.1 Measuring energy changes</a:t>
            </a:r>
            <a:endParaRPr lang="zh-TW" altLang="en-US" dirty="0">
              <a:solidFill>
                <a:srgbClr val="0A4BA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674" y="1772816"/>
            <a:ext cx="8260271" cy="41384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• Heat is a form of energy. 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Temperature is a measure of the average kinetic energy of the particles.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Total energy is conserved in chemical reactions.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Chemical reactions that involve transfer of heat between the system and the surroundings are described as endothermic or exothermic.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The enthalpy change (∆H) for chemical reactions is indicated in kJ mol</a:t>
            </a:r>
            <a:r>
              <a:rPr lang="en-US" sz="2400" baseline="30000" dirty="0"/>
              <a:t>-1</a:t>
            </a:r>
            <a:r>
              <a:rPr lang="en-US" sz="2400" dirty="0"/>
              <a:t>.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∆H values are usually expressed under standard conditions, given by ∆H°, including standard states.</a:t>
            </a:r>
            <a:endParaRPr lang="en-AU" sz="2400" dirty="0"/>
          </a:p>
          <a:p>
            <a:pPr marL="0" indent="0">
              <a:buNone/>
            </a:pPr>
            <a:r>
              <a:rPr lang="en-US" sz="2400" dirty="0"/>
              <a:t>• Calculation of the heat change when the temperature of a pure substance is changed using q=</a:t>
            </a:r>
            <a:r>
              <a:rPr lang="en-US" sz="2400" dirty="0" err="1"/>
              <a:t>mc∆T</a:t>
            </a:r>
            <a:r>
              <a:rPr lang="en-US" sz="2400" dirty="0"/>
              <a:t>.</a:t>
            </a:r>
            <a:endParaRPr lang="en-AU" sz="2400" dirty="0"/>
          </a:p>
          <a:p>
            <a:pPr marL="0" indent="0">
              <a:buNone/>
            </a:pPr>
            <a:r>
              <a:rPr lang="en-GB" sz="2400" dirty="0"/>
              <a:t>• A </a:t>
            </a:r>
            <a:r>
              <a:rPr lang="en-GB" sz="2400" dirty="0" err="1"/>
              <a:t>calorimetry</a:t>
            </a:r>
            <a:r>
              <a:rPr lang="en-GB" sz="2400" dirty="0"/>
              <a:t> experiment for an enthalpy of reaction should be covered and the results evaluated.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23709" y="111426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4435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212" y="242727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zh-TW" dirty="0">
                <a:solidFill>
                  <a:srgbClr val="0A4BAA"/>
                </a:solidFill>
              </a:rPr>
              <a:t>5.2 Hess's Law</a:t>
            </a:r>
            <a:endParaRPr lang="zh-TW" altLang="en-US" dirty="0">
              <a:solidFill>
                <a:srgbClr val="0A4BA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12" y="1700808"/>
            <a:ext cx="8260271" cy="413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The enthalpy change for a reaction that is carried out in a series of steps is equal to the sum of the enthalpy changes for the individual steps.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Application of Hess’s Law to calculate enthalpy changes. 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Calculation of ∆𝐻 reactions using ∆</a:t>
            </a:r>
            <a:r>
              <a:rPr lang="en-US" sz="2000" dirty="0" err="1"/>
              <a:t>H</a:t>
            </a:r>
            <a:r>
              <a:rPr lang="en-US" sz="2000" baseline="-25000" dirty="0" err="1"/>
              <a:t>f</a:t>
            </a:r>
            <a:r>
              <a:rPr lang="en-US" sz="2000" dirty="0"/>
              <a:t>° data. 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• Determination of the enthalpy change of a reaction that is the sum of multiple reactions with known enthalpy changes.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10975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2431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Hess’s Law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 a chemical reaction the </a:t>
            </a:r>
            <a:r>
              <a:rPr lang="en-US" altLang="zh-TW" u="sng" dirty="0">
                <a:ea typeface="新細明體" pitchFamily="18" charset="-120"/>
              </a:rPr>
              <a:t>total change</a:t>
            </a:r>
            <a:r>
              <a:rPr lang="en-US" altLang="zh-TW" dirty="0">
                <a:ea typeface="新細明體" pitchFamily="18" charset="-120"/>
              </a:rPr>
              <a:t> in </a:t>
            </a:r>
            <a:r>
              <a:rPr lang="en-US" altLang="zh-TW" i="1" dirty="0">
                <a:ea typeface="新細明體" pitchFamily="18" charset="-120"/>
              </a:rPr>
              <a:t>chemical potential energy</a:t>
            </a:r>
            <a:r>
              <a:rPr lang="en-US" altLang="zh-TW" dirty="0">
                <a:ea typeface="新細明體" pitchFamily="18" charset="-120"/>
              </a:rPr>
              <a:t> (enthalpy change) must be </a:t>
            </a:r>
            <a:r>
              <a:rPr lang="en-US" altLang="zh-TW" u="sng" dirty="0">
                <a:ea typeface="新細明體" pitchFamily="18" charset="-120"/>
              </a:rPr>
              <a:t>equal to the energy lost or gained by the reaction system.</a:t>
            </a:r>
          </a:p>
          <a:p>
            <a:endParaRPr lang="en-US" altLang="zh-TW" u="sng" dirty="0">
              <a:ea typeface="新細明體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Enthalpy level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63529"/>
            <a:ext cx="8229600" cy="1833067"/>
          </a:xfrm>
        </p:spPr>
        <p:txBody>
          <a:bodyPr/>
          <a:lstStyle/>
          <a:p>
            <a:pPr>
              <a:buNone/>
            </a:pPr>
            <a:r>
              <a:rPr lang="en-US" dirty="0"/>
              <a:t>Therefore according to Hess’s Law:</a:t>
            </a:r>
          </a:p>
          <a:p>
            <a:pPr>
              <a:buNone/>
            </a:pPr>
            <a:r>
              <a:rPr lang="en-US" dirty="0"/>
              <a:t>                          ΔH = ΔH</a:t>
            </a:r>
            <a:r>
              <a:rPr lang="en-US" baseline="-25000" dirty="0"/>
              <a:t>1</a:t>
            </a:r>
            <a:r>
              <a:rPr lang="en-US" dirty="0"/>
              <a:t> + ΔH</a:t>
            </a:r>
            <a:r>
              <a:rPr lang="en-US" baseline="-25000" dirty="0"/>
              <a:t>2</a:t>
            </a:r>
            <a:r>
              <a:rPr lang="en-US" dirty="0"/>
              <a:t> + ΔH</a:t>
            </a:r>
            <a:r>
              <a:rPr lang="en-US" baseline="-25000" dirty="0"/>
              <a:t>3</a:t>
            </a:r>
          </a:p>
        </p:txBody>
      </p:sp>
      <p:pic>
        <p:nvPicPr>
          <p:cNvPr id="2050" name="Picture 2" descr="http://figures.boundless.com/29977/full/Hess_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0" y="1417638"/>
            <a:ext cx="34766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96144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u="sng" dirty="0"/>
              <a:t>Problem 1</a:t>
            </a:r>
            <a:r>
              <a:rPr lang="en-US" altLang="zh-TW" sz="3200" dirty="0"/>
              <a:t>: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43116"/>
            <a:ext cx="8839200" cy="2071702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154113" algn="l"/>
                <a:tab pos="1654175" algn="l"/>
                <a:tab pos="2633663" algn="l"/>
              </a:tabLst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	C 	+ 	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½O</a:t>
            </a:r>
            <a:r>
              <a:rPr lang="en-US" altLang="zh-TW" baseline="-25000" dirty="0" err="1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	 CO 		H = – 110.5 kJ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154113" algn="l"/>
                <a:tab pos="1654175" algn="l"/>
                <a:tab pos="2633663" algn="l"/>
              </a:tabLst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	CO 	+ 	</a:t>
            </a:r>
            <a:r>
              <a:rPr lang="en-US" altLang="zh-TW" dirty="0" err="1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½O</a:t>
            </a:r>
            <a:r>
              <a:rPr lang="en-US" altLang="zh-TW" baseline="-25000" dirty="0" err="1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	 CO</a:t>
            </a:r>
            <a:r>
              <a:rPr lang="en-US" altLang="zh-TW" baseline="-25000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  <a:sym typeface="Symbol" pitchFamily="18" charset="2"/>
              </a:rPr>
              <a:t> 		H = – 283.0 kJ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2400" y="3657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tabLst>
                <a:tab pos="1154113" algn="l"/>
                <a:tab pos="1654175" algn="l"/>
                <a:tab pos="2633663" algn="l"/>
              </a:tabLst>
            </a:pP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C + CO + O</a:t>
            </a:r>
            <a:r>
              <a:rPr lang="en-US" altLang="zh-TW" sz="3200" baseline="-250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 	 CO + CO</a:t>
            </a:r>
            <a:r>
              <a:rPr lang="en-US" altLang="zh-TW" sz="3200" baseline="-250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 	H = – 393.5 kJ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 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04800" y="3657600"/>
            <a:ext cx="8458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400" y="42672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tabLst>
                <a:tab pos="1154113" algn="l"/>
                <a:tab pos="1654175" algn="l"/>
                <a:tab pos="2633663" algn="l"/>
              </a:tabLst>
            </a:pP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		C + O</a:t>
            </a:r>
            <a:r>
              <a:rPr lang="en-US" altLang="zh-TW" sz="3200" baseline="-250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 	 CO</a:t>
            </a:r>
            <a:r>
              <a:rPr lang="en-US" altLang="zh-TW" sz="3200" baseline="-250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2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  <a:sym typeface="Symbol" pitchFamily="18" charset="2"/>
              </a:rPr>
              <a:t> 		H = – 393.5 kJ</a:t>
            </a:r>
            <a:r>
              <a:rPr lang="en-US" altLang="zh-TW" sz="32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+mn-lt"/>
              <a:ea typeface="新細明體" pitchFamily="18" charset="-120"/>
              <a:sym typeface="Symbol" pitchFamily="18" charset="2"/>
            </a:endParaRPr>
          </a:p>
          <a:p>
            <a:pPr marL="342900" indent="-342900">
              <a:buFontTx/>
              <a:buChar char="•"/>
              <a:tabLst>
                <a:tab pos="1154113" algn="l"/>
                <a:tab pos="1654175" algn="l"/>
                <a:tab pos="2633663" algn="l"/>
              </a:tabLst>
            </a:pPr>
            <a:endParaRPr lang="en-US" altLang="zh-TW" sz="3200" dirty="0">
              <a:solidFill>
                <a:srgbClr val="FF0000"/>
              </a:solidFill>
              <a:latin typeface="Arial" pitchFamily="34" charset="0"/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990600" y="3832225"/>
            <a:ext cx="685800" cy="228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3352800" y="3832225"/>
            <a:ext cx="685800" cy="228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456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9" grpId="0" build="p" autoUpdateAnimBg="0"/>
      <p:bldP spid="36870" grpId="0" animBg="1"/>
      <p:bldP spid="36871" grpId="0" build="p" autoUpdateAnimBg="0"/>
      <p:bldP spid="36872" grpId="0" animBg="1"/>
      <p:bldP spid="368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39701" y="1015018"/>
            <a:ext cx="88407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/>
              <a:t>Standard enthalpy change of formation (</a:t>
            </a:r>
            <a:r>
              <a:rPr lang="el-GR" altLang="zh-TW" sz="2400" b="1" dirty="0"/>
              <a:t>Δ</a:t>
            </a:r>
            <a:r>
              <a:rPr lang="en-US" altLang="zh-TW" sz="2400" b="1" dirty="0" err="1"/>
              <a:t>H⁰</a:t>
            </a:r>
            <a:r>
              <a:rPr lang="en-US" altLang="zh-TW" sz="2400" b="1" baseline="-25000" dirty="0" err="1"/>
              <a:t>f</a:t>
            </a:r>
            <a:r>
              <a:rPr lang="en-US" altLang="zh-TW" sz="2400" b="1" dirty="0"/>
              <a:t>) </a:t>
            </a:r>
            <a:r>
              <a:rPr lang="en-US" altLang="zh-TW" sz="2400" dirty="0"/>
              <a:t>– is the enthalpy change that results when one mole of a compound is formed from its elements at 298K and 1.00 x 10</a:t>
            </a:r>
            <a:r>
              <a:rPr lang="en-US" altLang="zh-TW" sz="2400" baseline="30000" dirty="0"/>
              <a:t>5</a:t>
            </a:r>
            <a:r>
              <a:rPr lang="en-US" altLang="zh-TW" sz="2400" dirty="0"/>
              <a:t>Pa. </a:t>
            </a:r>
            <a:r>
              <a:rPr lang="en-GB" sz="2400" dirty="0"/>
              <a:t>All reactants and products are in their </a:t>
            </a:r>
            <a:r>
              <a:rPr lang="en-GB" sz="2400" b="1" dirty="0"/>
              <a:t>standard states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 err="1"/>
              <a:t>Eg</a:t>
            </a:r>
            <a:r>
              <a:rPr lang="en-GB" sz="2400" dirty="0"/>
              <a:t>.	C(s) + 2H</a:t>
            </a:r>
            <a:r>
              <a:rPr lang="en-GB" sz="2400" baseline="-25000" dirty="0"/>
              <a:t>2</a:t>
            </a:r>
            <a:r>
              <a:rPr lang="en-GB" sz="2400" dirty="0"/>
              <a:t>(g)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CH</a:t>
            </a:r>
            <a:r>
              <a:rPr lang="en-GB" sz="2400" baseline="-25000" dirty="0"/>
              <a:t>4</a:t>
            </a:r>
            <a:r>
              <a:rPr lang="en-GB" sz="2400" dirty="0"/>
              <a:t>(g)</a:t>
            </a:r>
          </a:p>
          <a:p>
            <a:endParaRPr lang="en-GB" sz="2400" dirty="0"/>
          </a:p>
          <a:p>
            <a:r>
              <a:rPr lang="en-GB" sz="2400" dirty="0"/>
              <a:t> 	6C(s) + 3H</a:t>
            </a:r>
            <a:r>
              <a:rPr lang="en-GB" sz="2400" baseline="-25000" dirty="0"/>
              <a:t>2</a:t>
            </a:r>
            <a:r>
              <a:rPr lang="en-GB" sz="2400" dirty="0"/>
              <a:t>(g) + ½O</a:t>
            </a:r>
            <a:r>
              <a:rPr lang="en-GB" sz="2400" baseline="-25000" dirty="0"/>
              <a:t>2</a:t>
            </a:r>
            <a:r>
              <a:rPr lang="en-GB" sz="2400" dirty="0"/>
              <a:t>(g)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</a:t>
            </a:r>
            <a:r>
              <a:rPr lang="en-GB" sz="2400" baseline="-25000" dirty="0"/>
              <a:t>6</a:t>
            </a:r>
            <a:r>
              <a:rPr lang="en-GB" sz="2400" dirty="0"/>
              <a:t>H</a:t>
            </a:r>
            <a:r>
              <a:rPr lang="en-GB" sz="2400" baseline="-25000" dirty="0"/>
              <a:t>5</a:t>
            </a:r>
            <a:r>
              <a:rPr lang="en-GB" sz="2400" dirty="0"/>
              <a:t>OH(s)</a:t>
            </a:r>
          </a:p>
          <a:p>
            <a:endParaRPr lang="en-GB" sz="2400" dirty="0"/>
          </a:p>
          <a:p>
            <a:r>
              <a:rPr lang="en-GB" sz="2400" dirty="0"/>
              <a:t>	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301625" y="116632"/>
            <a:ext cx="852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Standard enthalpy change of formation (</a:t>
            </a:r>
            <a:r>
              <a:rPr lang="el-GR" altLang="zh-TW" sz="36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Δ</a:t>
            </a:r>
            <a:r>
              <a:rPr lang="en-US" altLang="zh-TW" sz="3600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H⁰</a:t>
            </a:r>
            <a:r>
              <a:rPr lang="en-US" altLang="zh-TW" sz="3600" baseline="-25000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altLang="zh-TW" sz="36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)</a:t>
            </a:r>
            <a:endParaRPr lang="en-US" sz="360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6938303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Using Hess’s Law to determine enthalpy of formation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 		</a:t>
            </a:r>
            <a:endParaRPr lang="zh-TW" alt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512" y="2132856"/>
            <a:ext cx="8712968" cy="12961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3200" dirty="0">
                <a:latin typeface="Symbol" pitchFamily="18" charset="2"/>
              </a:rPr>
              <a:t>  </a:t>
            </a:r>
            <a:r>
              <a:rPr lang="en-US" sz="40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f</a:t>
            </a:r>
            <a:r>
              <a:rPr lang="en-US" sz="3600" dirty="0"/>
              <a:t> =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sz="36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f</a:t>
            </a:r>
            <a:r>
              <a:rPr lang="en-US" sz="3600" dirty="0"/>
              <a:t> </a:t>
            </a:r>
            <a:r>
              <a:rPr lang="en-US" sz="3200" dirty="0"/>
              <a:t>of products</a:t>
            </a:r>
            <a:r>
              <a:rPr lang="en-US" sz="3600" dirty="0"/>
              <a:t> –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sz="36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f</a:t>
            </a:r>
            <a:r>
              <a:rPr lang="en-US" sz="3600" dirty="0"/>
              <a:t> </a:t>
            </a:r>
            <a:r>
              <a:rPr lang="en-US" sz="3200" dirty="0"/>
              <a:t>of reactants </a:t>
            </a:r>
          </a:p>
        </p:txBody>
      </p:sp>
      <p:pic>
        <p:nvPicPr>
          <p:cNvPr id="7" name="Picture 18" descr="hessring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27" y="4293096"/>
            <a:ext cx="607897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79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60648"/>
            <a:ext cx="8305800" cy="2057400"/>
          </a:xfrm>
        </p:spPr>
        <p:txBody>
          <a:bodyPr>
            <a:normAutofit fontScale="92500" lnSpcReduction="10000"/>
          </a:bodyPr>
          <a:lstStyle/>
          <a:p>
            <a:pPr indent="7938">
              <a:lnSpc>
                <a:spcPct val="90000"/>
              </a:lnSpc>
              <a:buNone/>
              <a:defRPr/>
            </a:pPr>
            <a:r>
              <a:rPr lang="en-US" altLang="zh-TW" sz="2400" b="1" u="sng" dirty="0"/>
              <a:t>Problem 1: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Calcium carbonate reacts with hydrochloric acid according to the following equation: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CaCO</a:t>
            </a:r>
            <a:r>
              <a:rPr lang="en-US" sz="2400" b="1" baseline="-25000" dirty="0"/>
              <a:t>3</a:t>
            </a:r>
            <a:r>
              <a:rPr lang="en-US" sz="2400" b="1" dirty="0"/>
              <a:t> </a:t>
            </a:r>
            <a:r>
              <a:rPr lang="en-US" sz="1600" b="1" dirty="0">
                <a:sym typeface="Wingdings" pitchFamily="2" charset="2"/>
              </a:rPr>
              <a:t>(s)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/>
              <a:t>+ 2HCl </a:t>
            </a:r>
            <a:r>
              <a:rPr lang="en-US" sz="1600" b="1" dirty="0">
                <a:sym typeface="Wingdings" pitchFamily="2" charset="2"/>
              </a:rPr>
              <a:t>(</a:t>
            </a:r>
            <a:r>
              <a:rPr lang="en-US" sz="1600" b="1" dirty="0" err="1">
                <a:sym typeface="Wingdings" pitchFamily="2" charset="2"/>
              </a:rPr>
              <a:t>aq</a:t>
            </a:r>
            <a:r>
              <a:rPr lang="en-US" sz="1600" b="1" dirty="0">
                <a:sym typeface="Wingdings" pitchFamily="2" charset="2"/>
              </a:rPr>
              <a:t>)</a:t>
            </a:r>
            <a:r>
              <a:rPr lang="en-US" sz="2400" b="1" dirty="0">
                <a:sym typeface="Wingdings" pitchFamily="2" charset="2"/>
              </a:rPr>
              <a:t>  CaCl</a:t>
            </a:r>
            <a:r>
              <a:rPr lang="en-US" sz="2400" b="1" baseline="-25000" dirty="0">
                <a:sym typeface="Wingdings" pitchFamily="2" charset="2"/>
              </a:rPr>
              <a:t>2 </a:t>
            </a:r>
            <a:r>
              <a:rPr lang="en-US" sz="1600" b="1" dirty="0">
                <a:sym typeface="Wingdings" pitchFamily="2" charset="2"/>
              </a:rPr>
              <a:t>(</a:t>
            </a:r>
            <a:r>
              <a:rPr lang="en-US" sz="1600" b="1" dirty="0" err="1">
                <a:sym typeface="Wingdings" pitchFamily="2" charset="2"/>
              </a:rPr>
              <a:t>aq</a:t>
            </a:r>
            <a:r>
              <a:rPr lang="en-US" sz="1600" b="1" dirty="0">
                <a:sym typeface="Wingdings" pitchFamily="2" charset="2"/>
              </a:rPr>
              <a:t>)</a:t>
            </a:r>
            <a:r>
              <a:rPr lang="en-US" sz="2400" b="1" dirty="0">
                <a:sym typeface="Wingdings" pitchFamily="2" charset="2"/>
              </a:rPr>
              <a:t> +  H</a:t>
            </a:r>
            <a:r>
              <a:rPr lang="en-US" sz="2400" b="1" baseline="-25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O </a:t>
            </a:r>
            <a:r>
              <a:rPr lang="en-US" sz="1600" b="1" dirty="0">
                <a:sym typeface="Wingdings" pitchFamily="2" charset="2"/>
              </a:rPr>
              <a:t>(l)</a:t>
            </a:r>
            <a:r>
              <a:rPr lang="en-US" sz="2400" b="1" dirty="0">
                <a:sym typeface="Wingdings" pitchFamily="2" charset="2"/>
              </a:rPr>
              <a:t> +  CO</a:t>
            </a:r>
            <a:r>
              <a:rPr lang="en-US" sz="2400" b="1" baseline="-25000" dirty="0">
                <a:sym typeface="Wingdings" pitchFamily="2" charset="2"/>
              </a:rPr>
              <a:t>2 </a:t>
            </a:r>
            <a:r>
              <a:rPr lang="en-US" sz="1600" b="1" dirty="0">
                <a:sym typeface="Wingdings" pitchFamily="2" charset="2"/>
              </a:rPr>
              <a:t>(g)</a:t>
            </a:r>
            <a:r>
              <a:rPr lang="en-US" sz="2400" b="1" dirty="0">
                <a:sym typeface="Wingdings" pitchFamily="2" charset="2"/>
              </a:rPr>
              <a:t> 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ym typeface="Wingdings" pitchFamily="2" charset="2"/>
              </a:rPr>
              <a:t>Calculate the enthalpy change for this reaction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reaction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products</a:t>
            </a:r>
            <a:r>
              <a:rPr lang="en-US" sz="2400" dirty="0">
                <a:solidFill>
                  <a:srgbClr val="FF0000"/>
                </a:solidFill>
              </a:rPr>
              <a:t> –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SD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reactants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24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51726"/>
              </p:ext>
            </p:extLst>
          </p:nvPr>
        </p:nvGraphicFramePr>
        <p:xfrm>
          <a:off x="439688" y="2793504"/>
          <a:ext cx="2667000" cy="2286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CaCO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HCl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(aq)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CaCl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O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(l)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3339206" y="2492896"/>
            <a:ext cx="58047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zh-TW" i="1" dirty="0">
                <a:solidFill>
                  <a:srgbClr val="FF0000"/>
                </a:solidFill>
                <a:ea typeface="新細明體" charset="-120"/>
              </a:rPr>
              <a:t>Solution</a:t>
            </a:r>
          </a:p>
          <a:p>
            <a:pPr>
              <a:buFont typeface="Symbol" pitchFamily="18" charset="2"/>
              <a:buChar char="S"/>
            </a:pPr>
            <a:r>
              <a:rPr lang="en-US" altLang="zh-TW" sz="2400" dirty="0" err="1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D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products</a:t>
            </a:r>
            <a:r>
              <a:rPr lang="en-US" altLang="zh-TW" sz="2400" baseline="-250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=(-796)+(-286)+(-394) </a:t>
            </a:r>
          </a:p>
          <a:p>
            <a:pPr>
              <a:buFont typeface="Symbol" pitchFamily="18" charset="2"/>
              <a:buNone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                  = -1476 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  <a:p>
            <a:pPr>
              <a:buFont typeface="Symbol" pitchFamily="18" charset="2"/>
              <a:buNone/>
            </a:pPr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  <a:p>
            <a:pPr>
              <a:buFont typeface="Symbol" pitchFamily="18" charset="2"/>
              <a:buChar char="S"/>
            </a:pPr>
            <a:r>
              <a:rPr lang="en-US" altLang="zh-TW" sz="2400" dirty="0" err="1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D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reactants</a:t>
            </a:r>
            <a:r>
              <a:rPr lang="en-US" altLang="zh-TW" sz="2400" baseline="-250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=(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-1207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)+(2)(-167)</a:t>
            </a:r>
          </a:p>
          <a:p>
            <a:pPr>
              <a:buFont typeface="Symbol" pitchFamily="18" charset="2"/>
              <a:buNone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                  =	  -1541 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	 </a:t>
            </a:r>
          </a:p>
          <a:p>
            <a:pPr>
              <a:buFont typeface="Symbol" pitchFamily="18" charset="2"/>
              <a:buNone/>
            </a:pPr>
            <a:r>
              <a:rPr lang="en-US" altLang="zh-TW" sz="2400" dirty="0" err="1">
                <a:solidFill>
                  <a:srgbClr val="FF0000"/>
                </a:solidFill>
                <a:latin typeface="Symbol" pitchFamily="18" charset="2"/>
                <a:ea typeface="新細明體" charset="-120"/>
              </a:rPr>
              <a:t>D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reaction</a:t>
            </a:r>
            <a:r>
              <a:rPr lang="en-US" altLang="zh-TW" sz="2400" baseline="-25000" dirty="0">
                <a:solidFill>
                  <a:srgbClr val="FF0000"/>
                </a:solidFill>
                <a:ea typeface="新細明體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=  -1476-(-1541) = +75 kJ/</a:t>
            </a:r>
            <a:r>
              <a:rPr lang="en-US" altLang="zh-TW" sz="2400" b="1" dirty="0" err="1">
                <a:solidFill>
                  <a:srgbClr val="FF0000"/>
                </a:solidFill>
                <a:ea typeface="新細明體" charset="-120"/>
              </a:rPr>
              <a:t>mol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79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28463" y="211088"/>
            <a:ext cx="8305800" cy="2057400"/>
          </a:xfrm>
        </p:spPr>
        <p:txBody>
          <a:bodyPr>
            <a:normAutofit fontScale="92500" lnSpcReduction="20000"/>
          </a:bodyPr>
          <a:lstStyle/>
          <a:p>
            <a:pPr indent="7938">
              <a:buNone/>
              <a:defRPr/>
            </a:pPr>
            <a:r>
              <a:rPr lang="en-US" altLang="zh-TW" sz="2800" b="1" u="sng" dirty="0"/>
              <a:t>Problem 2:</a:t>
            </a:r>
          </a:p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dirty="0"/>
              <a:t>Calculate the enthalpy change for the burning of 11 grams of propane</a:t>
            </a:r>
          </a:p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dirty="0"/>
              <a:t>C</a:t>
            </a:r>
            <a:r>
              <a:rPr lang="en-US" sz="2800" b="1" baseline="-25000" dirty="0"/>
              <a:t>3</a:t>
            </a:r>
            <a:r>
              <a:rPr lang="en-US" sz="2800" b="1" dirty="0"/>
              <a:t>H</a:t>
            </a:r>
            <a:r>
              <a:rPr lang="en-US" sz="2800" b="1" baseline="-25000" dirty="0"/>
              <a:t>8</a:t>
            </a:r>
            <a:r>
              <a:rPr lang="en-US" sz="2800" b="1" dirty="0">
                <a:sym typeface="Wingdings" pitchFamily="2" charset="2"/>
              </a:rPr>
              <a:t>(g) </a:t>
            </a:r>
            <a:r>
              <a:rPr lang="en-US" sz="2800" b="1" dirty="0"/>
              <a:t>+ 5O</a:t>
            </a:r>
            <a:r>
              <a:rPr lang="en-US" sz="2800" b="1" baseline="-25000" dirty="0"/>
              <a:t>2</a:t>
            </a:r>
            <a:r>
              <a:rPr lang="en-US" sz="2800" b="1" dirty="0">
                <a:sym typeface="Wingdings" pitchFamily="2" charset="2"/>
              </a:rPr>
              <a:t>(g)  3CO</a:t>
            </a:r>
            <a:r>
              <a:rPr lang="en-US" sz="2800" b="1" baseline="-25000" dirty="0"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(g) +  4H</a:t>
            </a:r>
            <a:r>
              <a:rPr lang="en-US" sz="2800" b="1" baseline="-25000" dirty="0">
                <a:sym typeface="Wingdings" pitchFamily="2" charset="2"/>
              </a:rPr>
              <a:t>2</a:t>
            </a:r>
            <a:r>
              <a:rPr lang="en-US" sz="2800" b="1" dirty="0">
                <a:sym typeface="Wingdings" pitchFamily="2" charset="2"/>
              </a:rPr>
              <a:t>O(g)</a:t>
            </a:r>
          </a:p>
          <a:p>
            <a:pPr indent="7938" eaLnBrk="1" hangingPunct="1"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baseline="-25000" dirty="0" err="1">
                <a:solidFill>
                  <a:srgbClr val="FF0000"/>
                </a:solidFill>
              </a:rPr>
              <a:t>reaction</a:t>
            </a:r>
            <a:r>
              <a:rPr lang="en-US" sz="2800" b="1" dirty="0">
                <a:solidFill>
                  <a:srgbClr val="FF0000"/>
                </a:solidFill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baseline="-25000" dirty="0" err="1">
                <a:solidFill>
                  <a:srgbClr val="FF0000"/>
                </a:solidFill>
              </a:rPr>
              <a:t>products</a:t>
            </a:r>
            <a:r>
              <a:rPr lang="en-US" sz="2800" b="1" dirty="0">
                <a:solidFill>
                  <a:srgbClr val="FF0000"/>
                </a:solidFill>
              </a:rPr>
              <a:t> –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SD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baseline="30000" dirty="0" err="1">
                <a:solidFill>
                  <a:srgbClr val="FF0000"/>
                </a:solidFill>
              </a:rPr>
              <a:t>o</a:t>
            </a:r>
            <a:r>
              <a:rPr lang="en-US" sz="2800" b="1" baseline="-25000" dirty="0" err="1">
                <a:solidFill>
                  <a:srgbClr val="FF0000"/>
                </a:solidFill>
              </a:rPr>
              <a:t>reactants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0959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4367"/>
              </p:ext>
            </p:extLst>
          </p:nvPr>
        </p:nvGraphicFramePr>
        <p:xfrm>
          <a:off x="318591" y="2429272"/>
          <a:ext cx="2667000" cy="20726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 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(g)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3347864" y="2420888"/>
            <a:ext cx="52516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Solution</a:t>
            </a:r>
          </a:p>
          <a:p>
            <a:pPr>
              <a:buFont typeface="Symbol" pitchFamily="18" charset="2"/>
              <a:buChar char="S"/>
              <a:defRPr/>
            </a:pP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products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=(3)(-394)+(4)(-242)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                  = -2150 kJ/</a:t>
            </a:r>
            <a:r>
              <a:rPr lang="en-US" sz="2400" dirty="0" err="1">
                <a:solidFill>
                  <a:srgbClr val="FF0000"/>
                </a:solidFill>
              </a:rPr>
              <a:t>mol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Char char="S"/>
              <a:defRPr/>
            </a:pP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reactants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=(</a:t>
            </a:r>
            <a:r>
              <a:rPr lang="en-US" dirty="0">
                <a:solidFill>
                  <a:srgbClr val="FF0000"/>
                </a:solidFill>
              </a:rPr>
              <a:t>-104</a:t>
            </a:r>
            <a:r>
              <a:rPr lang="en-US" sz="2400" dirty="0">
                <a:solidFill>
                  <a:srgbClr val="FF0000"/>
                </a:solidFill>
              </a:rPr>
              <a:t>)+(5)(0)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                  =	  -104 kJ/</a:t>
            </a:r>
            <a:r>
              <a:rPr lang="en-US" sz="2400" dirty="0" err="1">
                <a:solidFill>
                  <a:srgbClr val="FF0000"/>
                </a:solidFill>
              </a:rPr>
              <a:t>mol</a:t>
            </a:r>
            <a:r>
              <a:rPr lang="en-US" sz="2400" dirty="0">
                <a:solidFill>
                  <a:srgbClr val="FF0000"/>
                </a:solidFill>
              </a:rPr>
              <a:t>	 </a:t>
            </a:r>
          </a:p>
          <a:p>
            <a:pPr>
              <a:buFont typeface="Symbol" pitchFamily="18" charset="2"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30000" dirty="0" err="1">
                <a:solidFill>
                  <a:srgbClr val="FF0000"/>
                </a:solidFill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</a:rPr>
              <a:t>reaction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=  -2150-(-104)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-2046 </a:t>
            </a:r>
            <a:r>
              <a:rPr lang="en-US" sz="2000" b="1" dirty="0" err="1">
                <a:solidFill>
                  <a:srgbClr val="FF0000"/>
                </a:solidFill>
              </a:rPr>
              <a:t>kJmol</a:t>
            </a:r>
            <a:r>
              <a:rPr lang="en-US" sz="2000" b="1" baseline="30000" dirty="0">
                <a:solidFill>
                  <a:srgbClr val="FF0000"/>
                </a:solidFill>
              </a:rPr>
              <a:t>-1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246583" y="4733528"/>
            <a:ext cx="8083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Now 11 grams = 0.25 mole of propane (11 g/44 g mol</a:t>
            </a:r>
            <a:r>
              <a:rPr lang="en-US" altLang="zh-TW" sz="2400" b="1" baseline="30000" dirty="0">
                <a:solidFill>
                  <a:srgbClr val="FF0000"/>
                </a:solidFill>
                <a:ea typeface="新細明體" charset="-120"/>
              </a:rPr>
              <a:t>-1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)</a:t>
            </a:r>
          </a:p>
          <a:p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(0.25 mol )(-2046 kJ mol</a:t>
            </a:r>
            <a:r>
              <a:rPr lang="en-US" altLang="zh-TW" sz="2400" b="1" baseline="30000" dirty="0">
                <a:solidFill>
                  <a:srgbClr val="FF0000"/>
                </a:solidFill>
                <a:ea typeface="新細明體" charset="-120"/>
              </a:rPr>
              <a:t>-1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)  =  511.5 kJ</a:t>
            </a:r>
          </a:p>
        </p:txBody>
      </p:sp>
    </p:spTree>
    <p:extLst>
      <p:ext uri="{BB962C8B-B14F-4D97-AF65-F5344CB8AC3E}">
        <p14:creationId xmlns:p14="http://schemas.microsoft.com/office/powerpoint/2010/main" val="176003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39701" y="1015018"/>
            <a:ext cx="88407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/>
              <a:t>Standard enthalpy change of combustion (</a:t>
            </a:r>
            <a:r>
              <a:rPr lang="el-GR" altLang="zh-TW" sz="2400" b="1" dirty="0"/>
              <a:t>Δ</a:t>
            </a:r>
            <a:r>
              <a:rPr lang="en-US" altLang="zh-TW" sz="2400" b="1" dirty="0"/>
              <a:t>H⁰</a:t>
            </a:r>
            <a:r>
              <a:rPr lang="en-US" altLang="zh-TW" sz="2400" b="1" baseline="-25000" dirty="0"/>
              <a:t>C</a:t>
            </a:r>
            <a:r>
              <a:rPr lang="en-US" altLang="zh-TW" sz="2400" b="1" dirty="0"/>
              <a:t>) </a:t>
            </a:r>
            <a:r>
              <a:rPr lang="en-US" altLang="zh-TW" sz="2400" dirty="0"/>
              <a:t>– is the enthalpy change that results when one mole of a compound reacts with oxygen at 298K and 1.00 x 10</a:t>
            </a:r>
            <a:r>
              <a:rPr lang="en-US" altLang="zh-TW" sz="2400" baseline="30000" dirty="0"/>
              <a:t>5</a:t>
            </a:r>
            <a:r>
              <a:rPr lang="en-US" altLang="zh-TW" sz="2400" dirty="0"/>
              <a:t>Pa. </a:t>
            </a:r>
            <a:r>
              <a:rPr lang="en-GB" sz="2400" dirty="0"/>
              <a:t>All reactants and products are in their </a:t>
            </a:r>
            <a:r>
              <a:rPr lang="en-GB" sz="2400" b="1" dirty="0"/>
              <a:t>standard states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 err="1"/>
              <a:t>Eg</a:t>
            </a:r>
            <a:r>
              <a:rPr lang="en-GB" sz="2400" dirty="0"/>
              <a:t>.	C(graphite) + O</a:t>
            </a:r>
            <a:r>
              <a:rPr lang="en-GB" sz="2400" baseline="-25000" dirty="0"/>
              <a:t>2</a:t>
            </a:r>
            <a:r>
              <a:rPr lang="en-GB" sz="2400" dirty="0"/>
              <a:t>(g)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  <a:r>
              <a:rPr lang="en-GB" sz="2400" dirty="0"/>
              <a:t>(g)</a:t>
            </a:r>
          </a:p>
          <a:p>
            <a:endParaRPr lang="en-GB" sz="2400" dirty="0"/>
          </a:p>
          <a:p>
            <a:r>
              <a:rPr lang="en-GB" sz="2400" dirty="0"/>
              <a:t> 	H</a:t>
            </a:r>
            <a:r>
              <a:rPr lang="en-GB" sz="2400" baseline="-25000" dirty="0"/>
              <a:t>2</a:t>
            </a:r>
            <a:r>
              <a:rPr lang="en-GB" sz="2400" dirty="0"/>
              <a:t>(g) + ½O</a:t>
            </a:r>
            <a:r>
              <a:rPr lang="en-GB" sz="2400" baseline="-25000" dirty="0"/>
              <a:t>2</a:t>
            </a:r>
            <a:r>
              <a:rPr lang="en-GB" sz="2400" dirty="0"/>
              <a:t>(g)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dirty="0"/>
              <a:t>O(l)</a:t>
            </a:r>
          </a:p>
          <a:p>
            <a:endParaRPr lang="en-GB" sz="2400" dirty="0"/>
          </a:p>
          <a:p>
            <a:r>
              <a:rPr lang="en-GB" sz="2400" dirty="0"/>
              <a:t>	C</a:t>
            </a:r>
            <a:r>
              <a:rPr lang="en-GB" sz="2400" baseline="-25000" dirty="0"/>
              <a:t>2</a:t>
            </a:r>
            <a:r>
              <a:rPr lang="en-GB" sz="2400" dirty="0"/>
              <a:t>H</a:t>
            </a:r>
            <a:r>
              <a:rPr lang="en-GB" sz="2400" baseline="-25000" dirty="0"/>
              <a:t>5</a:t>
            </a:r>
            <a:r>
              <a:rPr lang="en-GB" sz="2400" dirty="0"/>
              <a:t>OH(l) + 3O</a:t>
            </a:r>
            <a:r>
              <a:rPr lang="en-GB" sz="2400" baseline="-25000" dirty="0"/>
              <a:t>2</a:t>
            </a:r>
            <a:r>
              <a:rPr lang="en-GB" sz="2400" dirty="0"/>
              <a:t>(g)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2CO</a:t>
            </a:r>
            <a:r>
              <a:rPr lang="en-GB" sz="2400" baseline="-25000" dirty="0"/>
              <a:t>2</a:t>
            </a:r>
            <a:r>
              <a:rPr lang="en-GB" sz="2400" dirty="0"/>
              <a:t>(g) + 3H</a:t>
            </a:r>
            <a:r>
              <a:rPr lang="en-GB" sz="2400" baseline="-25000" dirty="0"/>
              <a:t>2</a:t>
            </a:r>
            <a:r>
              <a:rPr lang="en-GB" sz="2400" dirty="0"/>
              <a:t>O(l)</a:t>
            </a:r>
          </a:p>
          <a:p>
            <a:endParaRPr lang="en-GB" sz="2400" dirty="0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301625" y="116632"/>
            <a:ext cx="8524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Standard Enthalpy of Combustion (</a:t>
            </a:r>
            <a:r>
              <a:rPr lang="en-GB" sz="40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∆</a:t>
            </a:r>
            <a:r>
              <a:rPr lang="en-GB" sz="4000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H°</a:t>
            </a:r>
            <a:r>
              <a:rPr lang="en-GB" sz="4000" baseline="-25000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731927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Using Hess’s Law to determine enthalpy of combustion</a:t>
            </a:r>
            <a:endParaRPr lang="en-US" dirty="0"/>
          </a:p>
        </p:txBody>
      </p:sp>
      <p:pic>
        <p:nvPicPr>
          <p:cNvPr id="6" name="Picture 14" descr="hessring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48415"/>
            <a:ext cx="5538692" cy="2304256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2060848"/>
            <a:ext cx="8316690" cy="11521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3200" dirty="0">
                <a:latin typeface="Symbol" pitchFamily="18" charset="2"/>
              </a:rPr>
              <a:t>  </a:t>
            </a:r>
            <a:r>
              <a:rPr lang="en-US" sz="40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c</a:t>
            </a:r>
            <a:r>
              <a:rPr lang="en-US" sz="3600" dirty="0"/>
              <a:t> =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sz="36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c</a:t>
            </a:r>
            <a:r>
              <a:rPr lang="en-US" sz="3600" dirty="0"/>
              <a:t> </a:t>
            </a:r>
            <a:r>
              <a:rPr lang="en-US" sz="3200" dirty="0"/>
              <a:t>of reactants </a:t>
            </a:r>
            <a:r>
              <a:rPr lang="en-US" sz="3600" dirty="0"/>
              <a:t>–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sz="3600" dirty="0" err="1">
                <a:latin typeface="Symbol" pitchFamily="18" charset="2"/>
              </a:rPr>
              <a:t>DH</a:t>
            </a:r>
            <a:r>
              <a:rPr lang="en-US" sz="3600" baseline="-25000" dirty="0" err="1"/>
              <a:t>c</a:t>
            </a:r>
            <a:r>
              <a:rPr lang="en-US" sz="3600" dirty="0"/>
              <a:t> </a:t>
            </a:r>
            <a:r>
              <a:rPr lang="en-US" sz="3200" dirty="0"/>
              <a:t>of products </a:t>
            </a:r>
          </a:p>
        </p:txBody>
      </p:sp>
    </p:spTree>
    <p:extLst>
      <p:ext uri="{BB962C8B-B14F-4D97-AF65-F5344CB8AC3E}">
        <p14:creationId xmlns:p14="http://schemas.microsoft.com/office/powerpoint/2010/main" val="15721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Temperature and Heat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zh-TW" b="1" dirty="0"/>
              <a:t>Temperature</a:t>
            </a:r>
            <a:r>
              <a:rPr lang="en-US" altLang="zh-TW" dirty="0"/>
              <a:t> is the </a:t>
            </a:r>
            <a:r>
              <a:rPr lang="en-US" altLang="zh-TW" u="sng" dirty="0"/>
              <a:t>average kinetic energy </a:t>
            </a:r>
            <a:r>
              <a:rPr lang="en-US" altLang="zh-TW" dirty="0"/>
              <a:t>of molecules (K).</a:t>
            </a:r>
          </a:p>
          <a:p>
            <a:pPr marL="0" indent="0"/>
            <a:endParaRPr lang="zh-TW" altLang="zh-TW" sz="2800" dirty="0"/>
          </a:p>
          <a:p>
            <a:pPr marL="0" lvl="1" indent="0">
              <a:buNone/>
            </a:pPr>
            <a:r>
              <a:rPr lang="en-US" altLang="zh-TW" b="1" dirty="0"/>
              <a:t>Heat</a:t>
            </a:r>
            <a:r>
              <a:rPr lang="en-US" altLang="zh-TW" dirty="0"/>
              <a:t> is the </a:t>
            </a:r>
            <a:r>
              <a:rPr lang="en-US" altLang="zh-TW" u="sng" dirty="0"/>
              <a:t>amount of energy </a:t>
            </a:r>
            <a:r>
              <a:rPr lang="en-US" altLang="zh-TW" dirty="0"/>
              <a:t>exchanged due to a temperature difference between two substances (J).</a:t>
            </a:r>
            <a:endParaRPr lang="zh-TW" altLang="zh-TW" dirty="0"/>
          </a:p>
          <a:p>
            <a:pPr lvl="1"/>
            <a:endParaRPr lang="zh-TW" altLang="zh-TW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304800" y="2323355"/>
            <a:ext cx="88138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of reactants –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of products</a:t>
            </a: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GB" sz="2400" dirty="0">
                <a:solidFill>
                  <a:srgbClr val="FF0000"/>
                </a:solidFill>
              </a:rPr>
              <a:t>[ (1 x 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GB" sz="2400" dirty="0">
                <a:solidFill>
                  <a:srgbClr val="FF0000"/>
                </a:solidFill>
              </a:rPr>
              <a:t> of C)</a:t>
            </a:r>
            <a:r>
              <a:rPr lang="en-GB" sz="2400" baseline="-250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+ (2 x 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GB" sz="2400" dirty="0">
                <a:solidFill>
                  <a:srgbClr val="FF0000"/>
                </a:solidFill>
              </a:rPr>
              <a:t> of H</a:t>
            </a:r>
            <a:r>
              <a:rPr lang="en-GB" sz="2400" baseline="-25000" dirty="0">
                <a:solidFill>
                  <a:srgbClr val="FF0000"/>
                </a:solidFill>
              </a:rPr>
              <a:t>2</a:t>
            </a:r>
            <a:r>
              <a:rPr lang="en-GB" sz="2400" dirty="0">
                <a:solidFill>
                  <a:srgbClr val="FF0000"/>
                </a:solidFill>
              </a:rPr>
              <a:t>) ] - [ 1 x 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GB" sz="2400" dirty="0">
                <a:solidFill>
                  <a:srgbClr val="FF0000"/>
                </a:solidFill>
              </a:rPr>
              <a:t> of CH</a:t>
            </a:r>
            <a:r>
              <a:rPr lang="en-GB" sz="2400" baseline="-25000" dirty="0">
                <a:solidFill>
                  <a:srgbClr val="FF0000"/>
                </a:solidFill>
              </a:rPr>
              <a:t>4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FF0000"/>
                </a:solidFill>
              </a:rPr>
              <a:t>= 1 x (-394) + 2 x (-286) - 1 x (-890) 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solidFill>
                  <a:srgbClr val="FF0000"/>
                </a:solidFill>
              </a:rPr>
              <a:t>= -76 kJmol</a:t>
            </a:r>
            <a:r>
              <a:rPr lang="en-GB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228600"/>
            <a:ext cx="8458200" cy="1904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"/>
              </a:spcAft>
              <a:tabLst>
                <a:tab pos="801688" algn="l"/>
              </a:tabLst>
            </a:pPr>
            <a:r>
              <a:rPr lang="en-US" altLang="zh-TW" sz="3200" u="sng" dirty="0"/>
              <a:t>Problem 1</a:t>
            </a:r>
            <a:r>
              <a:rPr lang="en-US" altLang="zh-TW" sz="3200" dirty="0"/>
              <a:t>:</a:t>
            </a:r>
            <a:r>
              <a:rPr lang="en-GB" altLang="zh-TW" sz="3200" b="1" dirty="0">
                <a:latin typeface="Arial" charset="0"/>
              </a:rPr>
              <a:t> </a:t>
            </a:r>
            <a:r>
              <a:rPr lang="en-GB" sz="3100" dirty="0"/>
              <a:t>Calculate the standard enthalpy of formation of methane; the standard enthalpies of combustion of carbon, hydrogen and methane are -394, -286 and -890 kJmol</a:t>
            </a:r>
            <a:r>
              <a:rPr lang="en-GB" sz="3100" baseline="30000" dirty="0"/>
              <a:t>-1</a:t>
            </a:r>
            <a:r>
              <a:rPr lang="en-GB" sz="3100" dirty="0"/>
              <a:t> .</a:t>
            </a:r>
          </a:p>
          <a:p>
            <a:pPr algn="l">
              <a:spcAft>
                <a:spcPts val="200"/>
              </a:spcAft>
            </a:pPr>
            <a:endParaRPr lang="en-GB" sz="3100" dirty="0"/>
          </a:p>
          <a:p>
            <a:pPr algn="l">
              <a:spcAft>
                <a:spcPts val="200"/>
              </a:spcAft>
            </a:pPr>
            <a:r>
              <a:rPr lang="en-GB" sz="3100" dirty="0"/>
              <a:t>                   C(graphite) + 2H</a:t>
            </a:r>
            <a:r>
              <a:rPr lang="en-GB" sz="3100" baseline="-25000" dirty="0"/>
              <a:t>2</a:t>
            </a:r>
            <a:r>
              <a:rPr lang="en-GB" sz="3100" dirty="0"/>
              <a:t>(g) </a:t>
            </a:r>
            <a:r>
              <a:rPr lang="en-GB" sz="3100" dirty="0">
                <a:sym typeface="Wingdings" panose="05000000000000000000" pitchFamily="2" charset="2"/>
              </a:rPr>
              <a:t> </a:t>
            </a:r>
            <a:r>
              <a:rPr lang="en-GB" sz="3100" dirty="0"/>
              <a:t>CH</a:t>
            </a:r>
            <a:r>
              <a:rPr lang="en-GB" sz="3100" baseline="-25000" dirty="0"/>
              <a:t>4</a:t>
            </a:r>
            <a:r>
              <a:rPr lang="en-GB" sz="3100" dirty="0"/>
              <a:t>(g)</a:t>
            </a:r>
          </a:p>
          <a:p>
            <a:pPr algn="l" fontAlgn="auto">
              <a:spcAft>
                <a:spcPts val="0"/>
              </a:spcAft>
            </a:pPr>
            <a:endParaRPr lang="en-US" altLang="zh-TW" sz="3100" dirty="0"/>
          </a:p>
        </p:txBody>
      </p:sp>
    </p:spTree>
    <p:extLst>
      <p:ext uri="{BB962C8B-B14F-4D97-AF65-F5344CB8AC3E}">
        <p14:creationId xmlns:p14="http://schemas.microsoft.com/office/powerpoint/2010/main" val="84054956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0" y="260648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rgbClr val="0000CC"/>
                </a:solidFill>
                <a:latin typeface="Arial" charset="0"/>
              </a:rPr>
              <a:t>SUMMARY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1196752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reaction</a:t>
            </a:r>
            <a:r>
              <a:rPr lang="en-US" altLang="zh-TW" sz="3200" dirty="0"/>
              <a:t> = </a:t>
            </a:r>
            <a:r>
              <a:rPr lang="en-US" altLang="zh-TW" sz="3200" dirty="0">
                <a:latin typeface="Symbol" pitchFamily="18" charset="2"/>
              </a:rPr>
              <a:t>S</a:t>
            </a:r>
            <a:r>
              <a:rPr lang="en-US" altLang="zh-TW" sz="3200" dirty="0"/>
              <a:t>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products</a:t>
            </a:r>
            <a:r>
              <a:rPr lang="en-US" altLang="zh-TW" sz="3200" dirty="0"/>
              <a:t> – </a:t>
            </a:r>
            <a:r>
              <a:rPr lang="en-US" altLang="zh-TW" sz="3200" dirty="0" err="1">
                <a:latin typeface="Symbol" pitchFamily="18" charset="2"/>
              </a:rPr>
              <a:t>SD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reactants</a:t>
            </a:r>
            <a:endParaRPr lang="en-US" altLang="zh-TW" sz="3200" baseline="-25000" dirty="0"/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dirty="0"/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reaction</a:t>
            </a:r>
            <a:r>
              <a:rPr lang="en-US" altLang="zh-TW" sz="3200" dirty="0"/>
              <a:t> =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f</a:t>
            </a:r>
            <a:r>
              <a:rPr lang="en-US" altLang="zh-TW" sz="3200" baseline="-25000" dirty="0"/>
              <a:t> products</a:t>
            </a:r>
            <a:r>
              <a:rPr lang="en-US" altLang="zh-TW" sz="3200" dirty="0"/>
              <a:t> –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f</a:t>
            </a:r>
            <a:r>
              <a:rPr lang="en-US" altLang="zh-TW" sz="3200" dirty="0"/>
              <a:t> </a:t>
            </a:r>
            <a:r>
              <a:rPr lang="en-US" altLang="zh-TW" sz="3200" baseline="-25000" dirty="0"/>
              <a:t>reactants </a:t>
            </a:r>
            <a:endParaRPr lang="en-US" altLang="zh-TW" sz="3200" dirty="0"/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dirty="0"/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reaction</a:t>
            </a:r>
            <a:r>
              <a:rPr lang="en-US" altLang="zh-TW" sz="3200" dirty="0"/>
              <a:t> =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c</a:t>
            </a:r>
            <a:r>
              <a:rPr lang="en-US" altLang="zh-TW" sz="3200" baseline="-25000" dirty="0"/>
              <a:t> </a:t>
            </a:r>
            <a:r>
              <a:rPr lang="en-US" altLang="zh-TW" sz="3200" baseline="-25000" dirty="0">
                <a:solidFill>
                  <a:srgbClr val="FF0000"/>
                </a:solidFill>
              </a:rPr>
              <a:t>reactants</a:t>
            </a:r>
            <a:r>
              <a:rPr lang="en-US" altLang="zh-TW" sz="3200" dirty="0"/>
              <a:t> –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c</a:t>
            </a:r>
            <a:r>
              <a:rPr lang="en-US" altLang="zh-TW" sz="3200" baseline="-25000" dirty="0"/>
              <a:t> </a:t>
            </a:r>
            <a:r>
              <a:rPr lang="en-US" altLang="zh-TW" sz="3200" baseline="-25000" dirty="0">
                <a:solidFill>
                  <a:srgbClr val="FF0000"/>
                </a:solidFill>
              </a:rPr>
              <a:t>products</a:t>
            </a: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aseline="-25000" dirty="0">
              <a:solidFill>
                <a:srgbClr val="FF0000"/>
              </a:solidFill>
            </a:endParaRPr>
          </a:p>
          <a:p>
            <a:pPr indent="7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>
                <a:solidFill>
                  <a:srgbClr val="FF0000"/>
                </a:solidFill>
              </a:rPr>
              <a:t>reactant</a:t>
            </a:r>
            <a:r>
              <a:rPr lang="en-US" altLang="zh-TW" sz="3200" dirty="0"/>
              <a:t> = </a:t>
            </a:r>
            <a:r>
              <a:rPr lang="en-US" altLang="zh-TW" sz="3200" dirty="0" err="1">
                <a:latin typeface="Symbol" pitchFamily="18" charset="2"/>
              </a:rPr>
              <a:t>D</a:t>
            </a:r>
            <a:r>
              <a:rPr lang="en-US" altLang="zh-TW" sz="3200" dirty="0" err="1"/>
              <a:t>H</a:t>
            </a:r>
            <a:r>
              <a:rPr lang="en-US" altLang="zh-TW" sz="3200" baseline="30000" dirty="0" err="1"/>
              <a:t>o</a:t>
            </a:r>
            <a:r>
              <a:rPr lang="en-US" altLang="zh-TW" sz="3200" baseline="-25000" dirty="0" err="1"/>
              <a:t>reaction</a:t>
            </a:r>
            <a:r>
              <a:rPr lang="en-US" altLang="zh-TW" sz="3200" baseline="-25000" dirty="0"/>
              <a:t> </a:t>
            </a:r>
            <a:r>
              <a:rPr lang="en-US" altLang="zh-TW" sz="3200" dirty="0">
                <a:latin typeface="Symbol" pitchFamily="18" charset="2"/>
              </a:rPr>
              <a:t>/ </a:t>
            </a:r>
            <a:r>
              <a:rPr lang="en-US" altLang="zh-TW" sz="3200" dirty="0"/>
              <a:t>mole ratio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3038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212" y="242727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zh-TW" dirty="0">
                <a:solidFill>
                  <a:srgbClr val="0A4BAA"/>
                </a:solidFill>
              </a:rPr>
              <a:t>5.3 Bond enthalpies</a:t>
            </a:r>
            <a:endParaRPr lang="zh-TW" altLang="en-US" dirty="0">
              <a:solidFill>
                <a:srgbClr val="0A4BA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12" y="1700808"/>
            <a:ext cx="8260271" cy="413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Bond-forming releases energy and bond-breaking requires energy.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Average bond enthalpy is the energy needed to break one </a:t>
            </a:r>
            <a:r>
              <a:rPr lang="en-US" sz="2000" dirty="0" err="1"/>
              <a:t>mol</a:t>
            </a:r>
            <a:r>
              <a:rPr lang="en-US" sz="2000" dirty="0"/>
              <a:t> of a bond in a gaseous molecule averaged over similar compounds.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Calculation of the enthalpy changes from known bond enthalpy values and comparison of these to experimentally measured values.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Sketching and evaluation of potential energy profiles in determining whether reactants or products are more stable and if the reaction is exothermic or endothermic.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• Discussion of the bond strength in ozone relative to oxygen in its importance to the atmosphere.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10975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65518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398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Bond enthalpy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43000"/>
            <a:ext cx="8568952" cy="57150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u="sng" dirty="0"/>
              <a:t>Average bond enthalpy</a:t>
            </a:r>
            <a:r>
              <a:rPr lang="en-US" altLang="zh-TW" dirty="0"/>
              <a:t> is the amount of energy required to break one mole of bonds in the </a:t>
            </a:r>
            <a:r>
              <a:rPr lang="en-US" altLang="zh-TW" u="sng" dirty="0"/>
              <a:t>gaseous state </a:t>
            </a:r>
            <a:r>
              <a:rPr lang="en-US" altLang="zh-TW" dirty="0"/>
              <a:t>averaged across a range of compounds containing that bond.</a:t>
            </a:r>
          </a:p>
          <a:p>
            <a:endParaRPr lang="en-US" altLang="zh-TW" dirty="0"/>
          </a:p>
          <a:p>
            <a:r>
              <a:rPr lang="en-US" altLang="zh-TW" dirty="0"/>
              <a:t>Breaking bonds is </a:t>
            </a:r>
            <a:r>
              <a:rPr lang="en-US" altLang="zh-TW" b="1" dirty="0"/>
              <a:t>endothermic</a:t>
            </a:r>
          </a:p>
          <a:p>
            <a:r>
              <a:rPr lang="en-US" altLang="zh-TW" dirty="0"/>
              <a:t>Making bonds in </a:t>
            </a:r>
            <a:r>
              <a:rPr lang="en-US" altLang="zh-TW" b="1" dirty="0"/>
              <a:t>exothermic</a:t>
            </a:r>
          </a:p>
          <a:p>
            <a:endParaRPr lang="en-US" altLang="zh-TW" b="1" dirty="0"/>
          </a:p>
          <a:p>
            <a:r>
              <a:rPr lang="en-GB" altLang="zh-TW" dirty="0"/>
              <a:t>If the overall reaction is exothermic, the bonds have lost energy, are more stable, and have higher bond enthalpies</a:t>
            </a:r>
          </a:p>
          <a:p>
            <a:r>
              <a:rPr lang="en-GB" altLang="zh-TW"/>
              <a:t>If </a:t>
            </a:r>
            <a:r>
              <a:rPr lang="en-GB" altLang="zh-TW" dirty="0"/>
              <a:t>the overall reaction is endothermic, the bonds have gained energy, are less stable, and have lower bond enthalpies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Using Hess’s Law and bond enthalpies to determine enthalpy of reaction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1772816"/>
            <a:ext cx="8316690" cy="144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3200" dirty="0">
                <a:latin typeface="Symbol" pitchFamily="18" charset="2"/>
              </a:rPr>
              <a:t>DH</a:t>
            </a:r>
            <a:r>
              <a:rPr lang="en-US" sz="3200" dirty="0"/>
              <a:t> =  </a:t>
            </a:r>
            <a:r>
              <a:rPr lang="en-US" sz="3200" dirty="0">
                <a:sym typeface="Symbol" pitchFamily="18" charset="2"/>
              </a:rPr>
              <a:t> </a:t>
            </a:r>
            <a:r>
              <a:rPr lang="en-US" sz="3200" dirty="0"/>
              <a:t>bond enthalpies – </a:t>
            </a:r>
            <a:r>
              <a:rPr lang="en-US" sz="3200" dirty="0">
                <a:sym typeface="Symbol" pitchFamily="18" charset="2"/>
              </a:rPr>
              <a:t></a:t>
            </a:r>
            <a:r>
              <a:rPr lang="en-US" sz="3200" dirty="0"/>
              <a:t> bond enthalpies</a:t>
            </a:r>
          </a:p>
          <a:p>
            <a:r>
              <a:rPr lang="en-US" sz="3200" dirty="0"/>
              <a:t>	        of reactants 	        of products</a:t>
            </a:r>
          </a:p>
        </p:txBody>
      </p:sp>
      <p:pic>
        <p:nvPicPr>
          <p:cNvPr id="5" name="Picture 1038" descr="hessring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58918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88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Line 2"/>
          <p:cNvSpPr>
            <a:spLocks noChangeShapeType="1"/>
          </p:cNvSpPr>
          <p:nvPr/>
        </p:nvSpPr>
        <p:spPr bwMode="auto">
          <a:xfrm>
            <a:off x="8826500" y="66040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135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H="1">
            <a:off x="139700" y="66040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135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55576" y="476672"/>
            <a:ext cx="7642944" cy="5624987"/>
            <a:chOff x="3017" y="847"/>
            <a:chExt cx="2689" cy="1856"/>
          </a:xfrm>
        </p:grpSpPr>
        <p:sp>
          <p:nvSpPr>
            <p:cNvPr id="162835" name="Text Box 19"/>
            <p:cNvSpPr txBox="1">
              <a:spLocks noChangeArrowheads="1"/>
            </p:cNvSpPr>
            <p:nvPr/>
          </p:nvSpPr>
          <p:spPr bwMode="auto">
            <a:xfrm>
              <a:off x="3017" y="1175"/>
              <a:ext cx="103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solidFill>
                    <a:srgbClr val="006600"/>
                  </a:solidFill>
                  <a:latin typeface="Arial" charset="0"/>
                </a:rPr>
                <a:t>SUM OFTHE BOND ENTHALPIES OF  THE REACTANTS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62829" name="Text Box 13"/>
            <p:cNvSpPr txBox="1">
              <a:spLocks noChangeArrowheads="1"/>
            </p:cNvSpPr>
            <p:nvPr/>
          </p:nvSpPr>
          <p:spPr bwMode="auto">
            <a:xfrm>
              <a:off x="3147" y="1738"/>
              <a:ext cx="8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REACTANTS</a:t>
              </a:r>
            </a:p>
          </p:txBody>
        </p:sp>
        <p:pic>
          <p:nvPicPr>
            <p:cNvPr id="162828" name="Picture 12" descr="cycleb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7" y="922"/>
              <a:ext cx="1034" cy="1727"/>
            </a:xfrm>
            <a:prstGeom prst="rect">
              <a:avLst/>
            </a:prstGeom>
            <a:noFill/>
          </p:spPr>
        </p:pic>
        <p:sp>
          <p:nvSpPr>
            <p:cNvPr id="162830" name="Text Box 14"/>
            <p:cNvSpPr txBox="1">
              <a:spLocks noChangeArrowheads="1"/>
            </p:cNvSpPr>
            <p:nvPr/>
          </p:nvSpPr>
          <p:spPr bwMode="auto">
            <a:xfrm>
              <a:off x="3234" y="2551"/>
              <a:ext cx="77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PRODUCTS</a:t>
              </a:r>
            </a:p>
          </p:txBody>
        </p:sp>
        <p:sp>
          <p:nvSpPr>
            <p:cNvPr id="162831" name="Text Box 15"/>
            <p:cNvSpPr txBox="1">
              <a:spLocks noChangeArrowheads="1"/>
            </p:cNvSpPr>
            <p:nvPr/>
          </p:nvSpPr>
          <p:spPr bwMode="auto">
            <a:xfrm>
              <a:off x="3398" y="847"/>
              <a:ext cx="58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ATOMS</a:t>
              </a:r>
            </a:p>
          </p:txBody>
        </p:sp>
        <p:sp>
          <p:nvSpPr>
            <p:cNvPr id="162832" name="Text Box 16"/>
            <p:cNvSpPr txBox="1">
              <a:spLocks noChangeArrowheads="1"/>
            </p:cNvSpPr>
            <p:nvPr/>
          </p:nvSpPr>
          <p:spPr bwMode="auto">
            <a:xfrm>
              <a:off x="3882" y="2052"/>
              <a:ext cx="4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>
                  <a:latin typeface="Symbol" pitchFamily="18" charset="2"/>
                </a:rPr>
                <a:t>DH</a:t>
              </a:r>
              <a:endParaRPr lang="en-US" sz="2400"/>
            </a:p>
          </p:txBody>
        </p:sp>
        <p:sp>
          <p:nvSpPr>
            <p:cNvPr id="162837" name="Text Box 21"/>
            <p:cNvSpPr txBox="1">
              <a:spLocks noChangeArrowheads="1"/>
            </p:cNvSpPr>
            <p:nvPr/>
          </p:nvSpPr>
          <p:spPr bwMode="auto">
            <a:xfrm>
              <a:off x="4770" y="1318"/>
              <a:ext cx="9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SUM OFTHE BOND ENTHALPIES OF  THE PRODUCTS</a:t>
              </a:r>
            </a:p>
          </p:txBody>
        </p:sp>
        <p:sp>
          <p:nvSpPr>
            <p:cNvPr id="162840" name="AutoShape 24"/>
            <p:cNvSpPr>
              <a:spLocks noChangeArrowheads="1"/>
            </p:cNvSpPr>
            <p:nvPr/>
          </p:nvSpPr>
          <p:spPr bwMode="auto">
            <a:xfrm>
              <a:off x="4244" y="1074"/>
              <a:ext cx="380" cy="545"/>
            </a:xfrm>
            <a:custGeom>
              <a:avLst/>
              <a:gdLst>
                <a:gd name="G0" fmla="+- -3149116 0 0"/>
                <a:gd name="G1" fmla="+- -9385307 0 0"/>
                <a:gd name="G2" fmla="+- -3149116 0 -9385307"/>
                <a:gd name="G3" fmla="+- 10800 0 0"/>
                <a:gd name="G4" fmla="+- 0 0 -314911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523 0 0"/>
                <a:gd name="G9" fmla="+- 0 0 -9385307"/>
                <a:gd name="G10" fmla="+- 9523 0 2700"/>
                <a:gd name="G11" fmla="cos G10 -3149116"/>
                <a:gd name="G12" fmla="sin G10 -3149116"/>
                <a:gd name="G13" fmla="cos 13500 -3149116"/>
                <a:gd name="G14" fmla="sin 13500 -3149116"/>
                <a:gd name="G15" fmla="+- G11 10800 0"/>
                <a:gd name="G16" fmla="+- G12 10800 0"/>
                <a:gd name="G17" fmla="+- G13 10800 0"/>
                <a:gd name="G18" fmla="+- G14 10800 0"/>
                <a:gd name="G19" fmla="*/ 9523 1 2"/>
                <a:gd name="G20" fmla="+- G19 5400 0"/>
                <a:gd name="G21" fmla="cos G20 -3149116"/>
                <a:gd name="G22" fmla="sin G20 -3149116"/>
                <a:gd name="G23" fmla="+- G21 10800 0"/>
                <a:gd name="G24" fmla="+- G12 G23 G22"/>
                <a:gd name="G25" fmla="+- G22 G23 G11"/>
                <a:gd name="G26" fmla="cos 10800 -3149116"/>
                <a:gd name="G27" fmla="sin 10800 -3149116"/>
                <a:gd name="G28" fmla="cos 9523 -3149116"/>
                <a:gd name="G29" fmla="sin 9523 -314911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385307"/>
                <a:gd name="G36" fmla="sin G34 -9385307"/>
                <a:gd name="G37" fmla="+/ -9385307 -314911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523 G39"/>
                <a:gd name="G43" fmla="sin 952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40 w 21600"/>
                <a:gd name="T5" fmla="*/ 52 h 21600"/>
                <a:gd name="T6" fmla="*/ 2662 w 21600"/>
                <a:gd name="T7" fmla="*/ 4713 h 21600"/>
                <a:gd name="T8" fmla="*/ 9865 w 21600"/>
                <a:gd name="T9" fmla="*/ 1322 h 21600"/>
                <a:gd name="T10" fmla="*/ 19824 w 21600"/>
                <a:gd name="T11" fmla="*/ 759 h 21600"/>
                <a:gd name="T12" fmla="*/ 20075 w 21600"/>
                <a:gd name="T13" fmla="*/ 5474 h 21600"/>
                <a:gd name="T14" fmla="*/ 15360 w 21600"/>
                <a:gd name="T15" fmla="*/ 572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165" y="3717"/>
                  </a:moveTo>
                  <a:cubicBezTo>
                    <a:pt x="15417" y="2146"/>
                    <a:pt x="13150" y="1277"/>
                    <a:pt x="10800" y="1277"/>
                  </a:cubicBezTo>
                  <a:cubicBezTo>
                    <a:pt x="7797" y="1276"/>
                    <a:pt x="4971" y="2692"/>
                    <a:pt x="3173" y="5096"/>
                  </a:cubicBezTo>
                  <a:lnTo>
                    <a:pt x="2151" y="4331"/>
                  </a:lnTo>
                  <a:cubicBezTo>
                    <a:pt x="4190" y="1605"/>
                    <a:pt x="7395" y="-1"/>
                    <a:pt x="10800" y="0"/>
                  </a:cubicBezTo>
                  <a:cubicBezTo>
                    <a:pt x="13465" y="0"/>
                    <a:pt x="16036" y="985"/>
                    <a:pt x="18019" y="2767"/>
                  </a:cubicBezTo>
                  <a:lnTo>
                    <a:pt x="19824" y="759"/>
                  </a:lnTo>
                  <a:lnTo>
                    <a:pt x="20075" y="5474"/>
                  </a:lnTo>
                  <a:lnTo>
                    <a:pt x="15360" y="5725"/>
                  </a:lnTo>
                  <a:lnTo>
                    <a:pt x="17165" y="371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36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41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00CC"/>
                </a:solidFill>
              </a:rPr>
              <a:t>Bond Enthalpy Table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2872" y="941387"/>
            <a:ext cx="8167600" cy="990600"/>
          </a:xfrm>
        </p:spPr>
        <p:txBody>
          <a:bodyPr>
            <a:normAutofit/>
          </a:bodyPr>
          <a:lstStyle/>
          <a:p>
            <a:pPr marL="60325" indent="-60325" eaLnBrk="1" hangingPunct="1">
              <a:buFont typeface="Wingdings" pitchFamily="2" charset="2"/>
              <a:buNone/>
            </a:pPr>
            <a:r>
              <a:rPr lang="en-US" altLang="zh-TW" sz="2800" dirty="0">
                <a:ea typeface="新細明體" charset="-120"/>
              </a:rPr>
              <a:t>The average bond enthalpies are in your data booklet:</a:t>
            </a:r>
            <a:endParaRPr lang="en-US" altLang="zh-TW" sz="2800" dirty="0">
              <a:solidFill>
                <a:srgbClr val="FFFF00"/>
              </a:solidFill>
              <a:ea typeface="新細明體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1556792"/>
            <a:ext cx="7056784" cy="44899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pPr marL="1993900" indent="-1993900" eaLnBrk="1" hangingPunct="1">
              <a:buFont typeface="Wingdings" pitchFamily="2" charset="2"/>
              <a:buNone/>
            </a:pPr>
            <a:r>
              <a:rPr lang="en-US" altLang="zh-TW" sz="2800" u="sng" dirty="0">
                <a:ea typeface="新細明體" charset="-120"/>
              </a:rPr>
              <a:t>Problem 1</a:t>
            </a:r>
            <a:r>
              <a:rPr lang="en-US" altLang="zh-TW" sz="2800" dirty="0">
                <a:ea typeface="新細明體" charset="-120"/>
              </a:rPr>
              <a:t>:  Calculate the enthalpy change for the reaction   N</a:t>
            </a:r>
            <a:r>
              <a:rPr lang="en-US" altLang="zh-TW" sz="2800" baseline="-25000" dirty="0">
                <a:ea typeface="新細明體" charset="-120"/>
              </a:rPr>
              <a:t>2</a:t>
            </a:r>
            <a:r>
              <a:rPr lang="en-US" altLang="zh-TW" sz="2800" dirty="0">
                <a:ea typeface="新細明體" charset="-120"/>
              </a:rPr>
              <a:t> + 3H</a:t>
            </a:r>
            <a:r>
              <a:rPr lang="en-US" altLang="zh-TW" sz="2800" baseline="-25000" dirty="0">
                <a:ea typeface="新細明體" charset="-120"/>
              </a:rPr>
              <a:t>2</a:t>
            </a:r>
            <a:r>
              <a:rPr lang="en-US" altLang="zh-TW" sz="2800" dirty="0">
                <a:ea typeface="新細明體" charset="-120"/>
              </a:rPr>
              <a:t> </a:t>
            </a:r>
            <a:r>
              <a:rPr lang="en-US" altLang="zh-TW" sz="2800" dirty="0">
                <a:ea typeface="新細明體" charset="-120"/>
                <a:sym typeface="Wingdings" pitchFamily="2" charset="2"/>
              </a:rPr>
              <a:t> 2NH</a:t>
            </a:r>
            <a:r>
              <a:rPr lang="en-US" altLang="zh-TW" sz="2800" baseline="-25000" dirty="0">
                <a:ea typeface="新細明體" charset="-120"/>
                <a:sym typeface="Wingdings" pitchFamily="2" charset="2"/>
              </a:rPr>
              <a:t>3</a:t>
            </a:r>
            <a:endParaRPr lang="en-US" altLang="zh-TW" sz="2800" baseline="-25000" dirty="0">
              <a:ea typeface="新細明體" charset="-120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05808" y="1628800"/>
            <a:ext cx="79826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b="1" u="sng" dirty="0">
                <a:solidFill>
                  <a:srgbClr val="FF0000"/>
                </a:solidFill>
                <a:ea typeface="新細明體" charset="-120"/>
              </a:rPr>
              <a:t>Bonds broken</a:t>
            </a:r>
          </a:p>
          <a:p>
            <a:pPr marL="342900" indent="-342900"/>
            <a:endParaRPr lang="en-US" altLang="zh-TW" sz="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>
              <a:buFontTx/>
              <a:buAutoNum type="arabicPlain"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400" b="1" u="sng" baseline="30000" dirty="0">
                <a:solidFill>
                  <a:srgbClr val="FF0000"/>
                </a:solidFill>
                <a:ea typeface="新細明體" charset="-120"/>
              </a:rPr>
              <a:t>=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N:                       =     945</a:t>
            </a:r>
          </a:p>
          <a:p>
            <a:pPr marL="342900" indent="-342900">
              <a:buFontTx/>
              <a:buAutoNum type="arabicPlain" startAt="3"/>
            </a:pP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H-H:          3(435)   </a:t>
            </a:r>
            <a:r>
              <a:rPr lang="en-US" altLang="zh-TW" sz="2400" u="sng" dirty="0">
                <a:solidFill>
                  <a:srgbClr val="FF0000"/>
                </a:solidFill>
                <a:ea typeface="新細明體" charset="-120"/>
              </a:rPr>
              <a:t>=    1305</a:t>
            </a:r>
          </a:p>
          <a:p>
            <a:pPr marL="342900" indent="-342900"/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                        Total  =   2250 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endParaRPr lang="en-US" altLang="zh-TW" sz="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r>
              <a:rPr lang="en-US" altLang="zh-TW" sz="2400" b="1" u="sng" dirty="0">
                <a:solidFill>
                  <a:srgbClr val="FF0000"/>
                </a:solidFill>
                <a:ea typeface="新細明體" charset="-120"/>
              </a:rPr>
              <a:t>Bonds formed</a:t>
            </a:r>
          </a:p>
          <a:p>
            <a:pPr marL="342900" indent="-342900"/>
            <a:endParaRPr lang="en-US" altLang="zh-TW" sz="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2x3 = 6 N-H:     6 (390) = - 2340 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endParaRPr lang="en-US" altLang="zh-TW" sz="24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r>
              <a:rPr lang="en-US" altLang="zh-TW" sz="2400" u="sng" dirty="0">
                <a:solidFill>
                  <a:srgbClr val="FF0000"/>
                </a:solidFill>
                <a:ea typeface="新細明體" charset="-120"/>
              </a:rPr>
              <a:t>Net enthalpy change</a:t>
            </a:r>
          </a:p>
          <a:p>
            <a:pPr marL="342900" indent="-342900"/>
            <a:endParaRPr lang="en-US" altLang="zh-TW" sz="800" dirty="0">
              <a:solidFill>
                <a:srgbClr val="FF0000"/>
              </a:solidFill>
              <a:ea typeface="新細明體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altLang="zh-TW" sz="2400" b="1" dirty="0">
                <a:solidFill>
                  <a:srgbClr val="FF0000"/>
                </a:solidFill>
              </a:rPr>
              <a:t>  =  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reactants </a:t>
            </a:r>
            <a:r>
              <a:rPr lang="en-US" altLang="zh-TW" sz="2400" b="1" dirty="0">
                <a:solidFill>
                  <a:srgbClr val="FF0000"/>
                </a:solidFill>
              </a:rPr>
              <a:t>–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altLang="zh-TW" sz="2400" b="1" dirty="0">
                <a:solidFill>
                  <a:srgbClr val="FF0000"/>
                </a:solidFill>
              </a:rPr>
              <a:t>products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=  + 2250  -  2340  =  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- 90 kJ/</a:t>
            </a:r>
            <a:r>
              <a:rPr lang="en-US" altLang="zh-TW" sz="2400" b="1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400" b="1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/>
            <a:endParaRPr lang="en-US" altLang="zh-TW" sz="8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41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00CC"/>
                </a:solidFill>
              </a:rPr>
              <a:t>Bond enthalpies of ozone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014" y="941387"/>
            <a:ext cx="8232458" cy="990600"/>
          </a:xfrm>
        </p:spPr>
        <p:txBody>
          <a:bodyPr>
            <a:noAutofit/>
          </a:bodyPr>
          <a:lstStyle/>
          <a:p>
            <a:pPr marL="60325" indent="-60325" eaLnBrk="1" hangingPunct="1">
              <a:buFont typeface="Wingdings" pitchFamily="2" charset="2"/>
              <a:buNone/>
            </a:pPr>
            <a:r>
              <a:rPr lang="en-US" altLang="zh-TW" dirty="0"/>
              <a:t>Ozone is decomposed more easily than oxygen.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01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requires 498kJ/</a:t>
            </a:r>
            <a:r>
              <a:rPr lang="en-US" dirty="0" err="1"/>
              <a:t>mol</a:t>
            </a:r>
            <a:r>
              <a:rPr lang="en-US" dirty="0"/>
              <a:t> to break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requires 364kJ/</a:t>
            </a:r>
            <a:r>
              <a:rPr lang="en-US" dirty="0" err="1"/>
              <a:t>mol</a:t>
            </a:r>
            <a:r>
              <a:rPr lang="en-US" dirty="0"/>
              <a:t> to break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O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 panose="05000000000000000000" pitchFamily="2" charset="2"/>
              </a:rPr>
              <a:t> O•(g) + O•(g)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dirty="0"/>
              <a:t>	O</a:t>
            </a:r>
            <a:r>
              <a:rPr lang="en-US" baseline="-25000" dirty="0"/>
              <a:t>3</a:t>
            </a:r>
            <a:r>
              <a:rPr lang="en-US" dirty="0"/>
              <a:t>(g) </a:t>
            </a:r>
            <a:r>
              <a:rPr lang="en-US" dirty="0">
                <a:sym typeface="Wingdings" panose="05000000000000000000" pitchFamily="2" charset="2"/>
              </a:rPr>
              <a:t>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(g) + O•(g)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71" y="4267306"/>
            <a:ext cx="589098" cy="576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82" y="1595431"/>
            <a:ext cx="800100" cy="381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3428" y="3533800"/>
            <a:ext cx="6846088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585" t="42405" r="34357" b="19864"/>
          <a:stretch/>
        </p:blipFill>
        <p:spPr>
          <a:xfrm>
            <a:off x="6165635" y="2129055"/>
            <a:ext cx="1669095" cy="11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332656"/>
            <a:ext cx="8147248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energy profile shows that ozone molecule is more stable than the oxygen molecule with an oxygen radical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1" y="2060848"/>
            <a:ext cx="770783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Enthalpy (H)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291264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b="1" dirty="0"/>
              <a:t>Enthalpy (H) </a:t>
            </a:r>
            <a:r>
              <a:rPr lang="en-US" altLang="zh-TW" dirty="0"/>
              <a:t>– the </a:t>
            </a:r>
            <a:r>
              <a:rPr lang="en-US" altLang="zh-TW" u="sng" dirty="0"/>
              <a:t>amount of energy </a:t>
            </a:r>
            <a:r>
              <a:rPr lang="en-US" altLang="zh-TW" dirty="0"/>
              <a:t>or heat content of a substance. The energy is stored in the chemical bonds. It includes kinetic and potential energy and is not measured directly but changes are measured (J).</a:t>
            </a:r>
          </a:p>
          <a:p>
            <a:pPr>
              <a:buNone/>
            </a:pPr>
            <a:endParaRPr lang="en-US" altLang="zh-TW" b="1" dirty="0"/>
          </a:p>
          <a:p>
            <a:pPr>
              <a:buNone/>
            </a:pPr>
            <a:r>
              <a:rPr lang="en-US" altLang="zh-TW" b="1" dirty="0"/>
              <a:t>Standard enthalpy change of reaction (</a:t>
            </a:r>
            <a:r>
              <a:rPr lang="el-GR" altLang="zh-TW" b="1" dirty="0"/>
              <a:t>Δ</a:t>
            </a:r>
            <a:r>
              <a:rPr lang="en-US" altLang="zh-TW" b="1" dirty="0"/>
              <a:t>H⁰) </a:t>
            </a:r>
            <a:r>
              <a:rPr lang="en-US" altLang="zh-TW" dirty="0"/>
              <a:t>- the difference between the enthalpy of the products and the enthalpy of the reactants at 298K and 1.00 x 10</a:t>
            </a:r>
            <a:r>
              <a:rPr lang="en-US" altLang="zh-TW" baseline="30000" dirty="0"/>
              <a:t>5</a:t>
            </a:r>
            <a:r>
              <a:rPr lang="en-US" altLang="zh-TW" dirty="0"/>
              <a:t>Pa.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212" y="242727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zh-TW" dirty="0">
                <a:solidFill>
                  <a:srgbClr val="0A4BAA"/>
                </a:solidFill>
              </a:rPr>
              <a:t>15.1 Energy cycles</a:t>
            </a:r>
            <a:endParaRPr lang="zh-TW" altLang="en-US" dirty="0">
              <a:solidFill>
                <a:srgbClr val="0A4BA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12" y="1700808"/>
            <a:ext cx="8260271" cy="4138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• Representative equations (</a:t>
            </a:r>
            <a:r>
              <a:rPr lang="en-US" sz="2000" dirty="0" err="1"/>
              <a:t>eg</a:t>
            </a:r>
            <a:r>
              <a:rPr lang="en-US" sz="2000" dirty="0"/>
              <a:t> M</a:t>
            </a:r>
            <a:r>
              <a:rPr lang="en-US" sz="2000" baseline="30000" dirty="0"/>
              <a:t>+</a:t>
            </a:r>
            <a:r>
              <a:rPr lang="en-US" sz="2000" dirty="0"/>
              <a:t>(g)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</a:t>
            </a:r>
            <a:r>
              <a:rPr lang="en-US" sz="2000" baseline="30000" dirty="0"/>
              <a:t>+</a:t>
            </a:r>
            <a:r>
              <a:rPr lang="en-US" sz="2000" dirty="0"/>
              <a:t>(aq)) can be used for enthalpy/energy of hydration, ionization, atomization, electron affinity, lattice, covalent bond and solution.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Enthalpy of solution, hydration enthalpy and lattice enthalpy are related in an energy cycle.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Construction of Born-Haber cycles for group 1 and 2 oxides and chlorides.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Construction of energy cycles from hydration, lattice and solution enthalpy. For example dissolution of solid </a:t>
            </a:r>
            <a:r>
              <a:rPr lang="en-US" sz="2000" dirty="0" err="1"/>
              <a:t>NaOH</a:t>
            </a:r>
            <a:r>
              <a:rPr lang="en-US" sz="2000" dirty="0"/>
              <a:t> or NH</a:t>
            </a:r>
            <a:r>
              <a:rPr lang="en-US" sz="2000" baseline="-25000" dirty="0"/>
              <a:t>4</a:t>
            </a:r>
            <a:r>
              <a:rPr lang="en-US" sz="2000" dirty="0"/>
              <a:t>Cl in water.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Calculation of enthalpy changes from Born-Haber or dissolution energy cycles.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Relate size and charge of ions to lattice and hydration enthalpies.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• Perform lab experiments which could include single replacement reactions in aqueous solutions.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10975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</a:t>
            </a:r>
            <a:endParaRPr lang="en-AU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99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Standard Enthalpy of formation ∆</a:t>
            </a:r>
            <a:r>
              <a:rPr lang="en-US" altLang="zh-TW" dirty="0" err="1">
                <a:solidFill>
                  <a:srgbClr val="0000CC"/>
                </a:solidFill>
              </a:rPr>
              <a:t>H°</a:t>
            </a:r>
            <a:r>
              <a:rPr lang="en-US" altLang="zh-TW" baseline="-25000" dirty="0" err="1">
                <a:solidFill>
                  <a:srgbClr val="0000CC"/>
                </a:solidFill>
              </a:rPr>
              <a:t>f</a:t>
            </a:r>
            <a:endParaRPr lang="zh-TW" altLang="en-US" baseline="-250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0939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b="1" dirty="0"/>
              <a:t>Standard enthalpy of formation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>
                <a:ea typeface="新細明體" charset="-120"/>
              </a:rPr>
              <a:t>H</a:t>
            </a:r>
            <a:r>
              <a:rPr lang="en-US" altLang="zh-TW" baseline="30000" dirty="0">
                <a:ea typeface="新細明體" charset="-120"/>
              </a:rPr>
              <a:t>o</a:t>
            </a:r>
            <a:r>
              <a:rPr lang="en-US" altLang="zh-TW" baseline="-25000" dirty="0">
                <a:ea typeface="新細明體" charset="-120"/>
              </a:rPr>
              <a:t>f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for an ionic compound is the energy required to produce one mole of formula units from atoms in their natural state at 298K and 1.00 x 10</a:t>
            </a:r>
            <a:r>
              <a:rPr lang="en-US" altLang="zh-TW" baseline="30000" dirty="0"/>
              <a:t>5</a:t>
            </a:r>
            <a:r>
              <a:rPr lang="en-US" altLang="zh-TW" dirty="0"/>
              <a:t>Pa.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		M(s) + X </a:t>
            </a:r>
            <a:r>
              <a:rPr lang="en-US" altLang="zh-TW" dirty="0">
                <a:sym typeface="Wingdings" panose="05000000000000000000" pitchFamily="2" charset="2"/>
              </a:rPr>
              <a:t> MX(s)</a:t>
            </a:r>
          </a:p>
          <a:p>
            <a:pPr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err="1">
                <a:sym typeface="Wingdings" panose="05000000000000000000" pitchFamily="2" charset="2"/>
              </a:rPr>
              <a:t>eg</a:t>
            </a:r>
            <a:r>
              <a:rPr lang="en-US" altLang="zh-TW" dirty="0">
                <a:sym typeface="Wingdings" panose="05000000000000000000" pitchFamily="2" charset="2"/>
              </a:rPr>
              <a:t>. Na(s) + ½Cl</a:t>
            </a:r>
            <a:r>
              <a:rPr lang="en-US" altLang="zh-TW" baseline="-25000" dirty="0">
                <a:sym typeface="Wingdings" panose="05000000000000000000" pitchFamily="2" charset="2"/>
              </a:rPr>
              <a:t>2</a:t>
            </a:r>
            <a:r>
              <a:rPr lang="en-US" altLang="zh-TW" dirty="0">
                <a:sym typeface="Wingdings" panose="05000000000000000000" pitchFamily="2" charset="2"/>
              </a:rPr>
              <a:t>(g)  </a:t>
            </a:r>
            <a:r>
              <a:rPr lang="en-US" altLang="zh-TW" dirty="0" err="1">
                <a:sym typeface="Wingdings" panose="05000000000000000000" pitchFamily="2" charset="2"/>
              </a:rPr>
              <a:t>NaCl</a:t>
            </a:r>
            <a:r>
              <a:rPr lang="en-US" altLang="zh-TW" dirty="0">
                <a:sym typeface="Wingdings" panose="05000000000000000000" pitchFamily="2" charset="2"/>
              </a:rPr>
              <a:t>(s)        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>
                <a:ea typeface="新細明體" charset="-120"/>
              </a:rPr>
              <a:t>H</a:t>
            </a:r>
            <a:r>
              <a:rPr lang="en-US" altLang="zh-TW" baseline="30000" dirty="0">
                <a:ea typeface="新細明體" charset="-120"/>
              </a:rPr>
              <a:t>o</a:t>
            </a:r>
            <a:r>
              <a:rPr lang="en-US" altLang="zh-TW" baseline="-25000" dirty="0">
                <a:ea typeface="新細明體" charset="-120"/>
              </a:rPr>
              <a:t>f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= -411kJ/</a:t>
            </a:r>
            <a:r>
              <a:rPr lang="en-US" altLang="zh-TW" dirty="0" err="1"/>
              <a:t>mol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Enthalpy of atomization ∆</a:t>
            </a:r>
            <a:r>
              <a:rPr lang="en-US" altLang="zh-TW" dirty="0" err="1">
                <a:solidFill>
                  <a:srgbClr val="0000CC"/>
                </a:solidFill>
              </a:rPr>
              <a:t>H°</a:t>
            </a:r>
            <a:r>
              <a:rPr lang="en-US" altLang="zh-TW" baseline="-25000" dirty="0" err="1">
                <a:solidFill>
                  <a:srgbClr val="0000CC"/>
                </a:solidFill>
              </a:rPr>
              <a:t>at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b="1" u="sng" dirty="0"/>
          </a:p>
          <a:p>
            <a:pPr>
              <a:buNone/>
            </a:pPr>
            <a:r>
              <a:rPr lang="en-US" altLang="zh-TW" b="1" dirty="0"/>
              <a:t>Enthalpy of atomization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at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is the energy change required to change one mole of atoms from their standard state to a gaseous state. 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	M(s) </a:t>
            </a:r>
            <a:r>
              <a:rPr lang="en-US" altLang="zh-TW" dirty="0">
                <a:sym typeface="Wingdings" panose="05000000000000000000" pitchFamily="2" charset="2"/>
              </a:rPr>
              <a:t> M(g) 	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at</a:t>
            </a:r>
            <a:r>
              <a:rPr lang="en-US" altLang="zh-TW" dirty="0"/>
              <a:t> &gt; 0</a:t>
            </a:r>
          </a:p>
          <a:p>
            <a:pPr>
              <a:buNone/>
            </a:pPr>
            <a:r>
              <a:rPr lang="en-US" altLang="zh-TW" dirty="0"/>
              <a:t>			½X</a:t>
            </a:r>
            <a:r>
              <a:rPr lang="en-US" altLang="zh-TW" baseline="-25000" dirty="0"/>
              <a:t>2</a:t>
            </a:r>
            <a:r>
              <a:rPr lang="en-US" altLang="zh-TW" dirty="0"/>
              <a:t>(g) </a:t>
            </a:r>
            <a:r>
              <a:rPr lang="en-US" altLang="zh-TW" dirty="0">
                <a:sym typeface="Wingdings" panose="05000000000000000000" pitchFamily="2" charset="2"/>
              </a:rPr>
              <a:t> X(g) 	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at</a:t>
            </a:r>
            <a:r>
              <a:rPr lang="en-US" altLang="zh-TW" dirty="0"/>
              <a:t> &gt; 0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51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Ionization energy ∆H°</a:t>
            </a:r>
            <a:r>
              <a:rPr lang="en-US" altLang="zh-TW" baseline="-25000" dirty="0">
                <a:solidFill>
                  <a:srgbClr val="0000CC"/>
                </a:solidFill>
              </a:rPr>
              <a:t>IE</a:t>
            </a:r>
            <a:endParaRPr lang="zh-TW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424936" cy="4525963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endParaRPr lang="en-US" altLang="zh-TW" b="1" u="sng" dirty="0"/>
              </a:p>
              <a:p>
                <a:pPr>
                  <a:buNone/>
                </a:pPr>
                <a:r>
                  <a:rPr lang="en-US" altLang="zh-TW" b="1" dirty="0"/>
                  <a:t>Ionization energy </a:t>
                </a:r>
                <a:r>
                  <a:rPr lang="en-US" altLang="zh-TW" dirty="0">
                    <a:latin typeface="Symbol" pitchFamily="18" charset="2"/>
                    <a:ea typeface="新細明體" charset="-120"/>
                    <a:sym typeface="Symbol" pitchFamily="18" charset="2"/>
                  </a:rPr>
                  <a:t></a:t>
                </a:r>
                <a:r>
                  <a:rPr lang="en-US" altLang="zh-TW" dirty="0" err="1">
                    <a:ea typeface="新細明體" charset="-120"/>
                  </a:rPr>
                  <a:t>H</a:t>
                </a:r>
                <a:r>
                  <a:rPr lang="en-US" altLang="zh-TW" baseline="30000" dirty="0" err="1">
                    <a:ea typeface="新細明體" charset="-120"/>
                  </a:rPr>
                  <a:t>o</a:t>
                </a:r>
                <a:r>
                  <a:rPr lang="en-US" altLang="zh-TW" baseline="-25000" dirty="0" err="1">
                    <a:ea typeface="新細明體" charset="-120"/>
                  </a:rPr>
                  <a:t>IE</a:t>
                </a:r>
                <a:r>
                  <a:rPr lang="en-US" altLang="zh-TW" dirty="0">
                    <a:ea typeface="新細明體" charset="-120"/>
                  </a:rPr>
                  <a:t> </a:t>
                </a:r>
                <a:r>
                  <a:rPr lang="en-US" altLang="zh-TW" dirty="0"/>
                  <a:t>– is the minimum energy required to remove of one mole of electrons </a:t>
                </a:r>
                <a:r>
                  <a:rPr lang="en-US" altLang="zh-TW"/>
                  <a:t>from one </a:t>
                </a:r>
                <a:r>
                  <a:rPr lang="en-US" altLang="zh-TW" dirty="0"/>
                  <a:t>mole of atoms or positive ions in the gaseous phase.</a:t>
                </a:r>
              </a:p>
              <a:p>
                <a:pPr>
                  <a:buNone/>
                </a:pPr>
                <a:endParaRPr lang="en-US" altLang="zh-TW" dirty="0"/>
              </a:p>
              <a:p>
                <a:pPr>
                  <a:buNone/>
                </a:pPr>
                <a:r>
                  <a:rPr lang="en-US" altLang="zh-TW" dirty="0"/>
                  <a:t>		IE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: M(g) </a:t>
                </a:r>
                <a:r>
                  <a:rPr lang="en-US" altLang="zh-TW" dirty="0">
                    <a:sym typeface="Wingdings" panose="05000000000000000000" pitchFamily="2" charset="2"/>
                  </a:rPr>
                  <a:t> M</a:t>
                </a:r>
                <a:r>
                  <a:rPr lang="en-US" altLang="zh-TW" sz="36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zh-TW" dirty="0">
                    <a:sym typeface="Wingdings" panose="05000000000000000000" pitchFamily="2" charset="2"/>
                  </a:rPr>
                  <a:t>(g) + e</a:t>
                </a:r>
                <a:r>
                  <a:rPr lang="en-US" altLang="zh-TW" sz="4800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zh-TW" dirty="0">
                    <a:sym typeface="Wingdings" panose="05000000000000000000" pitchFamily="2" charset="2"/>
                  </a:rPr>
                  <a:t>   	</a:t>
                </a:r>
                <a:r>
                  <a:rPr lang="en-US" altLang="zh-TW" dirty="0">
                    <a:latin typeface="Symbol" pitchFamily="18" charset="2"/>
                    <a:ea typeface="新細明體" charset="-120"/>
                    <a:sym typeface="Symbol" pitchFamily="18" charset="2"/>
                  </a:rPr>
                  <a:t>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  <m:t>𝐼𝐸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zh-TW" dirty="0"/>
                  <a:t> &gt; 0</a:t>
                </a:r>
              </a:p>
              <a:p>
                <a:pPr>
                  <a:buNone/>
                </a:pPr>
                <a:r>
                  <a:rPr lang="en-US" altLang="zh-TW" dirty="0"/>
                  <a:t>		IE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: </a:t>
                </a:r>
                <a:r>
                  <a:rPr lang="en-US" altLang="zh-TW" dirty="0">
                    <a:sym typeface="Wingdings" panose="05000000000000000000" pitchFamily="2" charset="2"/>
                  </a:rPr>
                  <a:t>M</a:t>
                </a:r>
                <a:r>
                  <a:rPr lang="en-US" altLang="zh-TW" sz="36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zh-TW" dirty="0">
                    <a:sym typeface="Wingdings" panose="05000000000000000000" pitchFamily="2" charset="2"/>
                  </a:rPr>
                  <a:t>(g)  M</a:t>
                </a:r>
                <a:r>
                  <a:rPr lang="en-US" altLang="zh-TW" sz="3600" baseline="30000" dirty="0">
                    <a:sym typeface="Wingdings" panose="05000000000000000000" pitchFamily="2" charset="2"/>
                  </a:rPr>
                  <a:t>2+</a:t>
                </a:r>
                <a:r>
                  <a:rPr lang="en-US" altLang="zh-TW" dirty="0">
                    <a:sym typeface="Wingdings" panose="05000000000000000000" pitchFamily="2" charset="2"/>
                  </a:rPr>
                  <a:t>(g) + e</a:t>
                </a:r>
                <a:r>
                  <a:rPr lang="en-US" altLang="zh-TW" sz="4800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zh-TW" dirty="0">
                    <a:sym typeface="Wingdings" panose="05000000000000000000" pitchFamily="2" charset="2"/>
                  </a:rPr>
                  <a:t>   	</a:t>
                </a:r>
                <a:r>
                  <a:rPr lang="en-US" altLang="zh-TW" dirty="0">
                    <a:latin typeface="Symbol" pitchFamily="18" charset="2"/>
                    <a:ea typeface="新細明體" charset="-120"/>
                    <a:sym typeface="Symbol" pitchFamily="18" charset="2"/>
                  </a:rPr>
                  <a:t>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  <m:t>𝐼𝐸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charset="-120"/>
                            <a:sym typeface="Symbol" pitchFamily="18" charset="2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zh-TW" dirty="0"/>
                  <a:t> &gt; 0</a:t>
                </a:r>
              </a:p>
              <a:p>
                <a:pPr>
                  <a:buNone/>
                </a:pPr>
                <a:endParaRPr lang="en-US" altLang="zh-TW" dirty="0"/>
              </a:p>
              <a:p>
                <a:pPr>
                  <a:buNone/>
                </a:pPr>
                <a:endParaRPr lang="en-US" altLang="zh-TW" dirty="0"/>
              </a:p>
              <a:p>
                <a:pPr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424936" cy="4525963"/>
              </a:xfrm>
              <a:blipFill rotWithShape="0">
                <a:blip r:embed="rId2"/>
                <a:stretch>
                  <a:fillRect l="-1809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Electron affinity ∆H°</a:t>
            </a:r>
            <a:r>
              <a:rPr lang="en-US" altLang="zh-TW" baseline="-25000" dirty="0">
                <a:solidFill>
                  <a:srgbClr val="0000CC"/>
                </a:solidFill>
              </a:rPr>
              <a:t>EA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b="1" u="sng" dirty="0"/>
          </a:p>
          <a:p>
            <a:pPr>
              <a:buNone/>
            </a:pPr>
            <a:r>
              <a:rPr lang="en-US" altLang="zh-TW" b="1" dirty="0"/>
              <a:t>Electron affinity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EA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is the energy change that occurs when one mole of electrons joins to one mole of atoms in the gaseous phase.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X(g) + </a:t>
            </a:r>
            <a:r>
              <a:rPr lang="en-US" altLang="zh-TW" dirty="0">
                <a:solidFill>
                  <a:prstClr val="black"/>
                </a:solidFill>
                <a:sym typeface="Wingdings" panose="05000000000000000000" pitchFamily="2" charset="2"/>
              </a:rPr>
              <a:t>e</a:t>
            </a:r>
            <a:r>
              <a:rPr lang="en-US" altLang="zh-TW" sz="4800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en-US" altLang="zh-TW" dirty="0">
                <a:sym typeface="Wingdings" panose="05000000000000000000" pitchFamily="2" charset="2"/>
              </a:rPr>
              <a:t> X</a:t>
            </a:r>
            <a:r>
              <a:rPr lang="en-US" altLang="zh-TW" sz="4800" baseline="30000" dirty="0">
                <a:sym typeface="Wingdings" panose="05000000000000000000" pitchFamily="2" charset="2"/>
              </a:rPr>
              <a:t>-</a:t>
            </a:r>
            <a:r>
              <a:rPr lang="en-US" altLang="zh-TW" dirty="0"/>
              <a:t>(g) 	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EA</a:t>
            </a:r>
            <a:r>
              <a:rPr lang="en-US" altLang="zh-TW" dirty="0">
                <a:ea typeface="新細明體" charset="-120"/>
              </a:rPr>
              <a:t> &lt; 0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46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18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Lattice enthalpy ∆</a:t>
            </a:r>
            <a:r>
              <a:rPr lang="en-US" altLang="zh-TW" dirty="0" err="1">
                <a:solidFill>
                  <a:srgbClr val="0000CC"/>
                </a:solidFill>
              </a:rPr>
              <a:t>H°</a:t>
            </a:r>
            <a:r>
              <a:rPr lang="en-US" altLang="zh-TW" baseline="-25000" dirty="0" err="1">
                <a:solidFill>
                  <a:srgbClr val="0000CC"/>
                </a:solidFill>
              </a:rPr>
              <a:t>lat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/>
              <a:t>Lattice enthalpy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lat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</a:t>
            </a:r>
            <a:r>
              <a:rPr lang="en-US" altLang="zh-TW" dirty="0">
                <a:ea typeface="新細明體" charset="-120"/>
              </a:rPr>
              <a:t>The energy required to convert one mole of the solid compound into gaseous ions.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  <a:p>
            <a:pPr>
              <a:buNone/>
            </a:pPr>
            <a:r>
              <a:rPr lang="en-US" altLang="zh-TW" dirty="0">
                <a:ea typeface="新細明體" charset="-120"/>
              </a:rPr>
              <a:t>		MX(s) </a:t>
            </a:r>
            <a:r>
              <a:rPr lang="en-US" altLang="zh-TW" dirty="0">
                <a:ea typeface="新細明體" charset="-120"/>
                <a:sym typeface="Wingdings" panose="05000000000000000000" pitchFamily="2" charset="2"/>
              </a:rPr>
              <a:t> M</a:t>
            </a:r>
            <a:r>
              <a:rPr lang="en-US" altLang="zh-TW" sz="3600" baseline="30000" dirty="0">
                <a:ea typeface="新細明體" charset="-120"/>
              </a:rPr>
              <a:t>+</a:t>
            </a:r>
            <a:r>
              <a:rPr lang="en-US" altLang="zh-TW" dirty="0">
                <a:ea typeface="新細明體" charset="-120"/>
                <a:sym typeface="Wingdings" panose="05000000000000000000" pitchFamily="2" charset="2"/>
              </a:rPr>
              <a:t>(g) + X</a:t>
            </a:r>
            <a:r>
              <a:rPr lang="en-US" altLang="zh-TW" sz="4000" baseline="30000" dirty="0">
                <a:solidFill>
                  <a:prstClr val="black"/>
                </a:solidFill>
                <a:ea typeface="新細明體" charset="-120"/>
              </a:rPr>
              <a:t>- </a:t>
            </a:r>
            <a:r>
              <a:rPr lang="en-US" altLang="zh-TW" dirty="0">
                <a:ea typeface="新細明體" charset="-120"/>
                <a:sym typeface="Wingdings" panose="05000000000000000000" pitchFamily="2" charset="2"/>
              </a:rPr>
              <a:t>(g)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 	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lat</a:t>
            </a:r>
            <a:r>
              <a:rPr lang="en-US" altLang="zh-TW" dirty="0"/>
              <a:t> &gt; 0</a:t>
            </a:r>
          </a:p>
          <a:p>
            <a:pPr>
              <a:buNone/>
            </a:pPr>
            <a:endParaRPr lang="en-US" altLang="zh-TW" dirty="0">
              <a:ea typeface="新細明體" charset="-120"/>
            </a:endParaRPr>
          </a:p>
          <a:p>
            <a:pPr algn="ctr">
              <a:lnSpc>
                <a:spcPct val="130000"/>
              </a:lnSpc>
              <a:buFont typeface="Wingdings 3" pitchFamily="84" charset="2"/>
              <a:buNone/>
            </a:pPr>
            <a:r>
              <a:rPr lang="en-US" altLang="zh-TW" dirty="0" err="1">
                <a:ea typeface="新細明體" charset="-120"/>
              </a:rPr>
              <a:t>Eg</a:t>
            </a:r>
            <a:r>
              <a:rPr lang="en-US" altLang="zh-TW" dirty="0">
                <a:ea typeface="新細明體" charset="-120"/>
              </a:rPr>
              <a:t>. </a:t>
            </a:r>
            <a:r>
              <a:rPr lang="en-US" altLang="zh-TW" dirty="0" err="1">
                <a:ea typeface="新細明體" charset="-120"/>
              </a:rPr>
              <a:t>NaCl</a:t>
            </a:r>
            <a:r>
              <a:rPr lang="en-US" altLang="zh-TW" baseline="-25000" dirty="0">
                <a:ea typeface="新細明體" charset="-120"/>
              </a:rPr>
              <a:t>(s)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  <a:sym typeface="Wingdings" pitchFamily="2" charset="2"/>
              </a:rPr>
              <a:t></a:t>
            </a:r>
            <a:r>
              <a:rPr lang="en-US" altLang="zh-TW" dirty="0">
                <a:ea typeface="新細明體" charset="-120"/>
              </a:rPr>
              <a:t> Na</a:t>
            </a:r>
            <a:r>
              <a:rPr lang="en-US" altLang="zh-TW" sz="3600" baseline="30000" dirty="0">
                <a:ea typeface="新細明體" charset="-120"/>
              </a:rPr>
              <a:t>+</a:t>
            </a:r>
            <a:r>
              <a:rPr lang="en-US" altLang="zh-TW" baseline="-25000" dirty="0">
                <a:ea typeface="新細明體" charset="-120"/>
              </a:rPr>
              <a:t>(g)</a:t>
            </a:r>
            <a:r>
              <a:rPr lang="en-US" altLang="zh-TW" dirty="0">
                <a:ea typeface="新細明體" charset="-120"/>
              </a:rPr>
              <a:t> + Cl</a:t>
            </a:r>
            <a:r>
              <a:rPr lang="en-US" altLang="zh-TW" sz="4000" baseline="30000" dirty="0">
                <a:ea typeface="新細明體" charset="-120"/>
              </a:rPr>
              <a:t>-</a:t>
            </a:r>
            <a:r>
              <a:rPr lang="en-US" altLang="zh-TW" baseline="-25000" dirty="0">
                <a:ea typeface="新細明體" charset="-120"/>
              </a:rPr>
              <a:t>(g) </a:t>
            </a:r>
            <a:r>
              <a:rPr lang="en-US" altLang="zh-TW" dirty="0">
                <a:ea typeface="新細明體" charset="-120"/>
              </a:rPr>
              <a:t>     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lat</a:t>
            </a:r>
            <a:r>
              <a:rPr lang="en-US" altLang="zh-TW" dirty="0">
                <a:ea typeface="新細明體" charset="-120"/>
              </a:rPr>
              <a:t> = +771 kJ/</a:t>
            </a:r>
            <a:r>
              <a:rPr lang="en-US" altLang="zh-TW" dirty="0" err="1">
                <a:ea typeface="新細明體" charset="-120"/>
              </a:rPr>
              <a:t>mol</a:t>
            </a:r>
            <a:endParaRPr lang="en-US" altLang="zh-TW" baseline="30000" dirty="0">
              <a:ea typeface="新細明體" charset="-120"/>
            </a:endParaRPr>
          </a:p>
          <a:p>
            <a:pPr>
              <a:buNone/>
            </a:pPr>
            <a:endParaRPr lang="en-US" altLang="zh-TW" b="1" u="sng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71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Magnitude of lattice enthalpy</a:t>
            </a:r>
          </a:p>
        </p:txBody>
      </p:sp>
      <p:sp>
        <p:nvSpPr>
          <p:cNvPr id="71682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Depends on:</a:t>
            </a:r>
          </a:p>
          <a:p>
            <a:pPr lvl="1"/>
            <a:r>
              <a:rPr lang="en-US" altLang="zh-TW" sz="3000" b="1" dirty="0">
                <a:solidFill>
                  <a:srgbClr val="1D1CBF"/>
                </a:solidFill>
                <a:ea typeface="新細明體" charset="-120"/>
              </a:rPr>
              <a:t>Size of the charge on the ions</a:t>
            </a:r>
          </a:p>
          <a:p>
            <a:pPr lvl="2"/>
            <a:r>
              <a:rPr lang="en-US" altLang="zh-TW" sz="3200" dirty="0">
                <a:ea typeface="新細明體" charset="-120"/>
              </a:rPr>
              <a:t>Greater the charge the greater the attraction thus larger the lattice energy</a:t>
            </a:r>
          </a:p>
          <a:p>
            <a:pPr lvl="1"/>
            <a:r>
              <a:rPr lang="en-US" altLang="zh-TW" sz="3000" b="1" dirty="0">
                <a:solidFill>
                  <a:srgbClr val="FF0000"/>
                </a:solidFill>
                <a:ea typeface="新細明體" charset="-120"/>
              </a:rPr>
              <a:t>Size of the ions</a:t>
            </a:r>
          </a:p>
          <a:p>
            <a:pPr lvl="2"/>
            <a:r>
              <a:rPr lang="en-US" altLang="zh-TW" sz="3200" dirty="0">
                <a:ea typeface="新細明體" charset="-120"/>
              </a:rPr>
              <a:t>Larger the ions the further apart they are and the more separate the charges the smaller the lattice energy</a:t>
            </a:r>
          </a:p>
          <a:p>
            <a:pPr lvl="2">
              <a:buFont typeface="Wingdings 2" pitchFamily="84" charset="2"/>
              <a:buNone/>
            </a:pPr>
            <a:endParaRPr lang="en-US" altLang="zh-TW" dirty="0">
              <a:ea typeface="新細明體" charset="-120"/>
            </a:endParaRPr>
          </a:p>
          <a:p>
            <a:pPr lvl="2">
              <a:buFont typeface="Wingdings 2" pitchFamily="84" charset="2"/>
              <a:buNone/>
            </a:pPr>
            <a:endParaRPr lang="en-US" altLang="zh-TW" dirty="0">
              <a:ea typeface="新細明體" charset="-120"/>
            </a:endParaRPr>
          </a:p>
          <a:p>
            <a:pPr lvl="2">
              <a:buFont typeface="Wingdings 2" pitchFamily="84" charset="2"/>
              <a:buNone/>
            </a:pPr>
            <a:endParaRPr lang="en-US" altLang="zh-TW" dirty="0">
              <a:ea typeface="新細明體" charset="-12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95536" y="755650"/>
            <a:ext cx="7584827" cy="32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400" b="0" dirty="0">
                <a:latin typeface="Arial" charset="0"/>
              </a:rPr>
              <a:t>		  </a:t>
            </a:r>
            <a:r>
              <a:rPr lang="en-GB" sz="2800" dirty="0" err="1">
                <a:latin typeface="Arial" charset="0"/>
              </a:rPr>
              <a:t>Cl</a:t>
            </a:r>
            <a:r>
              <a:rPr lang="en-GB" sz="2800" dirty="0">
                <a:latin typeface="Arial" charset="0"/>
              </a:rPr>
              <a:t>¯	  Br¯	  F¯	  O</a:t>
            </a:r>
            <a:r>
              <a:rPr lang="en-GB" sz="2800" baseline="30000" dirty="0">
                <a:latin typeface="Arial" charset="0"/>
              </a:rPr>
              <a:t>2-</a:t>
            </a:r>
            <a:endParaRPr lang="en-GB" sz="2800" dirty="0"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800" dirty="0">
                <a:latin typeface="Arial" charset="0"/>
              </a:rPr>
              <a:t>	Na</a:t>
            </a:r>
            <a:r>
              <a:rPr lang="en-GB" sz="2800" baseline="30000" dirty="0">
                <a:latin typeface="Arial" charset="0"/>
              </a:rPr>
              <a:t>+</a:t>
            </a:r>
            <a:r>
              <a:rPr lang="en-GB" sz="2800" dirty="0">
                <a:latin typeface="Arial" charset="0"/>
              </a:rPr>
              <a:t>	</a:t>
            </a:r>
            <a:r>
              <a:rPr lang="en-GB" sz="2800" dirty="0">
                <a:solidFill>
                  <a:srgbClr val="333399"/>
                </a:solidFill>
                <a:latin typeface="Arial" charset="0"/>
              </a:rPr>
              <a:t>-780	-742	-918	-2478</a:t>
            </a:r>
            <a:endParaRPr lang="en-GB" sz="2800" dirty="0"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800" dirty="0">
                <a:solidFill>
                  <a:srgbClr val="006600"/>
                </a:solidFill>
                <a:latin typeface="Arial" charset="0"/>
              </a:rPr>
              <a:t>	K</a:t>
            </a:r>
            <a:r>
              <a:rPr lang="en-GB" sz="2800" baseline="30000" dirty="0">
                <a:solidFill>
                  <a:srgbClr val="006600"/>
                </a:solidFill>
                <a:latin typeface="Arial" charset="0"/>
              </a:rPr>
              <a:t>+</a:t>
            </a:r>
            <a:r>
              <a:rPr lang="en-GB" sz="2800" dirty="0">
                <a:solidFill>
                  <a:srgbClr val="006600"/>
                </a:solidFill>
                <a:latin typeface="Arial" charset="0"/>
              </a:rPr>
              <a:t>	-711	-679	-817	-2232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800" dirty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sz="2800" dirty="0" err="1">
                <a:solidFill>
                  <a:srgbClr val="663300"/>
                </a:solidFill>
                <a:latin typeface="Arial" charset="0"/>
              </a:rPr>
              <a:t>Rb</a:t>
            </a:r>
            <a:r>
              <a:rPr lang="en-GB" sz="2800" baseline="30000" dirty="0">
                <a:solidFill>
                  <a:srgbClr val="663300"/>
                </a:solidFill>
                <a:latin typeface="Arial" charset="0"/>
              </a:rPr>
              <a:t>+</a:t>
            </a:r>
            <a:r>
              <a:rPr lang="en-GB" sz="2800" dirty="0">
                <a:solidFill>
                  <a:srgbClr val="663300"/>
                </a:solidFill>
                <a:latin typeface="Arial" charset="0"/>
              </a:rPr>
              <a:t>	-685	-656	-783	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800" dirty="0">
                <a:solidFill>
                  <a:srgbClr val="CC0000"/>
                </a:solidFill>
                <a:latin typeface="Arial" charset="0"/>
              </a:rPr>
              <a:t>	Mg</a:t>
            </a:r>
            <a:r>
              <a:rPr lang="en-GB" sz="2800" baseline="30000" dirty="0">
                <a:solidFill>
                  <a:srgbClr val="CC0000"/>
                </a:solidFill>
                <a:latin typeface="Arial" charset="0"/>
              </a:rPr>
              <a:t>2+</a:t>
            </a:r>
            <a:r>
              <a:rPr lang="en-GB" sz="2800" dirty="0">
                <a:solidFill>
                  <a:srgbClr val="CC0000"/>
                </a:solidFill>
                <a:latin typeface="Arial" charset="0"/>
              </a:rPr>
              <a:t>	-2256			-3791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GB" sz="2800" dirty="0">
                <a:latin typeface="Arial" charset="0"/>
              </a:rPr>
              <a:t>	Ca</a:t>
            </a:r>
            <a:r>
              <a:rPr lang="en-GB" sz="2800" baseline="30000" dirty="0">
                <a:latin typeface="Arial" charset="0"/>
              </a:rPr>
              <a:t>2+</a:t>
            </a:r>
            <a:r>
              <a:rPr lang="en-GB" sz="2800" dirty="0">
                <a:latin typeface="Arial" charset="0"/>
              </a:rPr>
              <a:t>	-2259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79512" y="4180344"/>
            <a:ext cx="84044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GB" sz="2800" dirty="0">
                <a:solidFill>
                  <a:srgbClr val="A50021"/>
                </a:solidFill>
                <a:latin typeface="Arial" charset="0"/>
              </a:rPr>
              <a:t>Smaller ions</a:t>
            </a:r>
            <a:r>
              <a:rPr lang="en-GB" sz="2800" dirty="0">
                <a:latin typeface="Arial" charset="0"/>
              </a:rPr>
              <a:t> will have a 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greater attraction</a:t>
            </a:r>
            <a:r>
              <a:rPr lang="en-GB" sz="2800" dirty="0">
                <a:latin typeface="Arial" charset="0"/>
              </a:rPr>
              <a:t> for each other because of their 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higher charge density</a:t>
            </a:r>
            <a:r>
              <a:rPr lang="en-GB" sz="2800" dirty="0">
                <a:latin typeface="Arial" charset="0"/>
              </a:rPr>
              <a:t>. They will have larger lattice </a:t>
            </a:r>
            <a:r>
              <a:rPr lang="en-GB" sz="2800" dirty="0"/>
              <a:t>e</a:t>
            </a:r>
            <a:r>
              <a:rPr lang="en-GB" sz="2800" dirty="0">
                <a:latin typeface="Arial" charset="0"/>
              </a:rPr>
              <a:t>nthalpies and larger melting points because of the extra energy which must be put in to separate the oppositely charged ions.</a:t>
            </a:r>
            <a:endParaRPr lang="en-US" sz="2800" dirty="0">
              <a:latin typeface="Arial" charset="0"/>
            </a:endParaRPr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>
            <a:off x="8826500" y="66040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135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 flipH="1">
            <a:off x="139700" y="66040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135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6588224" y="2400300"/>
            <a:ext cx="1895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Units: kJ mol</a:t>
            </a:r>
            <a:r>
              <a:rPr lang="en-GB" sz="2000" baseline="30000" dirty="0">
                <a:latin typeface="Arial" charset="0"/>
              </a:rPr>
              <a:t>-1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Magnitude of lattice </a:t>
            </a:r>
            <a:r>
              <a:rPr lang="en-US" sz="44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nthalpy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914525" y="1301974"/>
            <a:ext cx="939800" cy="939800"/>
            <a:chOff x="561" y="2650"/>
            <a:chExt cx="592" cy="592"/>
          </a:xfrm>
        </p:grpSpPr>
        <p:sp>
          <p:nvSpPr>
            <p:cNvPr id="135178" name="Oval 10"/>
            <p:cNvSpPr>
              <a:spLocks noChangeArrowheads="1"/>
            </p:cNvSpPr>
            <p:nvPr/>
          </p:nvSpPr>
          <p:spPr bwMode="auto">
            <a:xfrm>
              <a:off x="561" y="2650"/>
              <a:ext cx="592" cy="5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Text Box 14"/>
            <p:cNvSpPr txBox="1">
              <a:spLocks noChangeArrowheads="1"/>
            </p:cNvSpPr>
            <p:nvPr/>
          </p:nvSpPr>
          <p:spPr bwMode="auto">
            <a:xfrm>
              <a:off x="707" y="2855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C</a:t>
              </a:r>
              <a:r>
                <a:rPr lang="en-GB" sz="1600" i="1"/>
                <a:t>l</a:t>
              </a:r>
              <a:r>
                <a:rPr lang="en-GB" sz="1600">
                  <a:latin typeface="Arial" charset="0"/>
                </a:rPr>
                <a:t>¯</a:t>
              </a:r>
              <a:endParaRPr lang="en-US" sz="1400">
                <a:latin typeface="Arial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139825" y="1475011"/>
            <a:ext cx="723900" cy="600075"/>
            <a:chOff x="1293" y="2757"/>
            <a:chExt cx="456" cy="378"/>
          </a:xfrm>
        </p:grpSpPr>
        <p:sp>
          <p:nvSpPr>
            <p:cNvPr id="135181" name="Oval 13"/>
            <p:cNvSpPr>
              <a:spLocks noChangeArrowheads="1"/>
            </p:cNvSpPr>
            <p:nvPr/>
          </p:nvSpPr>
          <p:spPr bwMode="auto">
            <a:xfrm>
              <a:off x="1293" y="2757"/>
              <a:ext cx="400" cy="37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Text Box 17"/>
            <p:cNvSpPr txBox="1">
              <a:spLocks noChangeArrowheads="1"/>
            </p:cNvSpPr>
            <p:nvPr/>
          </p:nvSpPr>
          <p:spPr bwMode="auto">
            <a:xfrm>
              <a:off x="1349" y="2839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Na</a:t>
              </a:r>
              <a:r>
                <a:rPr lang="en-GB" sz="1600" baseline="30000">
                  <a:latin typeface="Arial" charset="0"/>
                </a:rPr>
                <a:t>+</a:t>
              </a:r>
              <a:endParaRPr lang="en-US" sz="1400" baseline="30000">
                <a:latin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59500" y="1270224"/>
            <a:ext cx="939800" cy="939800"/>
            <a:chOff x="561" y="2650"/>
            <a:chExt cx="592" cy="592"/>
          </a:xfrm>
        </p:grpSpPr>
        <p:sp>
          <p:nvSpPr>
            <p:cNvPr id="135189" name="Oval 21"/>
            <p:cNvSpPr>
              <a:spLocks noChangeArrowheads="1"/>
            </p:cNvSpPr>
            <p:nvPr/>
          </p:nvSpPr>
          <p:spPr bwMode="auto">
            <a:xfrm>
              <a:off x="561" y="2650"/>
              <a:ext cx="592" cy="5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Text Box 22"/>
            <p:cNvSpPr txBox="1">
              <a:spLocks noChangeArrowheads="1"/>
            </p:cNvSpPr>
            <p:nvPr/>
          </p:nvSpPr>
          <p:spPr bwMode="auto">
            <a:xfrm>
              <a:off x="707" y="2855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C</a:t>
              </a:r>
              <a:r>
                <a:rPr lang="en-GB" sz="1600" i="1"/>
                <a:t>l</a:t>
              </a:r>
              <a:r>
                <a:rPr lang="en-GB" sz="1600">
                  <a:latin typeface="Arial" charset="0"/>
                </a:rPr>
                <a:t>¯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0" y="2708920"/>
            <a:ext cx="8715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The sodium ion has the same charge as a potassium ion but is smaller. It has a higher charge density so will have a more effective attraction for the chloride ion. More energy will be released when they come together. </a:t>
            </a:r>
            <a:endParaRPr lang="en-US" sz="2000" b="0" dirty="0">
              <a:latin typeface="Arial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0" y="1052736"/>
            <a:ext cx="1438275" cy="1438275"/>
            <a:chOff x="2776" y="2578"/>
            <a:chExt cx="906" cy="906"/>
          </a:xfrm>
        </p:grpSpPr>
        <p:sp>
          <p:nvSpPr>
            <p:cNvPr id="135197" name="Oval 29"/>
            <p:cNvSpPr>
              <a:spLocks noChangeArrowheads="1"/>
            </p:cNvSpPr>
            <p:nvPr/>
          </p:nvSpPr>
          <p:spPr bwMode="auto">
            <a:xfrm>
              <a:off x="2776" y="2578"/>
              <a:ext cx="906" cy="906"/>
            </a:xfrm>
            <a:prstGeom prst="ellipse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Text Box 18"/>
            <p:cNvSpPr txBox="1">
              <a:spLocks noChangeArrowheads="1"/>
            </p:cNvSpPr>
            <p:nvPr/>
          </p:nvSpPr>
          <p:spPr bwMode="auto">
            <a:xfrm>
              <a:off x="3127" y="2950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K</a:t>
              </a:r>
              <a:r>
                <a:rPr lang="en-GB" sz="1600" baseline="30000">
                  <a:latin typeface="Arial" charset="0"/>
                </a:rPr>
                <a:t>+</a:t>
              </a:r>
              <a:endParaRPr lang="en-US" sz="1400" baseline="30000">
                <a:latin typeface="Arial" charset="0"/>
              </a:endParaRPr>
            </a:p>
          </p:txBody>
        </p:sp>
      </p:grp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8826500" y="66040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13500"/>
            <a:ext cx="4572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 flipH="1">
            <a:off x="139700" y="66040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13500"/>
            <a:ext cx="342900" cy="393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Magnitude of lattice </a:t>
            </a:r>
            <a:r>
              <a:rPr lang="en-US" sz="440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nthalpy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Born-Haber cycle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186766" cy="2400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b="1" dirty="0"/>
              <a:t>The Born-Haber cycle </a:t>
            </a:r>
            <a:r>
              <a:rPr lang="en-US" altLang="zh-TW" dirty="0"/>
              <a:t>is a diagrammatic representation of the formation of ionic compounds, starting from atoms, moving to gaseous atoms to gaseous ions to a solid compound. We use it to determine lattice enthalpy.</a:t>
            </a:r>
            <a:endParaRPr lang="zh-TW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-2654" b="15123"/>
          <a:stretch>
            <a:fillRect/>
          </a:stretch>
        </p:blipFill>
        <p:spPr bwMode="auto">
          <a:xfrm>
            <a:off x="323528" y="3356992"/>
            <a:ext cx="7810235" cy="32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Enthalpy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32859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b="1" dirty="0"/>
              <a:t>Change in enthalpy (</a:t>
            </a:r>
            <a:r>
              <a:rPr lang="el-GR" altLang="zh-TW" b="1" dirty="0"/>
              <a:t>Δ</a:t>
            </a:r>
            <a:r>
              <a:rPr lang="en-US" altLang="zh-TW" b="1" dirty="0"/>
              <a:t>H) </a:t>
            </a:r>
            <a:r>
              <a:rPr lang="en-US" altLang="zh-TW" dirty="0"/>
              <a:t>– enthalpy of products less reactants. It is the heat energy change per mole.</a:t>
            </a:r>
          </a:p>
          <a:p>
            <a:pPr>
              <a:buNone/>
            </a:pPr>
            <a:r>
              <a:rPr lang="en-US" altLang="zh-TW" dirty="0"/>
              <a:t>				 </a:t>
            </a:r>
            <a:r>
              <a:rPr lang="el-GR" altLang="zh-TW" dirty="0"/>
              <a:t>Δ</a:t>
            </a:r>
            <a:r>
              <a:rPr lang="en-US" altLang="zh-TW" dirty="0"/>
              <a:t>H = H</a:t>
            </a:r>
            <a:r>
              <a:rPr lang="en-US" altLang="zh-TW" baseline="-25000" dirty="0"/>
              <a:t>P</a:t>
            </a:r>
            <a:r>
              <a:rPr lang="en-US" altLang="zh-TW" dirty="0"/>
              <a:t> – H</a:t>
            </a:r>
            <a:r>
              <a:rPr lang="en-US" altLang="zh-TW" baseline="-25000" dirty="0"/>
              <a:t>R</a:t>
            </a:r>
          </a:p>
          <a:p>
            <a:pPr>
              <a:buNone/>
            </a:pPr>
            <a:endParaRPr lang="en-US" altLang="zh-TW" dirty="0"/>
          </a:p>
          <a:p>
            <a:r>
              <a:rPr lang="en-US" altLang="zh-TW" dirty="0"/>
              <a:t>For </a:t>
            </a:r>
            <a:r>
              <a:rPr lang="en-US" altLang="zh-TW" b="1" dirty="0"/>
              <a:t>exothermic reactions </a:t>
            </a:r>
            <a:r>
              <a:rPr lang="en-US" altLang="zh-TW" dirty="0"/>
              <a:t>the temperature of the surroundings increases and </a:t>
            </a:r>
            <a:r>
              <a:rPr lang="el-GR" altLang="zh-TW" dirty="0">
                <a:solidFill>
                  <a:srgbClr val="FF0000"/>
                </a:solidFill>
              </a:rPr>
              <a:t>Δ</a:t>
            </a:r>
            <a:r>
              <a:rPr lang="en-US" altLang="zh-TW" dirty="0">
                <a:solidFill>
                  <a:srgbClr val="FF0000"/>
                </a:solidFill>
              </a:rPr>
              <a:t>H is negative</a:t>
            </a:r>
            <a:r>
              <a:rPr lang="en-US" altLang="zh-TW" dirty="0"/>
              <a:t>, energy is given out</a:t>
            </a:r>
          </a:p>
          <a:p>
            <a:r>
              <a:rPr lang="en-US" altLang="zh-TW" dirty="0"/>
              <a:t>For </a:t>
            </a:r>
            <a:r>
              <a:rPr lang="en-US" altLang="zh-TW" b="1" dirty="0"/>
              <a:t>endothermic reactions </a:t>
            </a:r>
            <a:r>
              <a:rPr lang="en-US" altLang="zh-TW" dirty="0"/>
              <a:t>the temperature of the surroundings decreases and </a:t>
            </a:r>
            <a:r>
              <a:rPr lang="el-GR" altLang="zh-TW" dirty="0">
                <a:solidFill>
                  <a:srgbClr val="FF0000"/>
                </a:solidFill>
              </a:rPr>
              <a:t>Δ</a:t>
            </a:r>
            <a:r>
              <a:rPr lang="en-US" altLang="zh-TW" dirty="0">
                <a:solidFill>
                  <a:srgbClr val="FF0000"/>
                </a:solidFill>
              </a:rPr>
              <a:t>H is positive</a:t>
            </a:r>
            <a:r>
              <a:rPr lang="en-US" altLang="zh-TW" dirty="0"/>
              <a:t>, energy is absorbed</a:t>
            </a:r>
          </a:p>
          <a:p>
            <a:endParaRPr lang="en-US" altLang="zh-TW" dirty="0"/>
          </a:p>
          <a:p>
            <a:r>
              <a:rPr lang="en-US" altLang="zh-TW" dirty="0"/>
              <a:t>The higher the enthalpy the less stable the substance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7400" y="1219200"/>
            <a:ext cx="49736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accent2"/>
                </a:solidFill>
              </a:rPr>
              <a:t>1 Atomization of Sodium</a:t>
            </a:r>
            <a:endParaRPr lang="en-US" sz="3200" dirty="0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800" b="1" dirty="0">
                <a:solidFill>
                  <a:srgbClr val="FF3300"/>
                </a:solidFill>
              </a:rPr>
              <a:t>(s)</a:t>
            </a:r>
            <a:r>
              <a:rPr lang="en-US" sz="1400" b="1" dirty="0"/>
              <a:t> + 1/2 Cl</a:t>
            </a:r>
            <a:r>
              <a:rPr lang="en-US" sz="1400" b="1" baseline="-25000" dirty="0"/>
              <a:t>2</a:t>
            </a:r>
            <a:r>
              <a:rPr lang="en-US" sz="1400" b="1" dirty="0"/>
              <a:t>(g)</a:t>
            </a:r>
            <a:endParaRPr lang="en-US" sz="1400" baseline="-25000" dirty="0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400" b="1" dirty="0">
                <a:solidFill>
                  <a:srgbClr val="FF3300"/>
                </a:solidFill>
              </a:rPr>
              <a:t>(g)</a:t>
            </a:r>
            <a:r>
              <a:rPr lang="en-US" sz="1400" b="1" dirty="0"/>
              <a:t> + 1/2 Cl</a:t>
            </a:r>
            <a:r>
              <a:rPr lang="en-US" sz="1400" b="1" baseline="-25000" dirty="0"/>
              <a:t>2</a:t>
            </a:r>
            <a:r>
              <a:rPr lang="en-US" sz="1400" b="1" dirty="0"/>
              <a:t>(g)</a:t>
            </a:r>
            <a:endParaRPr lang="en-US" sz="1400" baseline="-25000" dirty="0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3132" name="Text Box 60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3133" name="Text Box 61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971801" y="3962400"/>
            <a:ext cx="2484438" cy="523875"/>
            <a:chOff x="1854" y="2484"/>
            <a:chExt cx="1565" cy="330"/>
          </a:xfrm>
        </p:grpSpPr>
        <p:grpSp>
          <p:nvGrpSpPr>
            <p:cNvPr id="4" name="Group 71"/>
            <p:cNvGrpSpPr>
              <a:grpSpLocks/>
            </p:cNvGrpSpPr>
            <p:nvPr/>
          </p:nvGrpSpPr>
          <p:grpSpPr bwMode="auto">
            <a:xfrm>
              <a:off x="2042" y="2544"/>
              <a:ext cx="1377" cy="233"/>
              <a:chOff x="1932" y="2544"/>
              <a:chExt cx="1377" cy="233"/>
            </a:xfrm>
          </p:grpSpPr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134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 dirty="0">
                    <a:sym typeface="Bookshelf Symbol 2" pitchFamily="2" charset="2"/>
                  </a:rPr>
                  <a:t>H    = +107kJmol</a:t>
                </a:r>
                <a:r>
                  <a:rPr lang="en-US" sz="1800" b="1" baseline="30000" dirty="0">
                    <a:sym typeface="Bookshelf Symbol 2" pitchFamily="2" charset="2"/>
                  </a:rPr>
                  <a:t>-1</a:t>
                </a:r>
              </a:p>
            </p:txBody>
          </p:sp>
          <p:sp>
            <p:nvSpPr>
              <p:cNvPr id="3145" name="AutoShape 73"/>
              <p:cNvSpPr>
                <a:spLocks noChangeArrowheads="1"/>
              </p:cNvSpPr>
              <p:nvPr/>
            </p:nvSpPr>
            <p:spPr bwMode="auto">
              <a:xfrm>
                <a:off x="1932" y="2590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1854" y="2540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/>
                <a:t> </a:t>
              </a: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2194" y="2484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 b="1" dirty="0">
                  <a:latin typeface="Comic Sans MS" pitchFamily="66" charset="0"/>
                  <a:cs typeface="Times New Roman" pitchFamily="18" charset="0"/>
                </a:rPr>
                <a:t>Θ</a:t>
              </a:r>
              <a:r>
                <a:rPr lang="en-GB" sz="1400" b="1" dirty="0">
                  <a:latin typeface="Comic Sans MS" pitchFamily="66" charset="0"/>
                  <a:cs typeface="Times New Roman" pitchFamily="18" charset="0"/>
                </a:rPr>
                <a:t> </a:t>
              </a:r>
            </a:p>
            <a:p>
              <a:pPr eaLnBrk="0" hangingPunct="0"/>
              <a:r>
                <a:rPr lang="en-US" sz="1400" b="1" dirty="0"/>
                <a:t>at</a:t>
              </a:r>
            </a:p>
          </p:txBody>
        </p:sp>
      </p:grp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Born-Haber Cycle for Sodium Chloride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6260321" y="3162300"/>
            <a:ext cx="1600200" cy="838200"/>
            <a:chOff x="2304" y="1488"/>
            <a:chExt cx="1008" cy="528"/>
          </a:xfrm>
        </p:grpSpPr>
        <p:sp>
          <p:nvSpPr>
            <p:cNvPr id="3153" name="Oval 81"/>
            <p:cNvSpPr>
              <a:spLocks noChangeArrowheads="1"/>
            </p:cNvSpPr>
            <p:nvPr/>
          </p:nvSpPr>
          <p:spPr bwMode="auto">
            <a:xfrm>
              <a:off x="2304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Oval 83"/>
            <p:cNvSpPr>
              <a:spLocks noChangeArrowheads="1"/>
            </p:cNvSpPr>
            <p:nvPr/>
          </p:nvSpPr>
          <p:spPr bwMode="auto">
            <a:xfrm>
              <a:off x="2448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Oval 84"/>
            <p:cNvSpPr>
              <a:spLocks noChangeArrowheads="1"/>
            </p:cNvSpPr>
            <p:nvPr/>
          </p:nvSpPr>
          <p:spPr bwMode="auto">
            <a:xfrm>
              <a:off x="3024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Oval 85"/>
            <p:cNvSpPr>
              <a:spLocks noChangeArrowheads="1"/>
            </p:cNvSpPr>
            <p:nvPr/>
          </p:nvSpPr>
          <p:spPr bwMode="auto">
            <a:xfrm>
              <a:off x="2736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Oval 86"/>
            <p:cNvSpPr>
              <a:spLocks noChangeArrowheads="1"/>
            </p:cNvSpPr>
            <p:nvPr/>
          </p:nvSpPr>
          <p:spPr bwMode="auto">
            <a:xfrm>
              <a:off x="2592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880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486400" y="1905000"/>
            <a:ext cx="3048000" cy="3200400"/>
            <a:chOff x="1872" y="672"/>
            <a:chExt cx="1920" cy="2016"/>
          </a:xfrm>
        </p:grpSpPr>
        <p:sp>
          <p:nvSpPr>
            <p:cNvPr id="3160" name="Oval 88"/>
            <p:cNvSpPr>
              <a:spLocks noChangeArrowheads="1"/>
            </p:cNvSpPr>
            <p:nvPr/>
          </p:nvSpPr>
          <p:spPr bwMode="auto">
            <a:xfrm>
              <a:off x="1872" y="86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Oval 89"/>
            <p:cNvSpPr>
              <a:spLocks noChangeArrowheads="1"/>
            </p:cNvSpPr>
            <p:nvPr/>
          </p:nvSpPr>
          <p:spPr bwMode="auto">
            <a:xfrm>
              <a:off x="1968" y="230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Oval 90"/>
            <p:cNvSpPr>
              <a:spLocks noChangeArrowheads="1"/>
            </p:cNvSpPr>
            <p:nvPr/>
          </p:nvSpPr>
          <p:spPr bwMode="auto">
            <a:xfrm>
              <a:off x="3504" y="235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Oval 91"/>
            <p:cNvSpPr>
              <a:spLocks noChangeArrowheads="1"/>
            </p:cNvSpPr>
            <p:nvPr/>
          </p:nvSpPr>
          <p:spPr bwMode="auto">
            <a:xfrm>
              <a:off x="2832" y="2400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592" y="67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Oval 93"/>
            <p:cNvSpPr>
              <a:spLocks noChangeArrowheads="1"/>
            </p:cNvSpPr>
            <p:nvPr/>
          </p:nvSpPr>
          <p:spPr bwMode="auto">
            <a:xfrm>
              <a:off x="3408" y="86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ctangle 69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49217" y="2461022"/>
            <a:ext cx="180166" cy="6028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47664" y="1916832"/>
            <a:ext cx="5132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accent2"/>
                </a:solidFill>
              </a:rPr>
              <a:t>2 Atomization of Chlorine</a:t>
            </a:r>
            <a:endParaRPr lang="en-US" sz="3200" dirty="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Text Box 62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4159" name="Text Box 63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4160" name="Text Box 64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4161" name="Text Box 65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971800" y="3429000"/>
            <a:ext cx="2309813" cy="523875"/>
            <a:chOff x="1756" y="2164"/>
            <a:chExt cx="1455" cy="330"/>
          </a:xfrm>
        </p:grpSpPr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1959" y="2208"/>
              <a:ext cx="1252" cy="231"/>
              <a:chOff x="1932" y="2208"/>
              <a:chExt cx="1252" cy="231"/>
            </a:xfrm>
          </p:grpSpPr>
          <p:sp>
            <p:nvSpPr>
              <p:cNvPr id="4166" name="Rectangle 70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2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>
                    <a:sym typeface="Bookshelf Symbol 2" pitchFamily="2" charset="2"/>
                  </a:rPr>
                  <a:t>H   = +121kJmol</a:t>
                </a:r>
                <a:r>
                  <a:rPr lang="en-US" sz="1800" b="1" baseline="30000">
                    <a:sym typeface="Bookshelf Symbol 2" pitchFamily="2" charset="2"/>
                  </a:rPr>
                  <a:t>-1</a:t>
                </a:r>
              </a:p>
            </p:txBody>
          </p:sp>
          <p:sp>
            <p:nvSpPr>
              <p:cNvPr id="4167" name="AutoShape 71"/>
              <p:cNvSpPr>
                <a:spLocks noChangeArrowheads="1"/>
              </p:cNvSpPr>
              <p:nvPr/>
            </p:nvSpPr>
            <p:spPr bwMode="auto">
              <a:xfrm>
                <a:off x="1932" y="2268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2111" y="2164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dirty="0">
                  <a:latin typeface="Comic Sans MS" pitchFamily="66" charset="0"/>
                  <a:cs typeface="Times New Roman" pitchFamily="18" charset="0"/>
                </a:rPr>
                <a:t>θ</a:t>
              </a:r>
            </a:p>
            <a:p>
              <a:pPr eaLnBrk="0" hangingPunct="0"/>
              <a:r>
                <a:rPr lang="en-US" sz="1400" dirty="0"/>
                <a:t>at</a:t>
              </a: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1756" y="2195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cs typeface="Times New Roman" pitchFamily="18" charset="0"/>
                </a:rPr>
                <a:t>½</a:t>
              </a:r>
            </a:p>
          </p:txBody>
        </p:sp>
      </p:grp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Born-Haber Cycle for Sodium Chloride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sp>
        <p:nvSpPr>
          <p:cNvPr id="4172" name="AutoShape 76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6251576" y="5826125"/>
            <a:ext cx="1430338" cy="727075"/>
            <a:chOff x="2640" y="624"/>
            <a:chExt cx="901" cy="458"/>
          </a:xfrm>
        </p:grpSpPr>
        <p:sp>
          <p:nvSpPr>
            <p:cNvPr id="4179" name="Oval 83"/>
            <p:cNvSpPr>
              <a:spLocks noChangeArrowheads="1"/>
            </p:cNvSpPr>
            <p:nvPr/>
          </p:nvSpPr>
          <p:spPr bwMode="auto">
            <a:xfrm>
              <a:off x="3072" y="624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auto">
            <a:xfrm>
              <a:off x="2640" y="624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5768976" y="2930525"/>
            <a:ext cx="2657475" cy="1260475"/>
            <a:chOff x="4320" y="576"/>
            <a:chExt cx="1674" cy="794"/>
          </a:xfrm>
        </p:grpSpPr>
        <p:sp>
          <p:nvSpPr>
            <p:cNvPr id="4196" name="Oval 100"/>
            <p:cNvSpPr>
              <a:spLocks noChangeArrowheads="1"/>
            </p:cNvSpPr>
            <p:nvPr/>
          </p:nvSpPr>
          <p:spPr bwMode="auto">
            <a:xfrm>
              <a:off x="4320" y="576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5525" y="912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6251576" y="3887886"/>
            <a:ext cx="289358" cy="16730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7543800" y="3352800"/>
            <a:ext cx="457200" cy="533400"/>
            <a:chOff x="4752" y="2112"/>
            <a:chExt cx="288" cy="336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4752" y="2160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6352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800" y="211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315200" y="3276600"/>
            <a:ext cx="914400" cy="914400"/>
          </a:xfrm>
          <a:prstGeom prst="ellipse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551538" y="14478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e</a:t>
            </a:r>
            <a:r>
              <a:rPr lang="en-US" sz="3200" b="1" baseline="30000" dirty="0"/>
              <a:t>-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800" b="1" dirty="0">
                <a:solidFill>
                  <a:srgbClr val="FF3300"/>
                </a:solidFill>
              </a:rPr>
              <a:t>(s)</a:t>
            </a:r>
            <a:r>
              <a:rPr lang="en-US" sz="1400" b="1" dirty="0"/>
              <a:t> + 1/2 Cl</a:t>
            </a:r>
            <a:r>
              <a:rPr lang="en-US" sz="1400" b="1" baseline="-25000" dirty="0"/>
              <a:t>2</a:t>
            </a:r>
            <a:r>
              <a:rPr lang="en-US" sz="1400" b="1" dirty="0"/>
              <a:t>(g)</a:t>
            </a:r>
            <a:endParaRPr lang="en-US" sz="1400" baseline="-25000" dirty="0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Text Box 50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5171" name="Text Box 51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5172" name="Text Box 52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5173" name="Text Box 53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1219200" y="1143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1563688" y="83185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 baseline="30000"/>
              <a:t>+</a:t>
            </a:r>
            <a:r>
              <a:rPr lang="en-US" sz="1400" b="1"/>
              <a:t>(g) + Cl(g)</a:t>
            </a:r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514476" y="2262188"/>
            <a:ext cx="2251076" cy="523875"/>
            <a:chOff x="2124" y="1598"/>
            <a:chExt cx="1418" cy="330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2124" y="1665"/>
              <a:ext cx="1418" cy="233"/>
              <a:chOff x="2124" y="1665"/>
              <a:chExt cx="1418" cy="233"/>
            </a:xfrm>
          </p:grpSpPr>
          <p:sp>
            <p:nvSpPr>
              <p:cNvPr id="5181" name="Rectangle 61"/>
              <p:cNvSpPr>
                <a:spLocks noChangeArrowheads="1"/>
              </p:cNvSpPr>
              <p:nvPr/>
            </p:nvSpPr>
            <p:spPr bwMode="auto">
              <a:xfrm>
                <a:off x="2160" y="1665"/>
                <a:ext cx="13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 dirty="0">
                    <a:sym typeface="Bookshelf Symbol 2" pitchFamily="2" charset="2"/>
                  </a:rPr>
                  <a:t>H     =</a:t>
                </a:r>
                <a:r>
                  <a:rPr lang="en-US" sz="1800" dirty="0">
                    <a:sym typeface="Bookshelf Symbol 2" pitchFamily="2" charset="2"/>
                  </a:rPr>
                  <a:t> +</a:t>
                </a:r>
                <a:r>
                  <a:rPr lang="en-US" sz="1800" b="1" dirty="0">
                    <a:sym typeface="Bookshelf Symbol 2" pitchFamily="2" charset="2"/>
                  </a:rPr>
                  <a:t>502kJmol</a:t>
                </a:r>
                <a:r>
                  <a:rPr lang="en-US" sz="1800" baseline="30000" dirty="0">
                    <a:sym typeface="Bookshelf Symbol 2" pitchFamily="2" charset="2"/>
                  </a:rPr>
                  <a:t>-1</a:t>
                </a:r>
              </a:p>
            </p:txBody>
          </p:sp>
          <p:sp>
            <p:nvSpPr>
              <p:cNvPr id="5182" name="AutoShape 62"/>
              <p:cNvSpPr>
                <a:spLocks noChangeArrowheads="1"/>
              </p:cNvSpPr>
              <p:nvPr/>
            </p:nvSpPr>
            <p:spPr bwMode="auto">
              <a:xfrm>
                <a:off x="2124" y="1722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2286" y="1598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dirty="0">
                  <a:latin typeface="Comic Sans MS" pitchFamily="66" charset="0"/>
                  <a:cs typeface="Times New Roman" pitchFamily="18" charset="0"/>
                </a:rPr>
                <a:t>θ</a:t>
              </a:r>
            </a:p>
            <a:p>
              <a:pPr eaLnBrk="0" hangingPunct="0"/>
              <a:r>
                <a:rPr lang="en-US" sz="1400" dirty="0"/>
                <a:t>IE</a:t>
              </a:r>
            </a:p>
          </p:txBody>
        </p:sp>
      </p:grp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/>
              <a:t>Born-Haber Cycle for Sodium Chloride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19200" y="1676400"/>
            <a:ext cx="503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</a:rPr>
              <a:t>3 First Ionisation of Sodium</a:t>
            </a:r>
            <a:endParaRPr lang="en-US" sz="3200"/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sp>
        <p:nvSpPr>
          <p:cNvPr id="5186" name="AutoShape 66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772400" y="2184112"/>
            <a:ext cx="30970" cy="940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5" name="Line 141"/>
          <p:cNvSpPr>
            <a:spLocks noChangeShapeType="1"/>
          </p:cNvSpPr>
          <p:nvPr/>
        </p:nvSpPr>
        <p:spPr bwMode="auto">
          <a:xfrm>
            <a:off x="4495800" y="1143000"/>
            <a:ext cx="0" cy="16002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38400" y="1295400"/>
            <a:ext cx="5510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</a:rPr>
              <a:t>4 Electron Affinity of Chlorine</a:t>
            </a:r>
            <a:endParaRPr lang="en-US" sz="32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934200" y="3733800"/>
            <a:ext cx="615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b="1"/>
              <a:t>e</a:t>
            </a:r>
            <a:r>
              <a:rPr lang="en-US" sz="6000" b="1" baseline="30000"/>
              <a:t>-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Text Box 46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6191" name="Text Box 47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1219200" y="1143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Line 88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Line 89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Line 90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6238" name="Text Box 94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687388" y="152400"/>
            <a:ext cx="83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240" name="Line 96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97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2" name="Line 98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3" name="Line 99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6247" name="Line 103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Line 104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9" name="Line 105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0" name="Line 106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1" name="Line 107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3" name="Line 109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4" name="Line 110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6" name="Line 112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7" name="Line 113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8" name="Line 114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59" name="Line 115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0" name="Line 116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2" name="Line 118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6264" name="Line 120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5" name="Text Box 121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6267" name="Text Box 123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6268" name="Text Box 124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6273" name="Text Box 129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6275" name="Line 131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6" name="Line 132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" name="Line 133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8" name="Line 134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9" name="Text Box 135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6282" name="Text Box 138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1563688" y="83185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 baseline="30000"/>
              <a:t>+</a:t>
            </a:r>
            <a:r>
              <a:rPr lang="en-US" sz="1400" b="1"/>
              <a:t>(g) + Cl(g)</a:t>
            </a:r>
            <a:endParaRPr lang="en-US" sz="1600" b="1"/>
          </a:p>
        </p:txBody>
      </p:sp>
      <p:sp>
        <p:nvSpPr>
          <p:cNvPr id="6286" name="Line 142"/>
          <p:cNvSpPr>
            <a:spLocks noChangeShapeType="1"/>
          </p:cNvSpPr>
          <p:nvPr/>
        </p:nvSpPr>
        <p:spPr bwMode="auto">
          <a:xfrm>
            <a:off x="3657600" y="2743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3657600" y="2743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 baseline="30000"/>
              <a:t>+</a:t>
            </a:r>
            <a:r>
              <a:rPr lang="en-US" sz="1400" b="1"/>
              <a:t>(g) + Cl</a:t>
            </a:r>
            <a:r>
              <a:rPr lang="en-US" sz="1400" b="1" baseline="30000"/>
              <a:t>-</a:t>
            </a:r>
            <a:r>
              <a:rPr lang="en-US" sz="1400" b="1"/>
              <a:t>(g</a:t>
            </a:r>
            <a:r>
              <a:rPr lang="en-US" sz="1600" b="1"/>
              <a:t>)</a:t>
            </a:r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4724401" y="1828800"/>
            <a:ext cx="2192338" cy="523875"/>
            <a:chOff x="3132" y="1048"/>
            <a:chExt cx="1381" cy="330"/>
          </a:xfrm>
        </p:grpSpPr>
        <p:grpSp>
          <p:nvGrpSpPr>
            <p:cNvPr id="6" name="Group 146"/>
            <p:cNvGrpSpPr>
              <a:grpSpLocks/>
            </p:cNvGrpSpPr>
            <p:nvPr/>
          </p:nvGrpSpPr>
          <p:grpSpPr bwMode="auto">
            <a:xfrm>
              <a:off x="3132" y="1104"/>
              <a:ext cx="1381" cy="233"/>
              <a:chOff x="3132" y="1104"/>
              <a:chExt cx="1381" cy="233"/>
            </a:xfrm>
          </p:grpSpPr>
          <p:sp>
            <p:nvSpPr>
              <p:cNvPr id="6291" name="Rectangle 147"/>
              <p:cNvSpPr>
                <a:spLocks noChangeArrowheads="1"/>
              </p:cNvSpPr>
              <p:nvPr/>
            </p:nvSpPr>
            <p:spPr bwMode="auto">
              <a:xfrm>
                <a:off x="3168" y="1104"/>
                <a:ext cx="134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 dirty="0">
                    <a:sym typeface="Bookshelf Symbol 2" pitchFamily="2" charset="2"/>
                  </a:rPr>
                  <a:t>H     = -355kJmol</a:t>
                </a:r>
                <a:r>
                  <a:rPr lang="en-US" sz="1800" b="1" baseline="30000" dirty="0">
                    <a:sym typeface="Bookshelf Symbol 2" pitchFamily="2" charset="2"/>
                  </a:rPr>
                  <a:t>-1</a:t>
                </a:r>
              </a:p>
            </p:txBody>
          </p:sp>
          <p:sp>
            <p:nvSpPr>
              <p:cNvPr id="6292" name="AutoShape 148"/>
              <p:cNvSpPr>
                <a:spLocks noChangeArrowheads="1"/>
              </p:cNvSpPr>
              <p:nvPr/>
            </p:nvSpPr>
            <p:spPr bwMode="auto">
              <a:xfrm>
                <a:off x="3132" y="1164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3281" y="1048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>
                  <a:latin typeface="Comic Sans MS" pitchFamily="66" charset="0"/>
                  <a:cs typeface="Times New Roman" pitchFamily="18" charset="0"/>
                </a:rPr>
                <a:t>θ</a:t>
              </a:r>
            </a:p>
            <a:p>
              <a:pPr eaLnBrk="0" hangingPunct="0"/>
              <a:r>
                <a:rPr lang="en-US" sz="1400" b="1" dirty="0"/>
                <a:t>EA</a:t>
              </a:r>
            </a:p>
          </p:txBody>
        </p:sp>
      </p:grpSp>
      <p:sp>
        <p:nvSpPr>
          <p:cNvPr id="6294" name="Text Box 150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/>
              <a:t>Born-Haber Cycle for Sodium Chloride</a:t>
            </a:r>
          </a:p>
        </p:txBody>
      </p:sp>
      <p:sp>
        <p:nvSpPr>
          <p:cNvPr id="6295" name="Text Box 151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sp>
        <p:nvSpPr>
          <p:cNvPr id="6296" name="AutoShape 152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3" name="Oval 159"/>
          <p:cNvSpPr>
            <a:spLocks noChangeArrowheads="1"/>
          </p:cNvSpPr>
          <p:nvPr/>
        </p:nvSpPr>
        <p:spPr bwMode="auto">
          <a:xfrm>
            <a:off x="67056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8" name="Oval 154"/>
          <p:cNvSpPr>
            <a:spLocks noChangeArrowheads="1"/>
          </p:cNvSpPr>
          <p:nvPr/>
        </p:nvSpPr>
        <p:spPr bwMode="auto">
          <a:xfrm>
            <a:off x="67056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149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51" name="Text Box 11"/>
          <p:cNvSpPr txBox="1">
            <a:spLocks noChangeArrowheads="1"/>
          </p:cNvSpPr>
          <p:nvPr/>
        </p:nvSpPr>
        <p:spPr bwMode="auto">
          <a:xfrm>
            <a:off x="6965767" y="2169994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e</a:t>
            </a:r>
            <a:r>
              <a:rPr lang="en-US" sz="3200" b="1" baseline="30000" dirty="0"/>
              <a:t>-</a:t>
            </a:r>
          </a:p>
        </p:txBody>
      </p:sp>
      <p:cxnSp>
        <p:nvCxnSpPr>
          <p:cNvPr id="152" name="Straight Arrow Connector 151"/>
          <p:cNvCxnSpPr>
            <a:stCxn id="151" idx="2"/>
          </p:cNvCxnSpPr>
          <p:nvPr/>
        </p:nvCxnSpPr>
        <p:spPr>
          <a:xfrm flipH="1">
            <a:off x="7155687" y="2754769"/>
            <a:ext cx="61912" cy="1015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0" name="Line 192"/>
          <p:cNvSpPr>
            <a:spLocks noChangeShapeType="1"/>
          </p:cNvSpPr>
          <p:nvPr/>
        </p:nvSpPr>
        <p:spPr bwMode="auto">
          <a:xfrm flipH="1">
            <a:off x="2476500" y="4508500"/>
            <a:ext cx="0" cy="19431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7257" name="Line 89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Line 90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Line 91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" name="Line 92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1" name="Text Box 93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7262" name="Text Box 94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7263" name="Text Box 95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7264" name="Text Box 96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1219200" y="1143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274" name="Line 106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" name="Line 107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9" name="Line 111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1" name="Line 113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2" name="Line 114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4" name="Line 116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6" name="Line 118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8" name="Line 120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9" name="Line 121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7291" name="Line 123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3" name="Group 133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7302" name="Line 134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3" name="Line 135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4" name="Line 136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5" name="Line 137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6" name="Text Box 138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7307" name="Text Box 139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7308" name="Text Box 140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7309" name="Text Box 141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7311" name="Line 143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2" name="Line 144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Line 145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Line 146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Text Box 147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316" name="Line 148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Text Box 149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7318" name="Line 150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9" name="Line 151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0" name="Line 152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1" name="Line 153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2" name="Line 154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3" name="Line 155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4" name="Line 156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5" name="Line 157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6" name="Line 158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7" name="Line 159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8" name="Line 160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29" name="Line 161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0" name="Line 162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1" name="Line 163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2" name="Line 164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3" name="Line 165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4" name="Text Box 166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7335" name="Line 167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6" name="Text Box 168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7337" name="Text Box 169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7338" name="Text Box 170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7339" name="Text Box 171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7340" name="Text Box 172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7341" name="Text Box 173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7342" name="Text Box 174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7343" name="Text Box 175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7344" name="Text Box 176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7346" name="Line 178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" name="Line 179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Line 180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" name="Line 181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" name="Text Box 182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7351" name="Text Box 183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7352" name="Text Box 184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7353" name="Text Box 185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7356" name="Line 188"/>
          <p:cNvSpPr>
            <a:spLocks noChangeShapeType="1"/>
          </p:cNvSpPr>
          <p:nvPr/>
        </p:nvSpPr>
        <p:spPr bwMode="auto">
          <a:xfrm>
            <a:off x="4495800" y="1143000"/>
            <a:ext cx="0" cy="16002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57" name="Line 189"/>
          <p:cNvSpPr>
            <a:spLocks noChangeShapeType="1"/>
          </p:cNvSpPr>
          <p:nvPr/>
        </p:nvSpPr>
        <p:spPr bwMode="auto">
          <a:xfrm>
            <a:off x="3657600" y="2743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59" name="Line 191"/>
          <p:cNvSpPr>
            <a:spLocks noChangeShapeType="1"/>
          </p:cNvSpPr>
          <p:nvPr/>
        </p:nvSpPr>
        <p:spPr bwMode="auto">
          <a:xfrm>
            <a:off x="1222375" y="6426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61" name="Text Box 193"/>
          <p:cNvSpPr txBox="1">
            <a:spLocks noChangeArrowheads="1"/>
          </p:cNvSpPr>
          <p:nvPr/>
        </p:nvSpPr>
        <p:spPr bwMode="auto">
          <a:xfrm>
            <a:off x="2003425" y="636111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NaCl(s)</a:t>
            </a:r>
            <a:endParaRPr lang="en-US"/>
          </a:p>
        </p:txBody>
      </p:sp>
      <p:sp>
        <p:nvSpPr>
          <p:cNvPr id="7362" name="Text Box 194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/>
              <a:t>Born-Haber Cycle for Sodium Chloride</a:t>
            </a:r>
          </a:p>
        </p:txBody>
      </p:sp>
      <p:grpSp>
        <p:nvGrpSpPr>
          <p:cNvPr id="5" name="Group 195"/>
          <p:cNvGrpSpPr>
            <a:grpSpLocks/>
          </p:cNvGrpSpPr>
          <p:nvPr/>
        </p:nvGrpSpPr>
        <p:grpSpPr bwMode="auto">
          <a:xfrm>
            <a:off x="2495550" y="5118100"/>
            <a:ext cx="1974850" cy="523875"/>
            <a:chOff x="1956" y="3133"/>
            <a:chExt cx="1244" cy="330"/>
          </a:xfrm>
        </p:grpSpPr>
        <p:grpSp>
          <p:nvGrpSpPr>
            <p:cNvPr id="6" name="Group 196"/>
            <p:cNvGrpSpPr>
              <a:grpSpLocks/>
            </p:cNvGrpSpPr>
            <p:nvPr/>
          </p:nvGrpSpPr>
          <p:grpSpPr bwMode="auto">
            <a:xfrm>
              <a:off x="1956" y="3154"/>
              <a:ext cx="1244" cy="288"/>
              <a:chOff x="1956" y="3154"/>
              <a:chExt cx="1244" cy="288"/>
            </a:xfrm>
          </p:grpSpPr>
          <p:sp>
            <p:nvSpPr>
              <p:cNvPr id="7365" name="Text Box 197"/>
              <p:cNvSpPr txBox="1">
                <a:spLocks noChangeArrowheads="1"/>
              </p:cNvSpPr>
              <p:nvPr/>
            </p:nvSpPr>
            <p:spPr bwMode="auto">
              <a:xfrm>
                <a:off x="1974" y="315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66" name="Rectangle 198"/>
              <p:cNvSpPr>
                <a:spLocks noChangeArrowheads="1"/>
              </p:cNvSpPr>
              <p:nvPr/>
            </p:nvSpPr>
            <p:spPr bwMode="auto">
              <a:xfrm>
                <a:off x="1984" y="3185"/>
                <a:ext cx="12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1" dirty="0">
                    <a:sym typeface="Bookshelf Symbol 2" pitchFamily="2" charset="2"/>
                  </a:rPr>
                  <a:t>H  =</a:t>
                </a:r>
                <a:r>
                  <a:rPr lang="en-US" sz="1800" dirty="0">
                    <a:sym typeface="Bookshelf Symbol 2" pitchFamily="2" charset="2"/>
                  </a:rPr>
                  <a:t> -</a:t>
                </a:r>
                <a:r>
                  <a:rPr lang="en-US" sz="1800" b="1" dirty="0">
                    <a:sym typeface="Bookshelf Symbol 2" pitchFamily="2" charset="2"/>
                  </a:rPr>
                  <a:t>411kJmol</a:t>
                </a:r>
                <a:r>
                  <a:rPr lang="en-US" sz="1800" baseline="30000" dirty="0">
                    <a:sym typeface="Bookshelf Symbol 2" pitchFamily="2" charset="2"/>
                  </a:rPr>
                  <a:t>-1</a:t>
                </a:r>
              </a:p>
            </p:txBody>
          </p:sp>
          <p:sp>
            <p:nvSpPr>
              <p:cNvPr id="7367" name="AutoShape 199"/>
              <p:cNvSpPr>
                <a:spLocks noChangeArrowheads="1"/>
              </p:cNvSpPr>
              <p:nvPr/>
            </p:nvSpPr>
            <p:spPr bwMode="auto">
              <a:xfrm>
                <a:off x="1956" y="3237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68" name="Rectangle 200"/>
            <p:cNvSpPr>
              <a:spLocks noChangeArrowheads="1"/>
            </p:cNvSpPr>
            <p:nvPr/>
          </p:nvSpPr>
          <p:spPr bwMode="auto">
            <a:xfrm>
              <a:off x="2093" y="3133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dirty="0">
                  <a:latin typeface="Comic Sans MS" pitchFamily="66" charset="0"/>
                  <a:cs typeface="Times New Roman" pitchFamily="18" charset="0"/>
                </a:rPr>
                <a:t>θ</a:t>
              </a:r>
            </a:p>
            <a:p>
              <a:pPr eaLnBrk="0" hangingPunct="0"/>
              <a:r>
                <a:rPr lang="en-US" sz="1400" dirty="0"/>
                <a:t>f</a:t>
              </a:r>
            </a:p>
          </p:txBody>
        </p:sp>
      </p:grpSp>
      <p:sp>
        <p:nvSpPr>
          <p:cNvPr id="7369" name="Text Box 201"/>
          <p:cNvSpPr txBox="1">
            <a:spLocks noChangeArrowheads="1"/>
          </p:cNvSpPr>
          <p:nvPr/>
        </p:nvSpPr>
        <p:spPr bwMode="auto">
          <a:xfrm>
            <a:off x="1563688" y="83185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 baseline="30000"/>
              <a:t>+</a:t>
            </a:r>
            <a:r>
              <a:rPr lang="en-US" sz="1400" b="1"/>
              <a:t>(g) + Cl(g)</a:t>
            </a:r>
            <a:endParaRPr lang="en-US" sz="1600" b="1"/>
          </a:p>
        </p:txBody>
      </p:sp>
      <p:sp>
        <p:nvSpPr>
          <p:cNvPr id="7371" name="Text Box 203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sp>
        <p:nvSpPr>
          <p:cNvPr id="7372" name="AutoShape 204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05"/>
          <p:cNvGrpSpPr>
            <a:grpSpLocks/>
          </p:cNvGrpSpPr>
          <p:nvPr/>
        </p:nvGrpSpPr>
        <p:grpSpPr bwMode="auto">
          <a:xfrm>
            <a:off x="6862791" y="4059748"/>
            <a:ext cx="1600200" cy="838200"/>
            <a:chOff x="2304" y="1488"/>
            <a:chExt cx="1008" cy="528"/>
          </a:xfrm>
        </p:grpSpPr>
        <p:sp>
          <p:nvSpPr>
            <p:cNvPr id="7374" name="Oval 206"/>
            <p:cNvSpPr>
              <a:spLocks noChangeArrowheads="1"/>
            </p:cNvSpPr>
            <p:nvPr/>
          </p:nvSpPr>
          <p:spPr bwMode="auto">
            <a:xfrm>
              <a:off x="2304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" name="Oval 207"/>
            <p:cNvSpPr>
              <a:spLocks noChangeArrowheads="1"/>
            </p:cNvSpPr>
            <p:nvPr/>
          </p:nvSpPr>
          <p:spPr bwMode="auto">
            <a:xfrm>
              <a:off x="2448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" name="Oval 208"/>
            <p:cNvSpPr>
              <a:spLocks noChangeArrowheads="1"/>
            </p:cNvSpPr>
            <p:nvPr/>
          </p:nvSpPr>
          <p:spPr bwMode="auto">
            <a:xfrm>
              <a:off x="3024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" name="Oval 209"/>
            <p:cNvSpPr>
              <a:spLocks noChangeArrowheads="1"/>
            </p:cNvSpPr>
            <p:nvPr/>
          </p:nvSpPr>
          <p:spPr bwMode="auto">
            <a:xfrm>
              <a:off x="2736" y="17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" name="Oval 210"/>
            <p:cNvSpPr>
              <a:spLocks noChangeArrowheads="1"/>
            </p:cNvSpPr>
            <p:nvPr/>
          </p:nvSpPr>
          <p:spPr bwMode="auto">
            <a:xfrm>
              <a:off x="2592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" name="Oval 211"/>
            <p:cNvSpPr>
              <a:spLocks noChangeArrowheads="1"/>
            </p:cNvSpPr>
            <p:nvPr/>
          </p:nvSpPr>
          <p:spPr bwMode="auto">
            <a:xfrm>
              <a:off x="2880" y="148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23"/>
          <p:cNvGrpSpPr>
            <a:grpSpLocks/>
          </p:cNvGrpSpPr>
          <p:nvPr/>
        </p:nvGrpSpPr>
        <p:grpSpPr bwMode="auto">
          <a:xfrm>
            <a:off x="5361796" y="1281907"/>
            <a:ext cx="3335338" cy="2022475"/>
            <a:chOff x="3216" y="1392"/>
            <a:chExt cx="2101" cy="1274"/>
          </a:xfrm>
        </p:grpSpPr>
        <p:grpSp>
          <p:nvGrpSpPr>
            <p:cNvPr id="9" name="Group 213"/>
            <p:cNvGrpSpPr>
              <a:grpSpLocks/>
            </p:cNvGrpSpPr>
            <p:nvPr/>
          </p:nvGrpSpPr>
          <p:grpSpPr bwMode="auto">
            <a:xfrm>
              <a:off x="4272" y="1392"/>
              <a:ext cx="853" cy="602"/>
              <a:chOff x="4320" y="1440"/>
              <a:chExt cx="853" cy="602"/>
            </a:xfrm>
          </p:grpSpPr>
          <p:sp>
            <p:nvSpPr>
              <p:cNvPr id="7382" name="Oval 21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Oval 215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22"/>
            <p:cNvGrpSpPr>
              <a:grpSpLocks/>
            </p:cNvGrpSpPr>
            <p:nvPr/>
          </p:nvGrpSpPr>
          <p:grpSpPr bwMode="auto">
            <a:xfrm>
              <a:off x="3216" y="1536"/>
              <a:ext cx="613" cy="842"/>
              <a:chOff x="3264" y="1584"/>
              <a:chExt cx="613" cy="842"/>
            </a:xfrm>
          </p:grpSpPr>
          <p:sp>
            <p:nvSpPr>
              <p:cNvPr id="7385" name="Oval 217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" name="Oval 21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19"/>
            <p:cNvGrpSpPr>
              <a:grpSpLocks/>
            </p:cNvGrpSpPr>
            <p:nvPr/>
          </p:nvGrpSpPr>
          <p:grpSpPr bwMode="auto">
            <a:xfrm>
              <a:off x="4416" y="2208"/>
              <a:ext cx="901" cy="458"/>
              <a:chOff x="2640" y="624"/>
              <a:chExt cx="901" cy="458"/>
            </a:xfrm>
          </p:grpSpPr>
          <p:sp>
            <p:nvSpPr>
              <p:cNvPr id="7388" name="Oval 220"/>
              <p:cNvSpPr>
                <a:spLocks noChangeArrowheads="1"/>
              </p:cNvSpPr>
              <p:nvPr/>
            </p:nvSpPr>
            <p:spPr bwMode="auto">
              <a:xfrm>
                <a:off x="3072" y="624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9" name="Oval 221"/>
              <p:cNvSpPr>
                <a:spLocks noChangeArrowheads="1"/>
              </p:cNvSpPr>
              <p:nvPr/>
            </p:nvSpPr>
            <p:spPr bwMode="auto">
              <a:xfrm>
                <a:off x="2640" y="624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251"/>
          <p:cNvGrpSpPr>
            <a:grpSpLocks/>
          </p:cNvGrpSpPr>
          <p:nvPr/>
        </p:nvGrpSpPr>
        <p:grpSpPr bwMode="auto">
          <a:xfrm>
            <a:off x="4158217" y="3242979"/>
            <a:ext cx="1809750" cy="1765300"/>
            <a:chOff x="3890" y="2736"/>
            <a:chExt cx="1140" cy="1112"/>
          </a:xfrm>
        </p:grpSpPr>
        <p:grpSp>
          <p:nvGrpSpPr>
            <p:cNvPr id="13" name="Group 224"/>
            <p:cNvGrpSpPr>
              <a:grpSpLocks/>
            </p:cNvGrpSpPr>
            <p:nvPr/>
          </p:nvGrpSpPr>
          <p:grpSpPr bwMode="auto">
            <a:xfrm>
              <a:off x="3890" y="3390"/>
              <a:ext cx="469" cy="458"/>
              <a:chOff x="3515" y="1515"/>
              <a:chExt cx="469" cy="458"/>
            </a:xfrm>
          </p:grpSpPr>
          <p:sp>
            <p:nvSpPr>
              <p:cNvPr id="7393" name="Oval 225"/>
              <p:cNvSpPr>
                <a:spLocks noChangeArrowheads="1"/>
              </p:cNvSpPr>
              <p:nvPr/>
            </p:nvSpPr>
            <p:spPr bwMode="auto">
              <a:xfrm>
                <a:off x="3515" y="1515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" name="Text Box 226"/>
              <p:cNvSpPr txBox="1">
                <a:spLocks noChangeArrowheads="1"/>
              </p:cNvSpPr>
              <p:nvPr/>
            </p:nvSpPr>
            <p:spPr bwMode="auto">
              <a:xfrm>
                <a:off x="3614" y="1515"/>
                <a:ext cx="16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-</a:t>
                </a:r>
                <a:endParaRPr lang="en-US"/>
              </a:p>
            </p:txBody>
          </p:sp>
        </p:grpSp>
        <p:grpSp>
          <p:nvGrpSpPr>
            <p:cNvPr id="14" name="Group 227"/>
            <p:cNvGrpSpPr>
              <a:grpSpLocks/>
            </p:cNvGrpSpPr>
            <p:nvPr/>
          </p:nvGrpSpPr>
          <p:grpSpPr bwMode="auto">
            <a:xfrm>
              <a:off x="4560" y="3390"/>
              <a:ext cx="470" cy="458"/>
              <a:chOff x="4185" y="1515"/>
              <a:chExt cx="470" cy="458"/>
            </a:xfrm>
          </p:grpSpPr>
          <p:sp>
            <p:nvSpPr>
              <p:cNvPr id="7396" name="Oval 228"/>
              <p:cNvSpPr>
                <a:spLocks noChangeArrowheads="1"/>
              </p:cNvSpPr>
              <p:nvPr/>
            </p:nvSpPr>
            <p:spPr bwMode="auto">
              <a:xfrm>
                <a:off x="4185" y="1515"/>
                <a:ext cx="470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Text Box 229"/>
              <p:cNvSpPr txBox="1">
                <a:spLocks noChangeArrowheads="1"/>
              </p:cNvSpPr>
              <p:nvPr/>
            </p:nvSpPr>
            <p:spPr bwMode="auto">
              <a:xfrm>
                <a:off x="4284" y="1515"/>
                <a:ext cx="17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-</a:t>
                </a:r>
                <a:endParaRPr lang="en-US"/>
              </a:p>
            </p:txBody>
          </p:sp>
        </p:grpSp>
        <p:grpSp>
          <p:nvGrpSpPr>
            <p:cNvPr id="15" name="Group 230"/>
            <p:cNvGrpSpPr>
              <a:grpSpLocks/>
            </p:cNvGrpSpPr>
            <p:nvPr/>
          </p:nvGrpSpPr>
          <p:grpSpPr bwMode="auto">
            <a:xfrm>
              <a:off x="4216" y="3063"/>
              <a:ext cx="470" cy="458"/>
              <a:chOff x="3850" y="1188"/>
              <a:chExt cx="470" cy="458"/>
            </a:xfrm>
          </p:grpSpPr>
          <p:sp>
            <p:nvSpPr>
              <p:cNvPr id="7399" name="Oval 231"/>
              <p:cNvSpPr>
                <a:spLocks noChangeArrowheads="1"/>
              </p:cNvSpPr>
              <p:nvPr/>
            </p:nvSpPr>
            <p:spPr bwMode="auto">
              <a:xfrm>
                <a:off x="3850" y="1188"/>
                <a:ext cx="470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Text Box 232"/>
              <p:cNvSpPr txBox="1">
                <a:spLocks noChangeArrowheads="1"/>
              </p:cNvSpPr>
              <p:nvPr/>
            </p:nvSpPr>
            <p:spPr bwMode="auto">
              <a:xfrm>
                <a:off x="3949" y="1188"/>
                <a:ext cx="17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-</a:t>
                </a:r>
                <a:endParaRPr lang="en-US"/>
              </a:p>
            </p:txBody>
          </p:sp>
        </p:grpSp>
        <p:grpSp>
          <p:nvGrpSpPr>
            <p:cNvPr id="16" name="Group 233"/>
            <p:cNvGrpSpPr>
              <a:grpSpLocks/>
            </p:cNvGrpSpPr>
            <p:nvPr/>
          </p:nvGrpSpPr>
          <p:grpSpPr bwMode="auto">
            <a:xfrm>
              <a:off x="4560" y="2736"/>
              <a:ext cx="470" cy="458"/>
              <a:chOff x="4185" y="861"/>
              <a:chExt cx="470" cy="458"/>
            </a:xfrm>
          </p:grpSpPr>
          <p:sp>
            <p:nvSpPr>
              <p:cNvPr id="7402" name="Oval 234"/>
              <p:cNvSpPr>
                <a:spLocks noChangeArrowheads="1"/>
              </p:cNvSpPr>
              <p:nvPr/>
            </p:nvSpPr>
            <p:spPr bwMode="auto">
              <a:xfrm>
                <a:off x="4185" y="861"/>
                <a:ext cx="470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3" name="Text Box 235"/>
              <p:cNvSpPr txBox="1">
                <a:spLocks noChangeArrowheads="1"/>
              </p:cNvSpPr>
              <p:nvPr/>
            </p:nvSpPr>
            <p:spPr bwMode="auto">
              <a:xfrm>
                <a:off x="4284" y="861"/>
                <a:ext cx="17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-</a:t>
                </a:r>
                <a:endParaRPr lang="en-US"/>
              </a:p>
            </p:txBody>
          </p:sp>
        </p:grpSp>
        <p:grpSp>
          <p:nvGrpSpPr>
            <p:cNvPr id="17" name="Group 236"/>
            <p:cNvGrpSpPr>
              <a:grpSpLocks/>
            </p:cNvGrpSpPr>
            <p:nvPr/>
          </p:nvGrpSpPr>
          <p:grpSpPr bwMode="auto">
            <a:xfrm>
              <a:off x="3890" y="2736"/>
              <a:ext cx="469" cy="458"/>
              <a:chOff x="3515" y="861"/>
              <a:chExt cx="469" cy="458"/>
            </a:xfrm>
          </p:grpSpPr>
          <p:sp>
            <p:nvSpPr>
              <p:cNvPr id="7405" name="Oval 237"/>
              <p:cNvSpPr>
                <a:spLocks noChangeArrowheads="1"/>
              </p:cNvSpPr>
              <p:nvPr/>
            </p:nvSpPr>
            <p:spPr bwMode="auto">
              <a:xfrm>
                <a:off x="3515" y="861"/>
                <a:ext cx="469" cy="458"/>
              </a:xfrm>
              <a:prstGeom prst="ellipse">
                <a:avLst/>
              </a:prstGeom>
              <a:gradFill rotWithShape="0">
                <a:gsLst>
                  <a:gs pos="0">
                    <a:srgbClr val="66FF33"/>
                  </a:gs>
                  <a:gs pos="100000">
                    <a:srgbClr val="66FF33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6" name="Text Box 238"/>
              <p:cNvSpPr txBox="1">
                <a:spLocks noChangeArrowheads="1"/>
              </p:cNvSpPr>
              <p:nvPr/>
            </p:nvSpPr>
            <p:spPr bwMode="auto">
              <a:xfrm>
                <a:off x="3614" y="861"/>
                <a:ext cx="16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/>
                  <a:t>-</a:t>
                </a:r>
                <a:endParaRPr lang="en-US"/>
              </a:p>
            </p:txBody>
          </p:sp>
        </p:grpSp>
        <p:grpSp>
          <p:nvGrpSpPr>
            <p:cNvPr id="18" name="Group 239"/>
            <p:cNvGrpSpPr>
              <a:grpSpLocks/>
            </p:cNvGrpSpPr>
            <p:nvPr/>
          </p:nvGrpSpPr>
          <p:grpSpPr bwMode="auto">
            <a:xfrm>
              <a:off x="4325" y="3436"/>
              <a:ext cx="245" cy="304"/>
              <a:chOff x="3950" y="1561"/>
              <a:chExt cx="245" cy="304"/>
            </a:xfrm>
          </p:grpSpPr>
          <p:sp>
            <p:nvSpPr>
              <p:cNvPr id="7408" name="Oval 240"/>
              <p:cNvSpPr>
                <a:spLocks noChangeArrowheads="1"/>
              </p:cNvSpPr>
              <p:nvPr/>
            </p:nvSpPr>
            <p:spPr bwMode="auto">
              <a:xfrm>
                <a:off x="3965" y="1634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5451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9" name="Text Box 241"/>
              <p:cNvSpPr txBox="1">
                <a:spLocks noChangeArrowheads="1"/>
              </p:cNvSpPr>
              <p:nvPr/>
            </p:nvSpPr>
            <p:spPr bwMode="auto">
              <a:xfrm>
                <a:off x="3950" y="1561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+</a:t>
                </a:r>
              </a:p>
            </p:txBody>
          </p:sp>
        </p:grpSp>
        <p:grpSp>
          <p:nvGrpSpPr>
            <p:cNvPr id="19" name="Group 242"/>
            <p:cNvGrpSpPr>
              <a:grpSpLocks/>
            </p:cNvGrpSpPr>
            <p:nvPr/>
          </p:nvGrpSpPr>
          <p:grpSpPr bwMode="auto">
            <a:xfrm>
              <a:off x="4658" y="3120"/>
              <a:ext cx="245" cy="304"/>
              <a:chOff x="3950" y="1561"/>
              <a:chExt cx="245" cy="304"/>
            </a:xfrm>
          </p:grpSpPr>
          <p:sp>
            <p:nvSpPr>
              <p:cNvPr id="7411" name="Oval 243"/>
              <p:cNvSpPr>
                <a:spLocks noChangeArrowheads="1"/>
              </p:cNvSpPr>
              <p:nvPr/>
            </p:nvSpPr>
            <p:spPr bwMode="auto">
              <a:xfrm>
                <a:off x="3965" y="1634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5451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2" name="Text Box 244"/>
              <p:cNvSpPr txBox="1">
                <a:spLocks noChangeArrowheads="1"/>
              </p:cNvSpPr>
              <p:nvPr/>
            </p:nvSpPr>
            <p:spPr bwMode="auto">
              <a:xfrm>
                <a:off x="3950" y="1561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chemeClr val="bg1"/>
                    </a:solidFill>
                    <a:latin typeface="Symbol" pitchFamily="18" charset="2"/>
                  </a:rPr>
                  <a:t>+</a:t>
                </a:r>
              </a:p>
            </p:txBody>
          </p:sp>
        </p:grpSp>
        <p:grpSp>
          <p:nvGrpSpPr>
            <p:cNvPr id="20" name="Group 245"/>
            <p:cNvGrpSpPr>
              <a:grpSpLocks/>
            </p:cNvGrpSpPr>
            <p:nvPr/>
          </p:nvGrpSpPr>
          <p:grpSpPr bwMode="auto">
            <a:xfrm>
              <a:off x="3960" y="3116"/>
              <a:ext cx="245" cy="304"/>
              <a:chOff x="3950" y="1561"/>
              <a:chExt cx="245" cy="304"/>
            </a:xfrm>
          </p:grpSpPr>
          <p:sp>
            <p:nvSpPr>
              <p:cNvPr id="7414" name="Oval 246"/>
              <p:cNvSpPr>
                <a:spLocks noChangeArrowheads="1"/>
              </p:cNvSpPr>
              <p:nvPr/>
            </p:nvSpPr>
            <p:spPr bwMode="auto">
              <a:xfrm>
                <a:off x="3965" y="1634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5451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Text Box 247"/>
              <p:cNvSpPr txBox="1">
                <a:spLocks noChangeArrowheads="1"/>
              </p:cNvSpPr>
              <p:nvPr/>
            </p:nvSpPr>
            <p:spPr bwMode="auto">
              <a:xfrm>
                <a:off x="3950" y="1561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+</a:t>
                </a:r>
              </a:p>
            </p:txBody>
          </p:sp>
        </p:grpSp>
        <p:grpSp>
          <p:nvGrpSpPr>
            <p:cNvPr id="21" name="Group 248"/>
            <p:cNvGrpSpPr>
              <a:grpSpLocks/>
            </p:cNvGrpSpPr>
            <p:nvPr/>
          </p:nvGrpSpPr>
          <p:grpSpPr bwMode="auto">
            <a:xfrm>
              <a:off x="4320" y="2754"/>
              <a:ext cx="245" cy="304"/>
              <a:chOff x="3950" y="1561"/>
              <a:chExt cx="245" cy="304"/>
            </a:xfrm>
          </p:grpSpPr>
          <p:sp>
            <p:nvSpPr>
              <p:cNvPr id="7417" name="Oval 249"/>
              <p:cNvSpPr>
                <a:spLocks noChangeArrowheads="1"/>
              </p:cNvSpPr>
              <p:nvPr/>
            </p:nvSpPr>
            <p:spPr bwMode="auto">
              <a:xfrm>
                <a:off x="3965" y="1634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5451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Text Box 250"/>
              <p:cNvSpPr txBox="1">
                <a:spLocks noChangeArrowheads="1"/>
              </p:cNvSpPr>
              <p:nvPr/>
            </p:nvSpPr>
            <p:spPr bwMode="auto">
              <a:xfrm>
                <a:off x="3950" y="1561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1"/>
                    </a:solidFill>
                    <a:latin typeface="Symbol" pitchFamily="18" charset="2"/>
                  </a:rPr>
                  <a:t>+</a:t>
                </a:r>
              </a:p>
            </p:txBody>
          </p:sp>
        </p:grpSp>
      </p:grp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286000" y="5638800"/>
            <a:ext cx="5846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accent2"/>
                </a:solidFill>
              </a:rPr>
              <a:t>5 Formation of Sodium Chloride</a:t>
            </a:r>
            <a:endParaRPr lang="en-US" sz="3200" dirty="0"/>
          </a:p>
        </p:txBody>
      </p:sp>
      <p:sp>
        <p:nvSpPr>
          <p:cNvPr id="7358" name="Text Box 190"/>
          <p:cNvSpPr txBox="1">
            <a:spLocks noChangeArrowheads="1"/>
          </p:cNvSpPr>
          <p:nvPr/>
        </p:nvSpPr>
        <p:spPr bwMode="auto">
          <a:xfrm>
            <a:off x="3657600" y="27686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 baseline="30000"/>
              <a:t>+</a:t>
            </a:r>
            <a:r>
              <a:rPr lang="en-US" sz="1400" b="1"/>
              <a:t>(g) + Cl</a:t>
            </a:r>
            <a:r>
              <a:rPr lang="en-US" sz="1400" b="1" baseline="30000"/>
              <a:t>-</a:t>
            </a:r>
            <a:r>
              <a:rPr lang="en-US" sz="1400" b="1"/>
              <a:t>(g)</a:t>
            </a:r>
            <a:endParaRPr lang="en-US" sz="1600" b="1"/>
          </a:p>
        </p:txBody>
      </p:sp>
      <p:sp>
        <p:nvSpPr>
          <p:cNvPr id="195" name="Rectangle 19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 flipH="1" flipV="1">
            <a:off x="6125131" y="4123104"/>
            <a:ext cx="638289" cy="678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6031571" y="2606675"/>
            <a:ext cx="793120" cy="6124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Line 176"/>
          <p:cNvSpPr>
            <a:spLocks noChangeShapeType="1"/>
          </p:cNvSpPr>
          <p:nvPr/>
        </p:nvSpPr>
        <p:spPr bwMode="auto">
          <a:xfrm flipV="1">
            <a:off x="5046692" y="2832989"/>
            <a:ext cx="58707" cy="3528124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Text Box 75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8268" name="Text Box 76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8269" name="Text Box 77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8270" name="Text Box 78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8272" name="Line 80"/>
          <p:cNvSpPr>
            <a:spLocks noChangeShapeType="1"/>
          </p:cNvSpPr>
          <p:nvPr/>
        </p:nvSpPr>
        <p:spPr bwMode="auto">
          <a:xfrm>
            <a:off x="1241425" y="1120153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6" name="Line 84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800" b="1">
                <a:solidFill>
                  <a:srgbClr val="FF3300"/>
                </a:solidFill>
              </a:rPr>
              <a:t>(s)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</a:t>
            </a:r>
            <a:r>
              <a:rPr lang="en-US" sz="1400" b="1">
                <a:solidFill>
                  <a:srgbClr val="FF3300"/>
                </a:solidFill>
              </a:rPr>
              <a:t>(g)</a:t>
            </a:r>
            <a:r>
              <a:rPr lang="en-US" sz="1400" b="1"/>
              <a:t> + 1/2 Cl</a:t>
            </a:r>
            <a:r>
              <a:rPr lang="en-US" sz="1400" b="1" baseline="-25000"/>
              <a:t>2</a:t>
            </a:r>
            <a:r>
              <a:rPr lang="en-US" sz="1400" b="1"/>
              <a:t>(g)</a:t>
            </a:r>
            <a:endParaRPr lang="en-US" sz="1400" baseline="-25000"/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3" name="Line 91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Line 92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Line 98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1" name="Line 99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2" name="Line 100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" name="Line 102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" name="Line 103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Na(g) + Cl(g)</a:t>
            </a:r>
            <a:endParaRPr lang="en-US"/>
          </a:p>
        </p:txBody>
      </p:sp>
      <p:sp>
        <p:nvSpPr>
          <p:cNvPr id="8297" name="Line 105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8300" name="Text Box 108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8301" name="Text Box 109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8303" name="Text Box 111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8304" name="Text Box 112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8305" name="Text Box 113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8306" name="Text Box 114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8308" name="Line 116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Line 118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Line 119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Text Box 120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8313" name="Text Box 121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8314" name="Text Box 122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8315" name="Text Box 123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8317" name="Line 125"/>
          <p:cNvSpPr>
            <a:spLocks noChangeShapeType="1"/>
          </p:cNvSpPr>
          <p:nvPr/>
        </p:nvSpPr>
        <p:spPr bwMode="auto">
          <a:xfrm flipV="1">
            <a:off x="1447800" y="1143000"/>
            <a:ext cx="0" cy="22860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18" name="Line 126"/>
          <p:cNvSpPr>
            <a:spLocks noChangeShapeType="1"/>
          </p:cNvSpPr>
          <p:nvPr/>
        </p:nvSpPr>
        <p:spPr bwMode="auto">
          <a:xfrm>
            <a:off x="1219200" y="3048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19" name="Line 127"/>
          <p:cNvSpPr>
            <a:spLocks noChangeShapeType="1"/>
          </p:cNvSpPr>
          <p:nvPr/>
        </p:nvSpPr>
        <p:spPr bwMode="auto">
          <a:xfrm>
            <a:off x="1219200" y="44958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Line 128"/>
          <p:cNvSpPr>
            <a:spLocks noChangeShapeType="1"/>
          </p:cNvSpPr>
          <p:nvPr/>
        </p:nvSpPr>
        <p:spPr bwMode="auto">
          <a:xfrm flipH="1">
            <a:off x="990600" y="4495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1" name="Text Box 129"/>
          <p:cNvSpPr txBox="1">
            <a:spLocks noChangeArrowheads="1"/>
          </p:cNvSpPr>
          <p:nvPr/>
        </p:nvSpPr>
        <p:spPr bwMode="auto">
          <a:xfrm>
            <a:off x="1524000" y="4141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800" b="1" dirty="0">
                <a:solidFill>
                  <a:srgbClr val="FF3300"/>
                </a:solidFill>
              </a:rPr>
              <a:t>(s)</a:t>
            </a:r>
            <a:r>
              <a:rPr lang="en-US" sz="1400" b="1" dirty="0"/>
              <a:t> + 1/2 Cl</a:t>
            </a:r>
            <a:r>
              <a:rPr lang="en-US" sz="1400" b="1" baseline="-25000" dirty="0"/>
              <a:t>2</a:t>
            </a:r>
            <a:r>
              <a:rPr lang="en-US" sz="1400" b="1" dirty="0"/>
              <a:t>(g)</a:t>
            </a:r>
            <a:endParaRPr lang="en-US" sz="1400" baseline="-25000" dirty="0"/>
          </a:p>
        </p:txBody>
      </p:sp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1219200" y="3962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" name="Text Box 131"/>
          <p:cNvSpPr txBox="1">
            <a:spLocks noChangeArrowheads="1"/>
          </p:cNvSpPr>
          <p:nvPr/>
        </p:nvSpPr>
        <p:spPr bwMode="auto">
          <a:xfrm>
            <a:off x="1447800" y="36576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400" b="1" dirty="0">
                <a:solidFill>
                  <a:srgbClr val="FF3300"/>
                </a:solidFill>
              </a:rPr>
              <a:t>(g)</a:t>
            </a:r>
            <a:r>
              <a:rPr lang="en-US" sz="1400" b="1" dirty="0"/>
              <a:t> + 1/2 Cl</a:t>
            </a:r>
            <a:r>
              <a:rPr lang="en-US" sz="1400" b="1" baseline="-25000" dirty="0"/>
              <a:t>2</a:t>
            </a:r>
            <a:r>
              <a:rPr lang="en-US" sz="1400" b="1" dirty="0"/>
              <a:t>(g)</a:t>
            </a:r>
            <a:endParaRPr lang="en-US" sz="1400" baseline="-25000" dirty="0"/>
          </a:p>
        </p:txBody>
      </p:sp>
      <p:sp>
        <p:nvSpPr>
          <p:cNvPr id="8324" name="Line 132"/>
          <p:cNvSpPr>
            <a:spLocks noChangeShapeType="1"/>
          </p:cNvSpPr>
          <p:nvPr/>
        </p:nvSpPr>
        <p:spPr bwMode="auto">
          <a:xfrm flipV="1">
            <a:off x="1447800" y="39624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5" name="Line 133"/>
          <p:cNvSpPr>
            <a:spLocks noChangeShapeType="1"/>
          </p:cNvSpPr>
          <p:nvPr/>
        </p:nvSpPr>
        <p:spPr bwMode="auto">
          <a:xfrm flipV="1">
            <a:off x="1219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6" name="Line 134"/>
          <p:cNvSpPr>
            <a:spLocks noChangeShapeType="1"/>
          </p:cNvSpPr>
          <p:nvPr/>
        </p:nvSpPr>
        <p:spPr bwMode="auto">
          <a:xfrm>
            <a:off x="1143000" y="1752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7" name="Line 135"/>
          <p:cNvSpPr>
            <a:spLocks noChangeShapeType="1"/>
          </p:cNvSpPr>
          <p:nvPr/>
        </p:nvSpPr>
        <p:spPr bwMode="auto">
          <a:xfrm>
            <a:off x="1143000" y="2209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8" name="Line 136"/>
          <p:cNvSpPr>
            <a:spLocks noChangeShapeType="1"/>
          </p:cNvSpPr>
          <p:nvPr/>
        </p:nvSpPr>
        <p:spPr bwMode="auto">
          <a:xfrm>
            <a:off x="11430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9" name="Line 137"/>
          <p:cNvSpPr>
            <a:spLocks noChangeShapeType="1"/>
          </p:cNvSpPr>
          <p:nvPr/>
        </p:nvSpPr>
        <p:spPr bwMode="auto">
          <a:xfrm>
            <a:off x="11430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0" name="Line 138"/>
          <p:cNvSpPr>
            <a:spLocks noChangeShapeType="1"/>
          </p:cNvSpPr>
          <p:nvPr/>
        </p:nvSpPr>
        <p:spPr bwMode="auto">
          <a:xfrm>
            <a:off x="1143000" y="3581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1" name="Line 139"/>
          <p:cNvSpPr>
            <a:spLocks noChangeShapeType="1"/>
          </p:cNvSpPr>
          <p:nvPr/>
        </p:nvSpPr>
        <p:spPr bwMode="auto">
          <a:xfrm>
            <a:off x="1143000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2" name="Line 140"/>
          <p:cNvSpPr>
            <a:spLocks noChangeShapeType="1"/>
          </p:cNvSpPr>
          <p:nvPr/>
        </p:nvSpPr>
        <p:spPr bwMode="auto">
          <a:xfrm>
            <a:off x="1143000" y="129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3" name="Line 141"/>
          <p:cNvSpPr>
            <a:spLocks noChangeShapeType="1"/>
          </p:cNvSpPr>
          <p:nvPr/>
        </p:nvSpPr>
        <p:spPr bwMode="auto">
          <a:xfrm>
            <a:off x="1143000" y="83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4" name="Line 142"/>
          <p:cNvSpPr>
            <a:spLocks noChangeShapeType="1"/>
          </p:cNvSpPr>
          <p:nvPr/>
        </p:nvSpPr>
        <p:spPr bwMode="auto">
          <a:xfrm>
            <a:off x="1143000" y="38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5" name="Line 143"/>
          <p:cNvSpPr>
            <a:spLocks noChangeShapeType="1"/>
          </p:cNvSpPr>
          <p:nvPr/>
        </p:nvSpPr>
        <p:spPr bwMode="auto">
          <a:xfrm>
            <a:off x="1143000" y="4953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6" name="Line 144"/>
          <p:cNvSpPr>
            <a:spLocks noChangeShapeType="1"/>
          </p:cNvSpPr>
          <p:nvPr/>
        </p:nvSpPr>
        <p:spPr bwMode="auto">
          <a:xfrm>
            <a:off x="1143000" y="632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7" name="Line 145"/>
          <p:cNvSpPr>
            <a:spLocks noChangeShapeType="1"/>
          </p:cNvSpPr>
          <p:nvPr/>
        </p:nvSpPr>
        <p:spPr bwMode="auto">
          <a:xfrm>
            <a:off x="1143000" y="586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8" name="Line 146"/>
          <p:cNvSpPr>
            <a:spLocks noChangeShapeType="1"/>
          </p:cNvSpPr>
          <p:nvPr/>
        </p:nvSpPr>
        <p:spPr bwMode="auto">
          <a:xfrm>
            <a:off x="11430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9" name="Line 147"/>
          <p:cNvSpPr>
            <a:spLocks noChangeShapeType="1"/>
          </p:cNvSpPr>
          <p:nvPr/>
        </p:nvSpPr>
        <p:spPr bwMode="auto">
          <a:xfrm>
            <a:off x="1219200" y="34290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0" name="Text Box 148"/>
          <p:cNvSpPr txBox="1">
            <a:spLocks noChangeArrowheads="1"/>
          </p:cNvSpPr>
          <p:nvPr/>
        </p:nvSpPr>
        <p:spPr bwMode="auto">
          <a:xfrm>
            <a:off x="1524000" y="3149600"/>
            <a:ext cx="1182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Na(g) + Cl(g)</a:t>
            </a:r>
            <a:endParaRPr lang="en-US" dirty="0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 flipV="1">
            <a:off x="1447800" y="3429000"/>
            <a:ext cx="0" cy="5334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2" name="Text Box 150"/>
          <p:cNvSpPr txBox="1">
            <a:spLocks noChangeArrowheads="1"/>
          </p:cNvSpPr>
          <p:nvPr/>
        </p:nvSpPr>
        <p:spPr bwMode="auto">
          <a:xfrm>
            <a:off x="8382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0</a:t>
            </a:r>
            <a:endParaRPr lang="en-US"/>
          </a:p>
        </p:txBody>
      </p:sp>
      <p:sp>
        <p:nvSpPr>
          <p:cNvPr id="8343" name="Text Box 151"/>
          <p:cNvSpPr txBox="1">
            <a:spLocks noChangeArrowheads="1"/>
          </p:cNvSpPr>
          <p:nvPr/>
        </p:nvSpPr>
        <p:spPr bwMode="auto">
          <a:xfrm>
            <a:off x="609600" y="3810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+100</a:t>
            </a:r>
            <a:endParaRPr lang="en-US"/>
          </a:p>
        </p:txBody>
      </p:sp>
      <p:sp>
        <p:nvSpPr>
          <p:cNvPr id="8344" name="Text Box 152"/>
          <p:cNvSpPr txBox="1">
            <a:spLocks noChangeArrowheads="1"/>
          </p:cNvSpPr>
          <p:nvPr/>
        </p:nvSpPr>
        <p:spPr bwMode="auto">
          <a:xfrm>
            <a:off x="609600" y="3352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+200</a:t>
            </a:r>
            <a:endParaRPr lang="en-US"/>
          </a:p>
        </p:txBody>
      </p:sp>
      <p:sp>
        <p:nvSpPr>
          <p:cNvPr id="8345" name="Text Box 153"/>
          <p:cNvSpPr txBox="1">
            <a:spLocks noChangeArrowheads="1"/>
          </p:cNvSpPr>
          <p:nvPr/>
        </p:nvSpPr>
        <p:spPr bwMode="auto">
          <a:xfrm>
            <a:off x="609600" y="2895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+300</a:t>
            </a:r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" y="24384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+400</a:t>
            </a:r>
            <a:endParaRPr lang="en-US"/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>
            <a:off x="609600" y="19812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+500</a:t>
            </a:r>
            <a:endParaRPr lang="en-US"/>
          </a:p>
        </p:txBody>
      </p:sp>
      <p:sp>
        <p:nvSpPr>
          <p:cNvPr id="8348" name="Text Box 156"/>
          <p:cNvSpPr txBox="1">
            <a:spLocks noChangeArrowheads="1"/>
          </p:cNvSpPr>
          <p:nvPr/>
        </p:nvSpPr>
        <p:spPr bwMode="auto">
          <a:xfrm>
            <a:off x="609600" y="15240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+600</a:t>
            </a:r>
            <a:endParaRPr lang="en-US"/>
          </a:p>
        </p:txBody>
      </p:sp>
      <p:sp>
        <p:nvSpPr>
          <p:cNvPr id="8349" name="Text Box 157"/>
          <p:cNvSpPr txBox="1">
            <a:spLocks noChangeArrowheads="1"/>
          </p:cNvSpPr>
          <p:nvPr/>
        </p:nvSpPr>
        <p:spPr bwMode="auto">
          <a:xfrm>
            <a:off x="609600" y="10668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+700</a:t>
            </a:r>
            <a:endParaRPr lang="en-US"/>
          </a:p>
        </p:txBody>
      </p:sp>
      <p:sp>
        <p:nvSpPr>
          <p:cNvPr id="8350" name="Text Box 158"/>
          <p:cNvSpPr txBox="1">
            <a:spLocks noChangeArrowheads="1"/>
          </p:cNvSpPr>
          <p:nvPr/>
        </p:nvSpPr>
        <p:spPr bwMode="auto">
          <a:xfrm>
            <a:off x="609600" y="6096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C3300"/>
                </a:solidFill>
              </a:rPr>
              <a:t>+800</a:t>
            </a:r>
            <a:endParaRPr lang="en-US"/>
          </a:p>
        </p:txBody>
      </p: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609600" y="4724400"/>
            <a:ext cx="609600" cy="1708150"/>
            <a:chOff x="384" y="2976"/>
            <a:chExt cx="384" cy="1076"/>
          </a:xfrm>
        </p:grpSpPr>
        <p:sp>
          <p:nvSpPr>
            <p:cNvPr id="8352" name="Line 160"/>
            <p:cNvSpPr>
              <a:spLocks noChangeShapeType="1"/>
            </p:cNvSpPr>
            <p:nvPr/>
          </p:nvSpPr>
          <p:spPr bwMode="auto">
            <a:xfrm>
              <a:off x="720" y="3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3" name="Line 161"/>
            <p:cNvSpPr>
              <a:spLocks noChangeShapeType="1"/>
            </p:cNvSpPr>
            <p:nvPr/>
          </p:nvSpPr>
          <p:spPr bwMode="auto">
            <a:xfrm>
              <a:off x="720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4" name="Line 162"/>
            <p:cNvSpPr>
              <a:spLocks noChangeShapeType="1"/>
            </p:cNvSpPr>
            <p:nvPr/>
          </p:nvSpPr>
          <p:spPr bwMode="auto">
            <a:xfrm>
              <a:off x="72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Line 163"/>
            <p:cNvSpPr>
              <a:spLocks noChangeShapeType="1"/>
            </p:cNvSpPr>
            <p:nvPr/>
          </p:nvSpPr>
          <p:spPr bwMode="auto">
            <a:xfrm>
              <a:off x="720" y="3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" name="Text Box 164"/>
            <p:cNvSpPr txBox="1">
              <a:spLocks noChangeArrowheads="1"/>
            </p:cNvSpPr>
            <p:nvPr/>
          </p:nvSpPr>
          <p:spPr bwMode="auto">
            <a:xfrm>
              <a:off x="384" y="3840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-400</a:t>
              </a:r>
              <a:endParaRPr lang="en-US"/>
            </a:p>
          </p:txBody>
        </p:sp>
        <p:sp>
          <p:nvSpPr>
            <p:cNvPr id="8357" name="Text Box 165"/>
            <p:cNvSpPr txBox="1">
              <a:spLocks noChangeArrowheads="1"/>
            </p:cNvSpPr>
            <p:nvPr/>
          </p:nvSpPr>
          <p:spPr bwMode="auto">
            <a:xfrm>
              <a:off x="384" y="3552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-300</a:t>
              </a:r>
              <a:endParaRPr lang="en-US"/>
            </a:p>
          </p:txBody>
        </p:sp>
        <p:sp>
          <p:nvSpPr>
            <p:cNvPr id="8358" name="Text Box 166"/>
            <p:cNvSpPr txBox="1">
              <a:spLocks noChangeArrowheads="1"/>
            </p:cNvSpPr>
            <p:nvPr/>
          </p:nvSpPr>
          <p:spPr bwMode="auto">
            <a:xfrm>
              <a:off x="384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-200</a:t>
              </a:r>
              <a:endParaRPr lang="en-US"/>
            </a:p>
          </p:txBody>
        </p:sp>
        <p:sp>
          <p:nvSpPr>
            <p:cNvPr id="8359" name="Text Box 167"/>
            <p:cNvSpPr txBox="1">
              <a:spLocks noChangeArrowheads="1"/>
            </p:cNvSpPr>
            <p:nvPr/>
          </p:nvSpPr>
          <p:spPr bwMode="auto">
            <a:xfrm>
              <a:off x="384" y="297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3300"/>
                  </a:solidFill>
                </a:rPr>
                <a:t>-100</a:t>
              </a:r>
              <a:endParaRPr lang="en-US"/>
            </a:p>
          </p:txBody>
        </p:sp>
      </p:grpSp>
      <p:sp>
        <p:nvSpPr>
          <p:cNvPr id="8362" name="Line 170"/>
          <p:cNvSpPr>
            <a:spLocks noChangeShapeType="1"/>
          </p:cNvSpPr>
          <p:nvPr/>
        </p:nvSpPr>
        <p:spPr bwMode="auto">
          <a:xfrm>
            <a:off x="4495800" y="1143000"/>
            <a:ext cx="0" cy="16002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3" name="Line 171"/>
          <p:cNvSpPr>
            <a:spLocks noChangeShapeType="1"/>
          </p:cNvSpPr>
          <p:nvPr/>
        </p:nvSpPr>
        <p:spPr bwMode="auto">
          <a:xfrm>
            <a:off x="3657600" y="2743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4" name="Line 172"/>
          <p:cNvSpPr>
            <a:spLocks noChangeShapeType="1"/>
          </p:cNvSpPr>
          <p:nvPr/>
        </p:nvSpPr>
        <p:spPr bwMode="auto">
          <a:xfrm flipV="1">
            <a:off x="1219200" y="6413500"/>
            <a:ext cx="38862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5" name="Line 173"/>
          <p:cNvSpPr>
            <a:spLocks noChangeShapeType="1"/>
          </p:cNvSpPr>
          <p:nvPr/>
        </p:nvSpPr>
        <p:spPr bwMode="auto">
          <a:xfrm flipH="1">
            <a:off x="2476500" y="4508500"/>
            <a:ext cx="0" cy="19431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6" name="Text Box 174"/>
          <p:cNvSpPr txBox="1">
            <a:spLocks noChangeArrowheads="1"/>
          </p:cNvSpPr>
          <p:nvPr/>
        </p:nvSpPr>
        <p:spPr bwMode="auto">
          <a:xfrm>
            <a:off x="2003425" y="636111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err="1"/>
              <a:t>NaCl</a:t>
            </a:r>
            <a:r>
              <a:rPr lang="en-US" sz="1600" b="1" dirty="0"/>
              <a:t>(s)</a:t>
            </a:r>
            <a:endParaRPr lang="en-US" dirty="0"/>
          </a:p>
        </p:txBody>
      </p:sp>
      <p:sp>
        <p:nvSpPr>
          <p:cNvPr id="8367" name="Text Box 175"/>
          <p:cNvSpPr txBox="1">
            <a:spLocks noChangeArrowheads="1"/>
          </p:cNvSpPr>
          <p:nvPr/>
        </p:nvSpPr>
        <p:spPr bwMode="auto">
          <a:xfrm>
            <a:off x="3810000" y="3200400"/>
            <a:ext cx="3925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accent2"/>
                </a:solidFill>
              </a:rPr>
              <a:t>Lattice Enthalpy for Sodium Chloride</a:t>
            </a:r>
            <a:r>
              <a:rPr lang="en-US" sz="3200" dirty="0"/>
              <a:t> </a:t>
            </a:r>
          </a:p>
        </p:txBody>
      </p:sp>
      <p:sp>
        <p:nvSpPr>
          <p:cNvPr id="8370" name="Text Box 178"/>
          <p:cNvSpPr txBox="1">
            <a:spLocks noChangeArrowheads="1"/>
          </p:cNvSpPr>
          <p:nvPr/>
        </p:nvSpPr>
        <p:spPr bwMode="auto">
          <a:xfrm>
            <a:off x="3657600" y="27686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400" b="1" baseline="30000" dirty="0"/>
              <a:t>+</a:t>
            </a:r>
            <a:r>
              <a:rPr lang="en-US" sz="1400" b="1" dirty="0"/>
              <a:t>(g) + Cl</a:t>
            </a:r>
            <a:r>
              <a:rPr lang="en-US" sz="1400" b="1" baseline="30000" dirty="0"/>
              <a:t>-</a:t>
            </a:r>
            <a:r>
              <a:rPr lang="en-US" sz="1400" b="1" dirty="0"/>
              <a:t>(g)</a:t>
            </a:r>
            <a:endParaRPr lang="en-US" sz="1600" b="1" dirty="0"/>
          </a:p>
        </p:txBody>
      </p:sp>
      <p:grpSp>
        <p:nvGrpSpPr>
          <p:cNvPr id="5" name="Group 179"/>
          <p:cNvGrpSpPr>
            <a:grpSpLocks/>
          </p:cNvGrpSpPr>
          <p:nvPr/>
        </p:nvGrpSpPr>
        <p:grpSpPr bwMode="auto">
          <a:xfrm>
            <a:off x="3871914" y="4960938"/>
            <a:ext cx="2176463" cy="533400"/>
            <a:chOff x="1716" y="3106"/>
            <a:chExt cx="1371" cy="336"/>
          </a:xfrm>
        </p:grpSpPr>
        <p:grpSp>
          <p:nvGrpSpPr>
            <p:cNvPr id="6" name="Group 180"/>
            <p:cNvGrpSpPr>
              <a:grpSpLocks/>
            </p:cNvGrpSpPr>
            <p:nvPr/>
          </p:nvGrpSpPr>
          <p:grpSpPr bwMode="auto">
            <a:xfrm>
              <a:off x="1716" y="3116"/>
              <a:ext cx="1371" cy="326"/>
              <a:chOff x="1716" y="3116"/>
              <a:chExt cx="1371" cy="326"/>
            </a:xfrm>
          </p:grpSpPr>
          <p:sp>
            <p:nvSpPr>
              <p:cNvPr id="8373" name="Text Box 181"/>
              <p:cNvSpPr txBox="1">
                <a:spLocks noChangeArrowheads="1"/>
              </p:cNvSpPr>
              <p:nvPr/>
            </p:nvSpPr>
            <p:spPr bwMode="auto">
              <a:xfrm>
                <a:off x="1974" y="315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374" name="Rectangle 182"/>
              <p:cNvSpPr>
                <a:spLocks noChangeArrowheads="1"/>
              </p:cNvSpPr>
              <p:nvPr/>
            </p:nvSpPr>
            <p:spPr bwMode="auto">
              <a:xfrm>
                <a:off x="1744" y="3116"/>
                <a:ext cx="13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dirty="0">
                    <a:sym typeface="Bookshelf Symbol 2" pitchFamily="2" charset="2"/>
                  </a:rPr>
                  <a:t>H    = </a:t>
                </a:r>
                <a:r>
                  <a:rPr lang="en-US" b="1" dirty="0">
                    <a:sym typeface="Bookshelf Symbol 2" pitchFamily="2" charset="2"/>
                  </a:rPr>
                  <a:t>786</a:t>
                </a:r>
                <a:r>
                  <a:rPr lang="en-US" dirty="0">
                    <a:sym typeface="Bookshelf Symbol 2" pitchFamily="2" charset="2"/>
                  </a:rPr>
                  <a:t> </a:t>
                </a:r>
                <a:r>
                  <a:rPr lang="en-US" sz="2000" dirty="0">
                    <a:sym typeface="Bookshelf Symbol 2" pitchFamily="2" charset="2"/>
                  </a:rPr>
                  <a:t>kJmol</a:t>
                </a:r>
                <a:r>
                  <a:rPr lang="en-US" sz="1600" baseline="30000" dirty="0">
                    <a:sym typeface="Bookshelf Symbol 2" pitchFamily="2" charset="2"/>
                  </a:rPr>
                  <a:t>-</a:t>
                </a:r>
                <a:r>
                  <a:rPr lang="en-US" sz="1800" baseline="30000" dirty="0">
                    <a:sym typeface="Bookshelf Symbol 2" pitchFamily="2" charset="2"/>
                  </a:rPr>
                  <a:t>1</a:t>
                </a:r>
              </a:p>
            </p:txBody>
          </p:sp>
          <p:sp>
            <p:nvSpPr>
              <p:cNvPr id="8375" name="AutoShape 183"/>
              <p:cNvSpPr>
                <a:spLocks noChangeArrowheads="1"/>
              </p:cNvSpPr>
              <p:nvPr/>
            </p:nvSpPr>
            <p:spPr bwMode="auto">
              <a:xfrm>
                <a:off x="1716" y="3222"/>
                <a:ext cx="78" cy="10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76" name="Rectangle 184"/>
            <p:cNvSpPr>
              <a:spLocks noChangeArrowheads="1"/>
            </p:cNvSpPr>
            <p:nvPr/>
          </p:nvSpPr>
          <p:spPr bwMode="auto">
            <a:xfrm>
              <a:off x="1873" y="3106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dirty="0">
                  <a:latin typeface="Comic Sans MS" pitchFamily="66" charset="0"/>
                  <a:cs typeface="Times New Roman" pitchFamily="18" charset="0"/>
                </a:rPr>
                <a:t>θ</a:t>
              </a:r>
            </a:p>
            <a:p>
              <a:pPr eaLnBrk="0" hangingPunct="0"/>
              <a:r>
                <a:rPr lang="en-US" sz="1400" dirty="0" err="1"/>
                <a:t>lat</a:t>
              </a:r>
              <a:endParaRPr lang="en-US" sz="1400" dirty="0"/>
            </a:p>
          </p:txBody>
        </p:sp>
      </p:grpSp>
      <p:sp>
        <p:nvSpPr>
          <p:cNvPr id="8377" name="Text Box 185"/>
          <p:cNvSpPr txBox="1">
            <a:spLocks noChangeArrowheads="1"/>
          </p:cNvSpPr>
          <p:nvPr/>
        </p:nvSpPr>
        <p:spPr bwMode="auto">
          <a:xfrm>
            <a:off x="1563688" y="83185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Na</a:t>
            </a:r>
            <a:r>
              <a:rPr lang="en-US" sz="1400" b="1" baseline="30000" dirty="0"/>
              <a:t>+</a:t>
            </a:r>
            <a:r>
              <a:rPr lang="en-US" sz="1400" b="1" dirty="0"/>
              <a:t>(g) + Cl(g)</a:t>
            </a:r>
            <a:endParaRPr lang="en-US" sz="1600" b="1" dirty="0"/>
          </a:p>
        </p:txBody>
      </p:sp>
      <p:sp>
        <p:nvSpPr>
          <p:cNvPr id="8378" name="Text Box 186"/>
          <p:cNvSpPr txBox="1">
            <a:spLocks noChangeArrowheads="1"/>
          </p:cNvSpPr>
          <p:nvPr/>
        </p:nvSpPr>
        <p:spPr bwMode="auto">
          <a:xfrm>
            <a:off x="1447800" y="228600"/>
            <a:ext cx="7467600" cy="57943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Born-Haber Cycle for Sodium Chloride</a:t>
            </a:r>
          </a:p>
        </p:txBody>
      </p:sp>
      <p:grpSp>
        <p:nvGrpSpPr>
          <p:cNvPr id="7" name="Group 187"/>
          <p:cNvGrpSpPr>
            <a:grpSpLocks/>
          </p:cNvGrpSpPr>
          <p:nvPr/>
        </p:nvGrpSpPr>
        <p:grpSpPr bwMode="auto">
          <a:xfrm>
            <a:off x="6175375" y="5381625"/>
            <a:ext cx="744538" cy="727075"/>
            <a:chOff x="3515" y="1515"/>
            <a:chExt cx="469" cy="458"/>
          </a:xfrm>
        </p:grpSpPr>
        <p:sp>
          <p:nvSpPr>
            <p:cNvPr id="8380" name="Oval 188"/>
            <p:cNvSpPr>
              <a:spLocks noChangeArrowheads="1"/>
            </p:cNvSpPr>
            <p:nvPr/>
          </p:nvSpPr>
          <p:spPr bwMode="auto">
            <a:xfrm>
              <a:off x="3515" y="1515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1" name="Text Box 189"/>
            <p:cNvSpPr txBox="1">
              <a:spLocks noChangeArrowheads="1"/>
            </p:cNvSpPr>
            <p:nvPr/>
          </p:nvSpPr>
          <p:spPr bwMode="auto">
            <a:xfrm>
              <a:off x="3614" y="1515"/>
              <a:ext cx="16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7239000" y="5381625"/>
            <a:ext cx="746125" cy="727075"/>
            <a:chOff x="4185" y="1515"/>
            <a:chExt cx="470" cy="458"/>
          </a:xfrm>
        </p:grpSpPr>
        <p:sp>
          <p:nvSpPr>
            <p:cNvPr id="8383" name="Oval 191"/>
            <p:cNvSpPr>
              <a:spLocks noChangeArrowheads="1"/>
            </p:cNvSpPr>
            <p:nvPr/>
          </p:nvSpPr>
          <p:spPr bwMode="auto">
            <a:xfrm>
              <a:off x="4185" y="1515"/>
              <a:ext cx="470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Text Box 192"/>
            <p:cNvSpPr txBox="1">
              <a:spLocks noChangeArrowheads="1"/>
            </p:cNvSpPr>
            <p:nvPr/>
          </p:nvSpPr>
          <p:spPr bwMode="auto">
            <a:xfrm>
              <a:off x="4284" y="1515"/>
              <a:ext cx="17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grpSp>
        <p:nvGrpSpPr>
          <p:cNvPr id="9" name="Group 193"/>
          <p:cNvGrpSpPr>
            <a:grpSpLocks/>
          </p:cNvGrpSpPr>
          <p:nvPr/>
        </p:nvGrpSpPr>
        <p:grpSpPr bwMode="auto">
          <a:xfrm>
            <a:off x="6692900" y="4862513"/>
            <a:ext cx="746125" cy="727075"/>
            <a:chOff x="3850" y="1188"/>
            <a:chExt cx="470" cy="458"/>
          </a:xfrm>
        </p:grpSpPr>
        <p:sp>
          <p:nvSpPr>
            <p:cNvPr id="8386" name="Oval 194"/>
            <p:cNvSpPr>
              <a:spLocks noChangeArrowheads="1"/>
            </p:cNvSpPr>
            <p:nvPr/>
          </p:nvSpPr>
          <p:spPr bwMode="auto">
            <a:xfrm>
              <a:off x="3850" y="1188"/>
              <a:ext cx="470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" name="Text Box 195"/>
            <p:cNvSpPr txBox="1">
              <a:spLocks noChangeArrowheads="1"/>
            </p:cNvSpPr>
            <p:nvPr/>
          </p:nvSpPr>
          <p:spPr bwMode="auto">
            <a:xfrm>
              <a:off x="3949" y="1188"/>
              <a:ext cx="17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grpSp>
        <p:nvGrpSpPr>
          <p:cNvPr id="10" name="Group 196"/>
          <p:cNvGrpSpPr>
            <a:grpSpLocks/>
          </p:cNvGrpSpPr>
          <p:nvPr/>
        </p:nvGrpSpPr>
        <p:grpSpPr bwMode="auto">
          <a:xfrm>
            <a:off x="7239000" y="4343400"/>
            <a:ext cx="746125" cy="727075"/>
            <a:chOff x="4185" y="861"/>
            <a:chExt cx="470" cy="458"/>
          </a:xfrm>
        </p:grpSpPr>
        <p:sp>
          <p:nvSpPr>
            <p:cNvPr id="8389" name="Oval 197"/>
            <p:cNvSpPr>
              <a:spLocks noChangeArrowheads="1"/>
            </p:cNvSpPr>
            <p:nvPr/>
          </p:nvSpPr>
          <p:spPr bwMode="auto">
            <a:xfrm>
              <a:off x="4185" y="861"/>
              <a:ext cx="470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0" name="Text Box 198"/>
            <p:cNvSpPr txBox="1">
              <a:spLocks noChangeArrowheads="1"/>
            </p:cNvSpPr>
            <p:nvPr/>
          </p:nvSpPr>
          <p:spPr bwMode="auto">
            <a:xfrm>
              <a:off x="4284" y="861"/>
              <a:ext cx="17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grpSp>
        <p:nvGrpSpPr>
          <p:cNvPr id="11" name="Group 199"/>
          <p:cNvGrpSpPr>
            <a:grpSpLocks/>
          </p:cNvGrpSpPr>
          <p:nvPr/>
        </p:nvGrpSpPr>
        <p:grpSpPr bwMode="auto">
          <a:xfrm>
            <a:off x="6175375" y="4343400"/>
            <a:ext cx="744538" cy="727075"/>
            <a:chOff x="3515" y="861"/>
            <a:chExt cx="469" cy="458"/>
          </a:xfrm>
        </p:grpSpPr>
        <p:sp>
          <p:nvSpPr>
            <p:cNvPr id="8392" name="Oval 200"/>
            <p:cNvSpPr>
              <a:spLocks noChangeArrowheads="1"/>
            </p:cNvSpPr>
            <p:nvPr/>
          </p:nvSpPr>
          <p:spPr bwMode="auto">
            <a:xfrm>
              <a:off x="3515" y="861"/>
              <a:ext cx="469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3" name="Text Box 201"/>
            <p:cNvSpPr txBox="1">
              <a:spLocks noChangeArrowheads="1"/>
            </p:cNvSpPr>
            <p:nvPr/>
          </p:nvSpPr>
          <p:spPr bwMode="auto">
            <a:xfrm>
              <a:off x="3614" y="861"/>
              <a:ext cx="16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grpSp>
        <p:nvGrpSpPr>
          <p:cNvPr id="12" name="Group 202"/>
          <p:cNvGrpSpPr>
            <a:grpSpLocks/>
          </p:cNvGrpSpPr>
          <p:nvPr/>
        </p:nvGrpSpPr>
        <p:grpSpPr bwMode="auto">
          <a:xfrm>
            <a:off x="6865938" y="5454650"/>
            <a:ext cx="388937" cy="482600"/>
            <a:chOff x="3950" y="1561"/>
            <a:chExt cx="245" cy="304"/>
          </a:xfrm>
        </p:grpSpPr>
        <p:sp>
          <p:nvSpPr>
            <p:cNvPr id="8395" name="Oval 203"/>
            <p:cNvSpPr>
              <a:spLocks noChangeArrowheads="1"/>
            </p:cNvSpPr>
            <p:nvPr/>
          </p:nvSpPr>
          <p:spPr bwMode="auto">
            <a:xfrm>
              <a:off x="3965" y="1634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6" name="Text Box 204"/>
            <p:cNvSpPr txBox="1">
              <a:spLocks noChangeArrowheads="1"/>
            </p:cNvSpPr>
            <p:nvPr/>
          </p:nvSpPr>
          <p:spPr bwMode="auto">
            <a:xfrm>
              <a:off x="3950" y="156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7394575" y="4953005"/>
            <a:ext cx="388938" cy="482601"/>
            <a:chOff x="3950" y="1561"/>
            <a:chExt cx="245" cy="304"/>
          </a:xfrm>
        </p:grpSpPr>
        <p:sp>
          <p:nvSpPr>
            <p:cNvPr id="8398" name="Oval 206"/>
            <p:cNvSpPr>
              <a:spLocks noChangeArrowheads="1"/>
            </p:cNvSpPr>
            <p:nvPr/>
          </p:nvSpPr>
          <p:spPr bwMode="auto">
            <a:xfrm>
              <a:off x="3965" y="1634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" name="Text Box 207"/>
            <p:cNvSpPr txBox="1">
              <a:spLocks noChangeArrowheads="1"/>
            </p:cNvSpPr>
            <p:nvPr/>
          </p:nvSpPr>
          <p:spPr bwMode="auto">
            <a:xfrm>
              <a:off x="3950" y="156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grpSp>
        <p:nvGrpSpPr>
          <p:cNvPr id="14" name="Group 208"/>
          <p:cNvGrpSpPr>
            <a:grpSpLocks/>
          </p:cNvGrpSpPr>
          <p:nvPr/>
        </p:nvGrpSpPr>
        <p:grpSpPr bwMode="auto">
          <a:xfrm>
            <a:off x="6286500" y="4946650"/>
            <a:ext cx="388938" cy="482600"/>
            <a:chOff x="3950" y="1561"/>
            <a:chExt cx="245" cy="304"/>
          </a:xfrm>
        </p:grpSpPr>
        <p:sp>
          <p:nvSpPr>
            <p:cNvPr id="8401" name="Oval 209"/>
            <p:cNvSpPr>
              <a:spLocks noChangeArrowheads="1"/>
            </p:cNvSpPr>
            <p:nvPr/>
          </p:nvSpPr>
          <p:spPr bwMode="auto">
            <a:xfrm>
              <a:off x="3965" y="1634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" name="Text Box 210"/>
            <p:cNvSpPr txBox="1">
              <a:spLocks noChangeArrowheads="1"/>
            </p:cNvSpPr>
            <p:nvPr/>
          </p:nvSpPr>
          <p:spPr bwMode="auto">
            <a:xfrm>
              <a:off x="3950" y="156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sp>
        <p:nvSpPr>
          <p:cNvPr id="8406" name="Text Box 214"/>
          <p:cNvSpPr txBox="1">
            <a:spLocks noChangeArrowheads="1"/>
          </p:cNvSpPr>
          <p:nvPr/>
        </p:nvSpPr>
        <p:spPr bwMode="auto">
          <a:xfrm>
            <a:off x="228600" y="228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ym typeface="Bookshelf Symbol 2" pitchFamily="2" charset="2"/>
              </a:rPr>
              <a:t>kJmol</a:t>
            </a:r>
            <a:r>
              <a:rPr lang="en-US" sz="1800" b="1" baseline="30000">
                <a:sym typeface="Bookshelf Symbol 2" pitchFamily="2" charset="2"/>
              </a:rPr>
              <a:t>-1 </a:t>
            </a:r>
          </a:p>
        </p:txBody>
      </p:sp>
      <p:sp>
        <p:nvSpPr>
          <p:cNvPr id="8407" name="AutoShape 215"/>
          <p:cNvSpPr>
            <a:spLocks noChangeArrowheads="1"/>
          </p:cNvSpPr>
          <p:nvPr/>
        </p:nvSpPr>
        <p:spPr bwMode="auto">
          <a:xfrm>
            <a:off x="1143000" y="228600"/>
            <a:ext cx="152400" cy="22860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17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77" name="Text Box 207"/>
          <p:cNvSpPr txBox="1">
            <a:spLocks noChangeArrowheads="1"/>
          </p:cNvSpPr>
          <p:nvPr/>
        </p:nvSpPr>
        <p:spPr bwMode="auto">
          <a:xfrm>
            <a:off x="6876256" y="4365104"/>
            <a:ext cx="35083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+</a:t>
            </a:r>
          </a:p>
        </p:txBody>
      </p:sp>
      <p:grpSp>
        <p:nvGrpSpPr>
          <p:cNvPr id="179" name="Group 196"/>
          <p:cNvGrpSpPr>
            <a:grpSpLocks/>
          </p:cNvGrpSpPr>
          <p:nvPr/>
        </p:nvGrpSpPr>
        <p:grpSpPr bwMode="auto">
          <a:xfrm>
            <a:off x="6193646" y="1462206"/>
            <a:ext cx="746125" cy="727075"/>
            <a:chOff x="4185" y="861"/>
            <a:chExt cx="470" cy="458"/>
          </a:xfrm>
        </p:grpSpPr>
        <p:sp>
          <p:nvSpPr>
            <p:cNvPr id="180" name="Oval 197"/>
            <p:cNvSpPr>
              <a:spLocks noChangeArrowheads="1"/>
            </p:cNvSpPr>
            <p:nvPr/>
          </p:nvSpPr>
          <p:spPr bwMode="auto">
            <a:xfrm>
              <a:off x="4185" y="861"/>
              <a:ext cx="470" cy="45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549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Text Box 198"/>
            <p:cNvSpPr txBox="1">
              <a:spLocks noChangeArrowheads="1"/>
            </p:cNvSpPr>
            <p:nvPr/>
          </p:nvSpPr>
          <p:spPr bwMode="auto">
            <a:xfrm>
              <a:off x="4284" y="861"/>
              <a:ext cx="17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-</a:t>
              </a:r>
              <a:endParaRPr lang="en-US"/>
            </a:p>
          </p:txBody>
        </p:sp>
      </p:grpSp>
      <p:sp>
        <p:nvSpPr>
          <p:cNvPr id="187" name="Text Box 198"/>
          <p:cNvSpPr txBox="1">
            <a:spLocks noChangeArrowheads="1"/>
          </p:cNvSpPr>
          <p:nvPr/>
        </p:nvSpPr>
        <p:spPr bwMode="auto">
          <a:xfrm>
            <a:off x="7548563" y="4495802"/>
            <a:ext cx="269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-</a:t>
            </a:r>
            <a:endParaRPr lang="en-US"/>
          </a:p>
        </p:txBody>
      </p:sp>
      <p:grpSp>
        <p:nvGrpSpPr>
          <p:cNvPr id="188" name="Group 202"/>
          <p:cNvGrpSpPr>
            <a:grpSpLocks/>
          </p:cNvGrpSpPr>
          <p:nvPr/>
        </p:nvGrpSpPr>
        <p:grpSpPr bwMode="auto">
          <a:xfrm>
            <a:off x="7589044" y="1531843"/>
            <a:ext cx="388937" cy="482600"/>
            <a:chOff x="3950" y="1561"/>
            <a:chExt cx="245" cy="304"/>
          </a:xfrm>
        </p:grpSpPr>
        <p:sp>
          <p:nvSpPr>
            <p:cNvPr id="189" name="Oval 203"/>
            <p:cNvSpPr>
              <a:spLocks noChangeArrowheads="1"/>
            </p:cNvSpPr>
            <p:nvPr/>
          </p:nvSpPr>
          <p:spPr bwMode="auto">
            <a:xfrm>
              <a:off x="3965" y="1634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204"/>
            <p:cNvSpPr txBox="1">
              <a:spLocks noChangeArrowheads="1"/>
            </p:cNvSpPr>
            <p:nvPr/>
          </p:nvSpPr>
          <p:spPr bwMode="auto">
            <a:xfrm>
              <a:off x="3950" y="156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grpSp>
        <p:nvGrpSpPr>
          <p:cNvPr id="191" name="Group 202"/>
          <p:cNvGrpSpPr>
            <a:grpSpLocks/>
          </p:cNvGrpSpPr>
          <p:nvPr/>
        </p:nvGrpSpPr>
        <p:grpSpPr bwMode="auto">
          <a:xfrm>
            <a:off x="7400161" y="5688648"/>
            <a:ext cx="388937" cy="482600"/>
            <a:chOff x="3950" y="1561"/>
            <a:chExt cx="245" cy="304"/>
          </a:xfrm>
        </p:grpSpPr>
        <p:sp>
          <p:nvSpPr>
            <p:cNvPr id="192" name="Oval 203"/>
            <p:cNvSpPr>
              <a:spLocks noChangeArrowheads="1"/>
            </p:cNvSpPr>
            <p:nvPr/>
          </p:nvSpPr>
          <p:spPr bwMode="auto">
            <a:xfrm>
              <a:off x="3965" y="1634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Text Box 204"/>
            <p:cNvSpPr txBox="1">
              <a:spLocks noChangeArrowheads="1"/>
            </p:cNvSpPr>
            <p:nvPr/>
          </p:nvSpPr>
          <p:spPr bwMode="auto">
            <a:xfrm>
              <a:off x="3950" y="156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+</a:t>
              </a:r>
            </a:p>
          </p:txBody>
        </p:sp>
      </p:grpSp>
      <p:cxnSp>
        <p:nvCxnSpPr>
          <p:cNvPr id="194" name="Straight Arrow Connector 193"/>
          <p:cNvCxnSpPr/>
          <p:nvPr/>
        </p:nvCxnSpPr>
        <p:spPr>
          <a:xfrm flipH="1" flipV="1">
            <a:off x="7352668" y="2471643"/>
            <a:ext cx="27650" cy="1717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874728"/>
            <a:ext cx="92170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atm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Na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atm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Cl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H</a:t>
            </a:r>
            <a:r>
              <a:rPr lang="en-GB" altLang="zh-TW" sz="2800" baseline="-250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IE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H</a:t>
            </a:r>
            <a:r>
              <a:rPr lang="en-GB" altLang="zh-TW" sz="2800" baseline="-250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EA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- </a:t>
            </a:r>
            <a:r>
              <a:rPr lang="en-GB" altLang="zh-TW" sz="2800" dirty="0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</a:t>
            </a:r>
            <a:r>
              <a:rPr lang="en-GB" altLang="zh-TW" sz="2800" dirty="0" err="1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lat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= 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f</a:t>
            </a:r>
            <a:endParaRPr lang="en-US" sz="2800" baseline="-25000" dirty="0">
              <a:latin typeface="Verdana" pitchFamily="34" charset="0"/>
              <a:cs typeface="Arial" charset="0"/>
              <a:sym typeface="Symbol" pitchFamily="18" charset="2"/>
            </a:endParaRPr>
          </a:p>
          <a:p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</a:t>
            </a:r>
            <a:endParaRPr lang="en-GB" altLang="zh-TW" sz="2800" dirty="0">
              <a:latin typeface="Verdana" pitchFamily="34" charset="0"/>
              <a:ea typeface="新細明體" charset="-120"/>
              <a:cs typeface="Times New Roman" pitchFamily="18" charset="0"/>
              <a:sym typeface="Symbol" pitchFamily="18" charset="2"/>
            </a:endParaRPr>
          </a:p>
          <a:p>
            <a:endParaRPr lang="en-GB" altLang="zh-TW" sz="2800" dirty="0">
              <a:latin typeface="Verdana" pitchFamily="34" charset="0"/>
              <a:ea typeface="新細明體" charset="-120"/>
              <a:cs typeface="Times New Roman" pitchFamily="18" charset="0"/>
              <a:sym typeface="Symbol" pitchFamily="18" charset="2"/>
            </a:endParaRPr>
          </a:p>
          <a:p>
            <a:r>
              <a:rPr lang="en-GB" altLang="zh-TW" sz="2800" dirty="0">
                <a:latin typeface="Verdana" pitchFamily="34" charset="0"/>
                <a:ea typeface="新細明體" charset="-120"/>
                <a:cs typeface="Times New Roman" pitchFamily="18" charset="0"/>
                <a:sym typeface="Symbol" pitchFamily="18" charset="2"/>
              </a:rPr>
              <a:t>Rearrange to find the lattice energy:</a:t>
            </a:r>
          </a:p>
          <a:p>
            <a:endParaRPr lang="en-GB" altLang="zh-TW" sz="2800" dirty="0">
              <a:latin typeface="Verdana" pitchFamily="34" charset="0"/>
              <a:ea typeface="新細明體" charset="-120"/>
              <a:cs typeface="Times New Roman" pitchFamily="18" charset="0"/>
              <a:sym typeface="Symbol" pitchFamily="18" charset="2"/>
            </a:endParaRPr>
          </a:p>
          <a:p>
            <a:r>
              <a:rPr lang="en-GB" altLang="zh-TW" sz="2800" dirty="0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- </a:t>
            </a:r>
            <a:r>
              <a:rPr lang="en-GB" altLang="zh-TW" sz="2800" dirty="0" err="1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solidFill>
                  <a:schemeClr val="accent2"/>
                </a:solidFill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lat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= 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f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- (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atm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Na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H</a:t>
            </a:r>
            <a:r>
              <a:rPr lang="en-GB" altLang="zh-TW" sz="2800" baseline="-250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atm</a:t>
            </a:r>
            <a:r>
              <a:rPr lang="en-GB" altLang="zh-TW" sz="2800" dirty="0" err="1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Cl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H</a:t>
            </a:r>
            <a:r>
              <a:rPr lang="en-GB" altLang="zh-TW" sz="2800" baseline="-250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IE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 + H</a:t>
            </a:r>
            <a:r>
              <a:rPr lang="en-GB" altLang="zh-TW" sz="2800" baseline="-250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EA</a:t>
            </a:r>
            <a:r>
              <a:rPr lang="en-GB" altLang="zh-TW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) </a:t>
            </a:r>
            <a:endParaRPr lang="en-US" sz="2800" dirty="0">
              <a:latin typeface="Verdana" pitchFamily="34" charset="0"/>
              <a:cs typeface="Arial" charset="0"/>
              <a:sym typeface="Symbol" pitchFamily="18" charset="2"/>
            </a:endParaRPr>
          </a:p>
          <a:p>
            <a:r>
              <a:rPr lang="en-GB" altLang="zh-TW" sz="2800" dirty="0">
                <a:latin typeface="Verdana" pitchFamily="34" charset="0"/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endParaRPr lang="en-US" sz="2800" dirty="0"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Applying Hess’s Law to Born-Haber cycles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Difference between experimental and theoretical lattice enthalpies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altLang="zh-TW" dirty="0"/>
              <a:t>Covalent character increases down a group and across a period</a:t>
            </a:r>
          </a:p>
          <a:p>
            <a:r>
              <a:rPr lang="en-US" altLang="zh-TW" dirty="0"/>
              <a:t>Covalent character increase as the difference between experimental and theoretical values of lattice enthalpy increases.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82457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3096" y="852218"/>
            <a:ext cx="8679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Solvation is when intermolecular forces form between a solvent and solute. </a:t>
            </a:r>
          </a:p>
          <a:p>
            <a:endParaRPr lang="en-US" sz="2800" dirty="0">
              <a:latin typeface="Verdana" pitchFamily="34" charset="0"/>
              <a:ea typeface="新細明體" charset="-120"/>
              <a:cs typeface="Arial" charset="0"/>
              <a:sym typeface="Symbol" pitchFamily="18" charset="2"/>
            </a:endParaRPr>
          </a:p>
          <a:p>
            <a:r>
              <a:rPr lang="en-US" sz="2800" dirty="0">
                <a:latin typeface="Verdana" pitchFamily="34" charset="0"/>
                <a:ea typeface="新細明體" charset="-120"/>
                <a:cs typeface="Arial" charset="0"/>
                <a:sym typeface="Symbol" pitchFamily="18" charset="2"/>
              </a:rPr>
              <a:t>The type of ion formed affects the strength of the bond.</a:t>
            </a:r>
            <a:endParaRPr lang="en-US" sz="2800" dirty="0">
              <a:latin typeface="Verdana" pitchFamily="34" charset="0"/>
              <a:cs typeface="Arial" charset="0"/>
              <a:sym typeface="Symbol" pitchFamily="18" charset="2"/>
            </a:endParaRPr>
          </a:p>
          <a:p>
            <a:r>
              <a:rPr lang="en-GB" altLang="zh-TW" sz="2800" dirty="0">
                <a:latin typeface="Verdana" pitchFamily="34" charset="0"/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endParaRPr lang="en-US" sz="2800" dirty="0"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23528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7986674" cy="24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3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Enthalpy of solution ∆</a:t>
            </a:r>
            <a:r>
              <a:rPr lang="en-US" altLang="zh-TW" dirty="0" err="1">
                <a:solidFill>
                  <a:srgbClr val="0000CC"/>
                </a:solidFill>
              </a:rPr>
              <a:t>H°</a:t>
            </a:r>
            <a:r>
              <a:rPr lang="en-US" altLang="zh-TW" baseline="-25000" dirty="0" err="1">
                <a:solidFill>
                  <a:srgbClr val="0000CC"/>
                </a:solidFill>
              </a:rPr>
              <a:t>sol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b="1" u="sng" dirty="0"/>
          </a:p>
          <a:p>
            <a:pPr>
              <a:buNone/>
            </a:pPr>
            <a:r>
              <a:rPr lang="en-US" altLang="zh-TW" b="1" dirty="0"/>
              <a:t>Enthalpy of solution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sol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is the energy change that occurs when one mole of substance dissolves in excess solvent. The value may be positive or negative.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MX(s) </a:t>
            </a:r>
            <a:r>
              <a:rPr lang="en-US" altLang="zh-TW" dirty="0">
                <a:sym typeface="Wingdings" panose="05000000000000000000" pitchFamily="2" charset="2"/>
              </a:rPr>
              <a:t> M</a:t>
            </a:r>
            <a:r>
              <a:rPr lang="en-US" altLang="zh-TW" sz="4000" baseline="30000" dirty="0">
                <a:sym typeface="Wingdings" panose="05000000000000000000" pitchFamily="2" charset="2"/>
              </a:rPr>
              <a:t>+</a:t>
            </a:r>
            <a:r>
              <a:rPr lang="en-US" altLang="zh-TW" dirty="0">
                <a:sym typeface="Wingdings" panose="05000000000000000000" pitchFamily="2" charset="2"/>
              </a:rPr>
              <a:t>(aq) + X</a:t>
            </a:r>
            <a:r>
              <a:rPr lang="en-US" altLang="zh-TW" sz="4800" baseline="30000" dirty="0">
                <a:sym typeface="Wingdings" panose="05000000000000000000" pitchFamily="2" charset="2"/>
              </a:rPr>
              <a:t>-</a:t>
            </a:r>
            <a:r>
              <a:rPr lang="en-US" altLang="zh-TW" dirty="0"/>
              <a:t>(aq)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Enthalpy level diagrams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18673" cy="5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000CC"/>
                </a:solidFill>
              </a:rPr>
              <a:t>KEY TERMS:    </a:t>
            </a:r>
            <a:r>
              <a:rPr lang="en-US" altLang="zh-TW" dirty="0">
                <a:solidFill>
                  <a:srgbClr val="0000CC"/>
                </a:solidFill>
              </a:rPr>
              <a:t>Enthalpy of hydration ∆</a:t>
            </a:r>
            <a:r>
              <a:rPr lang="en-US" altLang="zh-TW" dirty="0" err="1">
                <a:solidFill>
                  <a:srgbClr val="0000CC"/>
                </a:solidFill>
              </a:rPr>
              <a:t>H°</a:t>
            </a:r>
            <a:r>
              <a:rPr lang="en-US" altLang="zh-TW" baseline="-25000" dirty="0" err="1">
                <a:solidFill>
                  <a:srgbClr val="0000CC"/>
                </a:solidFill>
              </a:rPr>
              <a:t>hyd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TW" b="1" u="sng" dirty="0"/>
          </a:p>
          <a:p>
            <a:pPr>
              <a:buNone/>
            </a:pPr>
            <a:r>
              <a:rPr lang="en-US" altLang="zh-TW" b="1" dirty="0"/>
              <a:t>Enthalpy of hydration </a:t>
            </a:r>
            <a:r>
              <a:rPr lang="en-US" altLang="zh-TW" dirty="0"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dirty="0" err="1">
                <a:ea typeface="新細明體" charset="-120"/>
              </a:rPr>
              <a:t>H</a:t>
            </a:r>
            <a:r>
              <a:rPr lang="en-US" altLang="zh-TW" baseline="30000" dirty="0" err="1">
                <a:ea typeface="新細明體" charset="-120"/>
              </a:rPr>
              <a:t>o</a:t>
            </a:r>
            <a:r>
              <a:rPr lang="en-US" altLang="zh-TW" baseline="-25000" dirty="0" err="1">
                <a:ea typeface="新細明體" charset="-120"/>
              </a:rPr>
              <a:t>hyd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/>
              <a:t>– is the energy change that occurs when one mole of gaseous ions are added to water to form a dilute solution.</a:t>
            </a:r>
          </a:p>
          <a:p>
            <a:pPr>
              <a:buNone/>
            </a:pPr>
            <a:r>
              <a:rPr lang="en-US" altLang="zh-TW" dirty="0"/>
              <a:t>The value is always </a:t>
            </a:r>
            <a:r>
              <a:rPr lang="en-US" altLang="zh-TW" b="1" dirty="0"/>
              <a:t>negative</a:t>
            </a:r>
            <a:r>
              <a:rPr lang="en-US" altLang="zh-TW" dirty="0"/>
              <a:t>. If another solvent other than water is used it is enthalpy of </a:t>
            </a:r>
            <a:r>
              <a:rPr lang="en-US" altLang="zh-TW" b="1" dirty="0"/>
              <a:t>solvation</a:t>
            </a:r>
            <a:r>
              <a:rPr lang="en-US" altLang="zh-TW" dirty="0"/>
              <a:t>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		</a:t>
            </a:r>
            <a:r>
              <a:rPr lang="en-US" altLang="zh-TW" dirty="0">
                <a:sym typeface="Wingdings" panose="05000000000000000000" pitchFamily="2" charset="2"/>
              </a:rPr>
              <a:t> M</a:t>
            </a:r>
            <a:r>
              <a:rPr lang="en-US" altLang="zh-TW" sz="4000" baseline="30000" dirty="0">
                <a:sym typeface="Wingdings" panose="05000000000000000000" pitchFamily="2" charset="2"/>
              </a:rPr>
              <a:t>+</a:t>
            </a:r>
            <a:r>
              <a:rPr lang="en-US" altLang="zh-TW" dirty="0">
                <a:sym typeface="Wingdings" panose="05000000000000000000" pitchFamily="2" charset="2"/>
              </a:rPr>
              <a:t>(g</a:t>
            </a:r>
            <a:r>
              <a:rPr lang="en-US" altLang="zh-TW" dirty="0"/>
              <a:t>) </a:t>
            </a:r>
            <a:r>
              <a:rPr lang="en-US" altLang="zh-TW" dirty="0">
                <a:sym typeface="Wingdings" panose="05000000000000000000" pitchFamily="2" charset="2"/>
              </a:rPr>
              <a:t> M</a:t>
            </a:r>
            <a:r>
              <a:rPr lang="en-US" altLang="zh-TW" sz="4000" baseline="30000" dirty="0">
                <a:sym typeface="Wingdings" panose="05000000000000000000" pitchFamily="2" charset="2"/>
              </a:rPr>
              <a:t>+</a:t>
            </a:r>
            <a:r>
              <a:rPr lang="en-US" altLang="zh-TW" dirty="0">
                <a:sym typeface="Wingdings" panose="05000000000000000000" pitchFamily="2" charset="2"/>
              </a:rPr>
              <a:t>(aq)</a:t>
            </a:r>
          </a:p>
          <a:p>
            <a:pPr>
              <a:buNone/>
            </a:pPr>
            <a:r>
              <a:rPr lang="en-US" altLang="zh-TW" dirty="0">
                <a:sym typeface="Wingdings" panose="05000000000000000000" pitchFamily="2" charset="2"/>
              </a:rPr>
              <a:t>		 X</a:t>
            </a:r>
            <a:r>
              <a:rPr lang="en-US" altLang="zh-TW" sz="4800" baseline="30000" dirty="0">
                <a:sym typeface="Wingdings" panose="05000000000000000000" pitchFamily="2" charset="2"/>
              </a:rPr>
              <a:t>-</a:t>
            </a:r>
            <a:r>
              <a:rPr lang="en-US" altLang="zh-TW" dirty="0">
                <a:sym typeface="Wingdings" panose="05000000000000000000" pitchFamily="2" charset="2"/>
              </a:rPr>
              <a:t>(g</a:t>
            </a:r>
            <a:r>
              <a:rPr lang="en-US" altLang="zh-TW" dirty="0"/>
              <a:t>) </a:t>
            </a:r>
            <a:r>
              <a:rPr lang="en-US" altLang="zh-TW" dirty="0">
                <a:sym typeface="Wingdings" panose="05000000000000000000" pitchFamily="2" charset="2"/>
              </a:rPr>
              <a:t> X</a:t>
            </a:r>
            <a:r>
              <a:rPr lang="en-US" altLang="zh-TW" sz="4800" baseline="30000" dirty="0">
                <a:sym typeface="Wingdings" panose="05000000000000000000" pitchFamily="2" charset="2"/>
              </a:rPr>
              <a:t>-</a:t>
            </a:r>
            <a:r>
              <a:rPr lang="en-US" altLang="zh-TW" dirty="0">
                <a:sym typeface="Wingdings" panose="05000000000000000000" pitchFamily="2" charset="2"/>
              </a:rPr>
              <a:t>(aq)</a:t>
            </a:r>
          </a:p>
          <a:p>
            <a:pPr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02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42493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u="sng" dirty="0">
                <a:sym typeface="Wingdings" panose="05000000000000000000" pitchFamily="2" charset="2"/>
              </a:rPr>
              <a:t>Problem 1</a:t>
            </a:r>
            <a:r>
              <a:rPr lang="en-US" altLang="zh-TW" dirty="0">
                <a:sym typeface="Wingdings" panose="05000000000000000000" pitchFamily="2" charset="2"/>
              </a:rPr>
              <a:t>: Calculate the enthalpy of solution for sodium hydroxide using your data booklet and given the lattice enthalpy for </a:t>
            </a:r>
            <a:r>
              <a:rPr lang="en-US" altLang="zh-TW" dirty="0" err="1">
                <a:sym typeface="Wingdings" panose="05000000000000000000" pitchFamily="2" charset="2"/>
              </a:rPr>
              <a:t>NaOH</a:t>
            </a:r>
            <a:r>
              <a:rPr lang="en-US" altLang="zh-TW" dirty="0">
                <a:sym typeface="Wingdings" panose="05000000000000000000" pitchFamily="2" charset="2"/>
              </a:rPr>
              <a:t> is 900kJ/mol.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Na</a:t>
            </a:r>
            <a:r>
              <a:rPr lang="en-US" altLang="zh-TW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(g) + OH</a:t>
            </a:r>
            <a:r>
              <a:rPr lang="en-US" altLang="zh-TW" sz="36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zh-TW" sz="2400" dirty="0">
                <a:solidFill>
                  <a:srgbClr val="FF0000"/>
                </a:solidFill>
              </a:rPr>
              <a:t>(g)    </a:t>
            </a:r>
            <a:r>
              <a:rPr lang="en-US" altLang="zh-TW" sz="24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lat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= +900kJ/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400" baseline="30000" dirty="0">
              <a:solidFill>
                <a:srgbClr val="FF0000"/>
              </a:solidFill>
              <a:ea typeface="新細明體" charset="-120"/>
            </a:endParaRPr>
          </a:p>
          <a:p>
            <a:pPr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			  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hyd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= -424 + - 519 kJ/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mol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ea typeface="新細明體" charset="-120"/>
              </a:rPr>
              <a:t>(data booklet)</a:t>
            </a:r>
            <a:endParaRPr lang="en-US" altLang="zh-TW" sz="1400" baseline="30000" dirty="0">
              <a:solidFill>
                <a:srgbClr val="FF0000"/>
              </a:solidFill>
              <a:ea typeface="新細明體" charset="-120"/>
            </a:endParaRPr>
          </a:p>
          <a:p>
            <a:pPr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Na</a:t>
            </a:r>
            <a:r>
              <a:rPr lang="en-US" altLang="zh-TW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(aq) + OH</a:t>
            </a:r>
            <a:r>
              <a:rPr lang="en-US" altLang="zh-TW" sz="36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zh-TW" sz="2400" dirty="0">
                <a:solidFill>
                  <a:srgbClr val="FF0000"/>
                </a:solidFill>
              </a:rPr>
              <a:t>(aq)</a:t>
            </a:r>
          </a:p>
          <a:p>
            <a:pPr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	            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sol</a:t>
            </a:r>
            <a:r>
              <a:rPr lang="en-US" altLang="zh-TW" sz="2400" baseline="-250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= ?</a:t>
            </a:r>
            <a:endParaRPr lang="en-US" altLang="zh-TW" sz="2400" baseline="30000" dirty="0">
              <a:solidFill>
                <a:srgbClr val="FF0000"/>
              </a:solidFill>
              <a:ea typeface="新細明體" charset="-120"/>
            </a:endParaRPr>
          </a:p>
          <a:p>
            <a:pPr>
              <a:buNone/>
            </a:pPr>
            <a:r>
              <a:rPr lang="en-US" altLang="zh-TW" sz="2400" dirty="0" err="1">
                <a:solidFill>
                  <a:srgbClr val="FF0000"/>
                </a:solidFill>
              </a:rPr>
              <a:t>NaOH</a:t>
            </a:r>
            <a:r>
              <a:rPr lang="en-US" altLang="zh-TW" sz="2400" dirty="0">
                <a:solidFill>
                  <a:srgbClr val="FF0000"/>
                </a:solidFill>
              </a:rPr>
              <a:t>(s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3528" y="2708920"/>
            <a:ext cx="0" cy="2664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75656" y="2708920"/>
            <a:ext cx="108012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99592" y="4293096"/>
            <a:ext cx="1512168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860032" y="3933056"/>
            <a:ext cx="3744416" cy="26642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8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8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800" baseline="-25000" dirty="0" err="1">
                <a:solidFill>
                  <a:srgbClr val="FF0000"/>
                </a:solidFill>
                <a:ea typeface="新細明體" charset="-120"/>
              </a:rPr>
              <a:t>sol</a:t>
            </a:r>
            <a:endParaRPr lang="en-US" altLang="zh-TW" sz="2800" baseline="-25000" dirty="0">
              <a:solidFill>
                <a:srgbClr val="FF0000"/>
              </a:solidFill>
              <a:ea typeface="新細明體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800" baseline="-250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8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800" baseline="-25000" dirty="0" err="1">
                <a:solidFill>
                  <a:srgbClr val="FF0000"/>
                </a:solidFill>
                <a:ea typeface="新細明體" charset="-120"/>
              </a:rPr>
              <a:t>lat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(</a:t>
            </a:r>
            <a:r>
              <a:rPr lang="en-US" altLang="zh-TW" sz="2800" dirty="0" err="1">
                <a:solidFill>
                  <a:srgbClr val="FF0000"/>
                </a:solidFill>
              </a:rPr>
              <a:t>NaOH</a:t>
            </a:r>
            <a:r>
              <a:rPr lang="en-US" altLang="zh-TW" sz="2800" dirty="0">
                <a:solidFill>
                  <a:srgbClr val="FF0000"/>
                </a:solidFill>
              </a:rPr>
              <a:t>) + </a:t>
            </a:r>
            <a:r>
              <a:rPr lang="en-US" altLang="zh-TW" sz="28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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8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800" baseline="-25000" dirty="0" err="1">
                <a:solidFill>
                  <a:srgbClr val="FF0000"/>
                </a:solidFill>
                <a:ea typeface="新細明體" charset="-120"/>
              </a:rPr>
              <a:t>hyd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(Na</a:t>
            </a:r>
            <a:r>
              <a:rPr lang="en-US" altLang="zh-TW" sz="36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) +</a:t>
            </a:r>
            <a:r>
              <a:rPr lang="en-US" altLang="zh-TW" sz="2800" dirty="0">
                <a:solidFill>
                  <a:srgbClr val="FF0000"/>
                </a:solidFill>
                <a:latin typeface="Symbol" pitchFamily="18" charset="2"/>
                <a:ea typeface="新細明體" charset="-120"/>
                <a:sym typeface="Symbol" pitchFamily="18" charset="2"/>
              </a:rPr>
              <a:t> 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800" baseline="30000" dirty="0" err="1">
                <a:solidFill>
                  <a:srgbClr val="FF0000"/>
                </a:solidFill>
                <a:ea typeface="新細明體" charset="-120"/>
              </a:rPr>
              <a:t>o</a:t>
            </a:r>
            <a:r>
              <a:rPr lang="en-US" altLang="zh-TW" sz="2800" baseline="-25000" dirty="0" err="1">
                <a:solidFill>
                  <a:srgbClr val="FF0000"/>
                </a:solidFill>
                <a:ea typeface="新細明體" charset="-120"/>
              </a:rPr>
              <a:t>hyd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(OH</a:t>
            </a:r>
            <a:r>
              <a:rPr lang="en-US" altLang="zh-TW" sz="4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)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= 900 + -424 + -519 kJ/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mol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800" dirty="0">
                <a:solidFill>
                  <a:srgbClr val="FF0000"/>
                </a:solidFill>
                <a:ea typeface="新細明體" charset="-120"/>
                <a:sym typeface="Wingdings" panose="05000000000000000000" pitchFamily="2" charset="2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ea typeface="新細明體" charset="-120"/>
              </a:rPr>
              <a:t>- 43 kJ/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mol</a:t>
            </a:r>
            <a:endParaRPr lang="en-US" altLang="zh-TW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3561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212" y="242727"/>
            <a:ext cx="82296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zh-TW" dirty="0">
                <a:solidFill>
                  <a:srgbClr val="0A4BAA"/>
                </a:solidFill>
              </a:rPr>
              <a:t>15.2 Entropy and spontaneity</a:t>
            </a:r>
            <a:endParaRPr lang="zh-TW" altLang="en-US" dirty="0">
              <a:solidFill>
                <a:srgbClr val="0A4BA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12" y="1700808"/>
            <a:ext cx="8260271" cy="4138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• Entropy (S) refers to the distribution of available energy among the particles. The more ways the energy can be distributed the higher the entropy.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Gibbs free energy (G) relates the energy that can be obtained from a chemical reaction to the change in enthalpy (ΔH), change in entropy (ΔS), and absolute temperature (T).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Entropy of gas&gt;liquid&gt;solid under same conditions.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Prediction of whether a change will result in an increase or decrease in entropy by considering the states of the reactants and products.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Calculation of entropy changes (ΔS) from given standard entropy values (S°).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• Application of ΔG° = ΔH° - TΔS° in predicting spontaneity and calculation of various conditions of enthalpy and temperature that will affect this.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• Relation of ΔG to position of equilibrium.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109754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</a:t>
            </a:r>
            <a:endParaRPr lang="en-AU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89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d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67600" cy="5413375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7744" y="1628800"/>
            <a:ext cx="274320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 Is this your room?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32004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Then you already know about entropy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3360" y="980728"/>
            <a:ext cx="7416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000" b="1" dirty="0">
                <a:latin typeface="+mn-lt"/>
              </a:rPr>
              <a:t>Entropy (S)</a:t>
            </a:r>
            <a:r>
              <a:rPr lang="en-GB" sz="3000" dirty="0">
                <a:latin typeface="+mn-lt"/>
              </a:rPr>
              <a:t> is the measure of the distribution of total available energy between the particles. The greater the disorder of the particles, the greater the entropy.</a:t>
            </a:r>
            <a:r>
              <a:rPr lang="en-GB" b="1" dirty="0">
                <a:cs typeface="Times New Roman" pitchFamily="18" charset="0"/>
              </a:rPr>
              <a:t> </a:t>
            </a:r>
            <a:endParaRPr lang="en-GB" dirty="0">
              <a:cs typeface="Times New Roman" pitchFamily="18" charset="0"/>
            </a:endParaRPr>
          </a:p>
          <a:p>
            <a:pPr eaLnBrk="0" hangingPunct="0"/>
            <a:endParaRPr lang="en-GB" dirty="0"/>
          </a:p>
        </p:txBody>
      </p:sp>
      <p:pic>
        <p:nvPicPr>
          <p:cNvPr id="2051" name="Picture 3" descr="entrop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797" y="3196719"/>
            <a:ext cx="6457950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229600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Entropy (S)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60221" y="2340203"/>
            <a:ext cx="32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For better or for worse, nature 'likes' chaos, disorder, high entropy... In fact, much of our life consists in fighting this disorder! </a:t>
            </a:r>
            <a:endParaRPr lang="en-GB" sz="2400" dirty="0"/>
          </a:p>
        </p:txBody>
      </p:sp>
      <p:pic>
        <p:nvPicPr>
          <p:cNvPr id="3077" name="Picture 5" descr="bed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5105400" cy="3700463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1520" y="692696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A system (such as a room) is in a state of high entropy when its degree of disorder is high.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4221088"/>
            <a:ext cx="813690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This can be explained in terms of probabilities. Disordered states are simply more likely to exist (or emerge) than ordered states. The spontaneous direction of change is from a less probable to a more probable state, as illustrated above. </a:t>
            </a:r>
          </a:p>
          <a:p>
            <a:pPr eaLnBrk="0" hangingPunct="0"/>
            <a:endParaRPr lang="en-GB" dirty="0"/>
          </a:p>
        </p:txBody>
      </p:sp>
      <p:pic>
        <p:nvPicPr>
          <p:cNvPr id="4099" name="Picture 3" descr="entropy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503488" cy="2503488"/>
          </a:xfrm>
          <a:prstGeom prst="rect">
            <a:avLst/>
          </a:prstGeom>
          <a:noFill/>
        </p:spPr>
      </p:pic>
      <p:pic>
        <p:nvPicPr>
          <p:cNvPr id="4100" name="Picture 4" descr="entropy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48680"/>
            <a:ext cx="2378075" cy="2420937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19700" y="3103447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2</a:t>
            </a:r>
            <a:r>
              <a:rPr lang="en-GB" sz="2800" baseline="30000" dirty="0"/>
              <a:t>20</a:t>
            </a:r>
            <a:r>
              <a:rPr lang="en-GB" sz="2800" dirty="0"/>
              <a:t> ways to arrange?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00CC"/>
                </a:solidFill>
              </a:rPr>
              <a:t>Entropy and States of Matter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7693868" cy="35681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636" y="5373216"/>
            <a:ext cx="399179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400" b="1" dirty="0">
                <a:ea typeface="新細明體" charset="-120"/>
              </a:rPr>
              <a:t>S˚(Br</a:t>
            </a:r>
            <a:r>
              <a:rPr lang="en-US" altLang="zh-TW" sz="2400" b="1" baseline="-25000" dirty="0">
                <a:ea typeface="新細明體" charset="-120"/>
              </a:rPr>
              <a:t>2</a:t>
            </a:r>
            <a:r>
              <a:rPr lang="en-US" altLang="zh-TW" sz="2400" b="1" dirty="0">
                <a:ea typeface="新細明體" charset="-120"/>
              </a:rPr>
              <a:t> liquid) &lt; S˚(Br</a:t>
            </a:r>
            <a:r>
              <a:rPr lang="en-US" altLang="zh-TW" sz="2400" b="1" baseline="-25000" dirty="0">
                <a:ea typeface="新細明體" charset="-120"/>
              </a:rPr>
              <a:t>2</a:t>
            </a:r>
            <a:r>
              <a:rPr lang="en-US" altLang="zh-TW" sz="2400" b="1" dirty="0">
                <a:ea typeface="新細明體" charset="-120"/>
              </a:rPr>
              <a:t> gas)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243318" y="5373216"/>
            <a:ext cx="44149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400" b="1" dirty="0">
                <a:ea typeface="新細明體" charset="-120"/>
              </a:rPr>
              <a:t>S˚(H</a:t>
            </a:r>
            <a:r>
              <a:rPr lang="en-US" altLang="zh-TW" sz="2400" b="1" baseline="-25000" dirty="0">
                <a:ea typeface="新細明體" charset="-120"/>
              </a:rPr>
              <a:t>2</a:t>
            </a:r>
            <a:r>
              <a:rPr lang="en-US" altLang="zh-TW" sz="2400" b="1" dirty="0">
                <a:ea typeface="新細明體" charset="-120"/>
              </a:rPr>
              <a:t>O solid) &lt; S˚(H</a:t>
            </a:r>
            <a:r>
              <a:rPr lang="en-US" altLang="zh-TW" sz="2400" b="1" baseline="-25000" dirty="0">
                <a:ea typeface="新細明體" charset="-120"/>
              </a:rPr>
              <a:t>2</a:t>
            </a:r>
            <a:r>
              <a:rPr lang="en-US" altLang="zh-TW" sz="2400" b="1" dirty="0">
                <a:ea typeface="新細明體" charset="-120"/>
              </a:rPr>
              <a:t>O liquid)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0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00CC"/>
                </a:solidFill>
              </a:rPr>
              <a:t>Entropy, Phase &amp; Temperature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6000"/>
            <a:ext cx="60325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3429002"/>
            <a:ext cx="3048000" cy="830263"/>
            <a:chOff x="3360" y="2160"/>
            <a:chExt cx="1920" cy="523"/>
          </a:xfrm>
        </p:grpSpPr>
        <p:sp>
          <p:nvSpPr>
            <p:cNvPr id="66571" name="Text Box 5"/>
            <p:cNvSpPr txBox="1">
              <a:spLocks noChangeArrowheads="1"/>
            </p:cNvSpPr>
            <p:nvPr/>
          </p:nvSpPr>
          <p:spPr bwMode="auto">
            <a:xfrm>
              <a:off x="3792" y="2160"/>
              <a:ext cx="1488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/>
              <a:r>
                <a:rPr lang="en-US" altLang="zh-TW" sz="2400" b="1" dirty="0">
                  <a:solidFill>
                    <a:schemeClr val="tx1"/>
                  </a:solidFill>
                  <a:ea typeface="新細明體" charset="-120"/>
                </a:rPr>
                <a:t>S increases slightly with T</a:t>
              </a:r>
            </a:p>
          </p:txBody>
        </p:sp>
        <p:sp>
          <p:nvSpPr>
            <p:cNvPr id="66572" name="Line 6"/>
            <p:cNvSpPr>
              <a:spLocks noChangeShapeType="1"/>
            </p:cNvSpPr>
            <p:nvPr/>
          </p:nvSpPr>
          <p:spPr bwMode="auto">
            <a:xfrm flipH="1" flipV="1">
              <a:off x="3360" y="2448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24400" y="4343401"/>
            <a:ext cx="3657600" cy="1570038"/>
            <a:chOff x="2976" y="2736"/>
            <a:chExt cx="2304" cy="989"/>
          </a:xfrm>
        </p:grpSpPr>
        <p:sp>
          <p:nvSpPr>
            <p:cNvPr id="66569" name="Text Box 8"/>
            <p:cNvSpPr txBox="1">
              <a:spLocks noChangeArrowheads="1"/>
            </p:cNvSpPr>
            <p:nvPr/>
          </p:nvSpPr>
          <p:spPr bwMode="auto">
            <a:xfrm>
              <a:off x="3792" y="2736"/>
              <a:ext cx="1488" cy="98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/>
              <a:r>
                <a:rPr lang="en-US" altLang="zh-TW" sz="2400" b="1" dirty="0">
                  <a:solidFill>
                    <a:schemeClr val="tx1"/>
                  </a:solidFill>
                  <a:ea typeface="新細明體" charset="-120"/>
                </a:rPr>
                <a:t>S increases a large amount with phase changes</a:t>
              </a:r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 flipH="1" flipV="1">
              <a:off x="2976" y="3072"/>
              <a:ext cx="81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6566" name="Line 10"/>
          <p:cNvSpPr>
            <a:spLocks noChangeShapeType="1"/>
          </p:cNvSpPr>
          <p:nvPr/>
        </p:nvSpPr>
        <p:spPr bwMode="auto">
          <a:xfrm flipH="1" flipV="1">
            <a:off x="5410200" y="3886200"/>
            <a:ext cx="60960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6567" name="Line 11"/>
          <p:cNvSpPr>
            <a:spLocks noChangeShapeType="1"/>
          </p:cNvSpPr>
          <p:nvPr/>
        </p:nvSpPr>
        <p:spPr bwMode="auto">
          <a:xfrm flipH="1" flipV="1">
            <a:off x="5486400" y="4953000"/>
            <a:ext cx="533400" cy="152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685800"/>
          </a:xfrm>
        </p:spPr>
        <p:txBody>
          <a:bodyPr lIns="90487" tIns="44450" rIns="90487" bIns="44450">
            <a:noAutofit/>
          </a:bodyPr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00CC"/>
                </a:solidFill>
              </a:rPr>
              <a:t>Entropy and Temperature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9906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   The Entropy of a substance increases with temperature.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143000" y="5257800"/>
            <a:ext cx="31496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/>
              <a:t>Molecular motions of </a:t>
            </a:r>
            <a:r>
              <a:rPr lang="en-US" sz="2000" b="1" dirty="0" err="1"/>
              <a:t>heptane</a:t>
            </a:r>
            <a:r>
              <a:rPr lang="en-US" sz="2000" b="1" dirty="0"/>
              <a:t>, C</a:t>
            </a:r>
            <a:r>
              <a:rPr lang="en-US" sz="2000" b="1" baseline="-25000" dirty="0"/>
              <a:t>7</a:t>
            </a:r>
            <a:r>
              <a:rPr lang="en-US" sz="2000" b="1" dirty="0"/>
              <a:t>H</a:t>
            </a:r>
            <a:r>
              <a:rPr lang="en-US" sz="2000" b="1" baseline="-25000" dirty="0"/>
              <a:t>16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019675" y="5181600"/>
            <a:ext cx="315272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 dirty="0"/>
              <a:t>Molecular motions of </a:t>
            </a:r>
            <a:r>
              <a:rPr lang="en-US" sz="2000" b="1" dirty="0" err="1"/>
              <a:t>heptane</a:t>
            </a:r>
            <a:r>
              <a:rPr lang="en-US" sz="2000" b="1" dirty="0"/>
              <a:t> at different temps.</a:t>
            </a:r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>
            <a:off x="1003300" y="1219200"/>
            <a:ext cx="6985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074" name="Object 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3000" y="2590800"/>
          <a:ext cx="29718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QuickTime Movie" r:id="rId3" imgW="2036653" imgH="1665072" progId="">
                  <p:embed/>
                </p:oleObj>
              </mc:Choice>
              <mc:Fallback>
                <p:oleObj name="QuickTime Movie" r:id="rId3" imgW="2036653" imgH="1665072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878" b="13483"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2971800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7800" y="2590800"/>
          <a:ext cx="28194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QuickTime Movie" r:id="rId5" imgW="1361385" imgH="1721573" progId="">
                  <p:embed/>
                </p:oleObj>
              </mc:Choice>
              <mc:Fallback>
                <p:oleObj name="QuickTime Movie" r:id="rId5" imgW="1361385" imgH="172157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99" t="12016" r="5000" b="12891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819400" cy="233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941168"/>
            <a:ext cx="8640960" cy="13304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The energy is measured by temperature. We can calculate the energy </a:t>
            </a:r>
            <a:r>
              <a:rPr lang="en-US" altLang="zh-TW" i="1" u="sng" dirty="0"/>
              <a:t>change</a:t>
            </a:r>
            <a:r>
              <a:rPr lang="en-US" altLang="zh-TW" dirty="0"/>
              <a:t> only. Not the energy stored in the resultant products or reactants.</a:t>
            </a:r>
            <a:endParaRPr lang="zh-TW" altLang="en-US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Enthalpy level diagrams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 rotWithShape="1">
          <a:blip r:embed="rId2" cstate="print"/>
          <a:srcRect l="1715" t="3283" r="51965" b="21613"/>
          <a:stretch/>
        </p:blipFill>
        <p:spPr bwMode="auto">
          <a:xfrm>
            <a:off x="15739" y="1261899"/>
            <a:ext cx="4673421" cy="32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 rotWithShape="1">
          <a:blip r:embed="rId2" cstate="print"/>
          <a:srcRect l="52324" t="5929" r="1356" b="16990"/>
          <a:stretch/>
        </p:blipFill>
        <p:spPr bwMode="auto">
          <a:xfrm>
            <a:off x="4563282" y="1218626"/>
            <a:ext cx="4673420" cy="33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685800"/>
          </a:xfrm>
        </p:spPr>
        <p:txBody>
          <a:bodyPr lIns="90487" tIns="44450" rIns="90487" bIns="44450">
            <a:noAutofit/>
          </a:bodyPr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00CC"/>
                </a:solidFill>
              </a:rPr>
              <a:t>Predicting entropy changes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02624" cy="5145360"/>
          </a:xfrm>
        </p:spPr>
        <p:txBody>
          <a:bodyPr lIns="90487" tIns="44450" rIns="90487" bIns="44450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The change in the number of </a:t>
            </a:r>
            <a:r>
              <a:rPr lang="en-US" dirty="0">
                <a:solidFill>
                  <a:srgbClr val="FF0000"/>
                </a:solidFill>
              </a:rPr>
              <a:t>gaseous particles</a:t>
            </a:r>
            <a:r>
              <a:rPr lang="en-US" dirty="0"/>
              <a:t> is usually the largest factor to be considered, even if a comparable reaction has a greater increase in total particles but these particles are still in the liquid or solid state.</a:t>
            </a:r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>
            <a:off x="1003300" y="1219200"/>
            <a:ext cx="6985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160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Entropy calculations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34172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/>
              <a:t>Units J K</a:t>
            </a:r>
            <a:r>
              <a:rPr lang="en-US" altLang="zh-TW" baseline="30000" dirty="0"/>
              <a:t>-1</a:t>
            </a:r>
            <a:r>
              <a:rPr lang="en-US" altLang="zh-TW" dirty="0"/>
              <a:t> mol</a:t>
            </a:r>
            <a:r>
              <a:rPr lang="en-US" altLang="zh-TW" baseline="30000" dirty="0"/>
              <a:t>-1</a:t>
            </a:r>
            <a:r>
              <a:rPr lang="en-US" altLang="zh-TW" dirty="0"/>
              <a:t>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An increase in disorder produces a +</a:t>
            </a:r>
            <a:r>
              <a:rPr lang="en-US" altLang="zh-TW" dirty="0" err="1"/>
              <a:t>ve</a:t>
            </a:r>
            <a:r>
              <a:rPr lang="en-US" altLang="zh-TW" dirty="0"/>
              <a:t> </a:t>
            </a:r>
            <a:r>
              <a:rPr lang="el-GR" altLang="zh-TW" dirty="0"/>
              <a:t>Δ</a:t>
            </a:r>
            <a:r>
              <a:rPr lang="en-US" altLang="zh-TW" dirty="0"/>
              <a:t>S:</a:t>
            </a:r>
          </a:p>
          <a:p>
            <a:pPr>
              <a:buNone/>
            </a:pPr>
            <a:r>
              <a:rPr lang="en-US" altLang="zh-TW" dirty="0"/>
              <a:t>1. Decomposition reactions</a:t>
            </a:r>
          </a:p>
          <a:p>
            <a:pPr>
              <a:buNone/>
            </a:pPr>
            <a:r>
              <a:rPr lang="en-US" altLang="zh-TW" dirty="0"/>
              <a:t>2. Changes in state</a:t>
            </a:r>
          </a:p>
          <a:p>
            <a:pPr>
              <a:buNone/>
            </a:pPr>
            <a:r>
              <a:rPr lang="en-US" altLang="zh-TW" dirty="0"/>
              <a:t>3. Dissolution reactions</a:t>
            </a:r>
          </a:p>
          <a:p>
            <a:pPr>
              <a:buNone/>
            </a:pPr>
            <a:r>
              <a:rPr lang="en-US" altLang="zh-TW" dirty="0"/>
              <a:t>4. Increases in temperature</a:t>
            </a:r>
          </a:p>
          <a:p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979194" cy="841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422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Standard entropy calculations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/>
              <a:t>              </a:t>
            </a:r>
            <a:r>
              <a:rPr lang="en-US" altLang="zh-TW" dirty="0" err="1"/>
              <a:t>aA</a:t>
            </a:r>
            <a:r>
              <a:rPr lang="en-US" altLang="zh-TW" dirty="0"/>
              <a:t> + </a:t>
            </a:r>
            <a:r>
              <a:rPr lang="en-US" altLang="zh-TW" dirty="0" err="1"/>
              <a:t>bB</a:t>
            </a:r>
            <a:r>
              <a:rPr lang="en-US" altLang="zh-TW" dirty="0"/>
              <a:t> </a:t>
            </a:r>
            <a:r>
              <a:rPr lang="en-US" altLang="zh-TW" dirty="0">
                <a:sym typeface="Wingdings" pitchFamily="2" charset="2"/>
              </a:rPr>
              <a:t> </a:t>
            </a:r>
            <a:r>
              <a:rPr lang="en-US" altLang="zh-TW" dirty="0" err="1">
                <a:sym typeface="Wingdings" pitchFamily="2" charset="2"/>
              </a:rPr>
              <a:t>cC</a:t>
            </a:r>
            <a:r>
              <a:rPr lang="en-US" altLang="zh-TW" dirty="0">
                <a:sym typeface="Wingdings" pitchFamily="2" charset="2"/>
              </a:rPr>
              <a:t> +</a:t>
            </a:r>
            <a:r>
              <a:rPr lang="en-US" altLang="zh-TW" dirty="0" err="1">
                <a:sym typeface="Wingdings" pitchFamily="2" charset="2"/>
              </a:rPr>
              <a:t>dD</a:t>
            </a: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r>
              <a:rPr lang="en-US" altLang="zh-TW" dirty="0">
                <a:sym typeface="Wingdings" pitchFamily="2" charset="2"/>
              </a:rPr>
              <a:t>Standard entropy change of reaction </a:t>
            </a: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 err="1">
                <a:sym typeface="Wingdings" pitchFamily="2" charset="2"/>
              </a:rPr>
              <a:t>S</a:t>
            </a:r>
            <a:r>
              <a:rPr lang="en-US" altLang="zh-TW" dirty="0" err="1"/>
              <a:t>⁰</a:t>
            </a:r>
            <a:r>
              <a:rPr lang="en-US" altLang="zh-TW" baseline="-25000" dirty="0" err="1">
                <a:sym typeface="Wingdings" pitchFamily="2" charset="2"/>
              </a:rPr>
              <a:t>rxn</a:t>
            </a:r>
            <a:r>
              <a:rPr lang="en-US" altLang="zh-TW" dirty="0">
                <a:sym typeface="Wingdings" pitchFamily="2" charset="2"/>
              </a:rPr>
              <a:t>:</a:t>
            </a:r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= ∑ </a:t>
            </a: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(products) - ∑ </a:t>
            </a: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(reactants) </a:t>
            </a:r>
          </a:p>
          <a:p>
            <a:pPr>
              <a:buNone/>
            </a:pPr>
            <a:r>
              <a:rPr lang="en-US" altLang="zh-TW" dirty="0">
                <a:sym typeface="Wingdings" pitchFamily="2" charset="2"/>
              </a:rPr>
              <a:t>	   = [c</a:t>
            </a:r>
            <a:r>
              <a:rPr lang="el-GR" altLang="zh-TW" dirty="0">
                <a:sym typeface="Wingdings" pitchFamily="2" charset="2"/>
              </a:rPr>
              <a:t> 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(C) + d</a:t>
            </a:r>
            <a:r>
              <a:rPr lang="el-GR" altLang="zh-TW" dirty="0">
                <a:sym typeface="Wingdings" pitchFamily="2" charset="2"/>
              </a:rPr>
              <a:t> 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(D)] - [a </a:t>
            </a: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(A) + b </a:t>
            </a: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(B)] </a:t>
            </a:r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u="sng" dirty="0"/>
              <a:t>Problem 1</a:t>
            </a:r>
            <a:r>
              <a:rPr lang="en-US" altLang="zh-TW" dirty="0"/>
              <a:t>: Calculate the standard entropy change for the following reaction:              </a:t>
            </a:r>
          </a:p>
          <a:p>
            <a:pPr>
              <a:buNone/>
            </a:pPr>
            <a:r>
              <a:rPr lang="en-US" altLang="zh-TW" dirty="0">
                <a:sym typeface="Wingdings" pitchFamily="2" charset="2"/>
              </a:rPr>
              <a:t>H</a:t>
            </a:r>
            <a:r>
              <a:rPr lang="en-US" altLang="zh-TW" baseline="-25000" dirty="0">
                <a:sym typeface="Wingdings" pitchFamily="2" charset="2"/>
              </a:rPr>
              <a:t>2</a:t>
            </a:r>
            <a:r>
              <a:rPr lang="en-US" altLang="zh-TW" dirty="0">
                <a:sym typeface="Wingdings" pitchFamily="2" charset="2"/>
              </a:rPr>
              <a:t>(g) + ½O</a:t>
            </a:r>
            <a:r>
              <a:rPr lang="en-US" altLang="zh-TW" baseline="-25000" dirty="0">
                <a:sym typeface="Wingdings" pitchFamily="2" charset="2"/>
              </a:rPr>
              <a:t>2</a:t>
            </a:r>
            <a:r>
              <a:rPr lang="en-US" altLang="zh-TW" dirty="0">
                <a:sym typeface="Wingdings" pitchFamily="2" charset="2"/>
              </a:rPr>
              <a:t>(g)  H</a:t>
            </a:r>
            <a:r>
              <a:rPr lang="en-US" altLang="zh-TW" baseline="-25000" dirty="0">
                <a:sym typeface="Wingdings" pitchFamily="2" charset="2"/>
              </a:rPr>
              <a:t>2</a:t>
            </a:r>
            <a:r>
              <a:rPr lang="en-US" altLang="zh-TW" dirty="0">
                <a:sym typeface="Wingdings" pitchFamily="2" charset="2"/>
              </a:rPr>
              <a:t>O(l)</a:t>
            </a:r>
          </a:p>
          <a:p>
            <a:pPr>
              <a:buNone/>
            </a:pP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(H</a:t>
            </a:r>
            <a:r>
              <a:rPr lang="en-US" altLang="zh-TW" baseline="-25000" dirty="0">
                <a:sym typeface="Wingdings" pitchFamily="2" charset="2"/>
              </a:rPr>
              <a:t>2</a:t>
            </a:r>
            <a:r>
              <a:rPr lang="en-US" altLang="zh-TW" dirty="0">
                <a:sym typeface="Wingdings" pitchFamily="2" charset="2"/>
              </a:rPr>
              <a:t>) = 130.7J/</a:t>
            </a:r>
            <a:r>
              <a:rPr lang="en-US" altLang="zh-TW" dirty="0" err="1">
                <a:sym typeface="Wingdings" pitchFamily="2" charset="2"/>
              </a:rPr>
              <a:t>Kmol</a:t>
            </a: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(O</a:t>
            </a:r>
            <a:r>
              <a:rPr lang="en-US" altLang="zh-TW" baseline="-25000" dirty="0">
                <a:sym typeface="Wingdings" pitchFamily="2" charset="2"/>
              </a:rPr>
              <a:t>2</a:t>
            </a:r>
            <a:r>
              <a:rPr lang="en-US" altLang="zh-TW" dirty="0">
                <a:sym typeface="Wingdings" pitchFamily="2" charset="2"/>
              </a:rPr>
              <a:t>) = 205.1J/</a:t>
            </a:r>
            <a:r>
              <a:rPr lang="en-US" altLang="zh-TW" dirty="0" err="1">
                <a:sym typeface="Wingdings" pitchFamily="2" charset="2"/>
              </a:rPr>
              <a:t>Kmol</a:t>
            </a: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= ∑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(products) - ∑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(reactants) 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O) – [½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(O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) +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)]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70 – (130.7 + ½ x 205.1)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-163.3J/K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83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58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Gibbs free energy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" y="1340768"/>
            <a:ext cx="850728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b="1" dirty="0"/>
              <a:t>Gibbs free energy (G</a:t>
            </a:r>
            <a:r>
              <a:rPr lang="en-US" altLang="zh-TW" dirty="0"/>
              <a:t>) is the energy available to do work. </a:t>
            </a:r>
          </a:p>
          <a:p>
            <a:pPr>
              <a:buNone/>
            </a:pPr>
            <a:endParaRPr lang="en-US" altLang="zh-TW" sz="900" dirty="0"/>
          </a:p>
          <a:p>
            <a:pPr>
              <a:buNone/>
            </a:pPr>
            <a:r>
              <a:rPr lang="en-US" altLang="zh-TW" dirty="0"/>
              <a:t>			Δ</a:t>
            </a:r>
            <a:r>
              <a:rPr lang="en-US" dirty="0"/>
              <a:t>G</a:t>
            </a:r>
            <a:r>
              <a:rPr lang="zh-TW" altLang="en-US" dirty="0"/>
              <a:t>ﾟ</a:t>
            </a:r>
            <a:r>
              <a:rPr lang="en-US" dirty="0"/>
              <a:t>=</a:t>
            </a:r>
            <a:r>
              <a:rPr lang="en-US" altLang="zh-TW" dirty="0"/>
              <a:t>Δ</a:t>
            </a:r>
            <a:r>
              <a:rPr lang="en-US" dirty="0"/>
              <a:t>H</a:t>
            </a:r>
            <a:r>
              <a:rPr lang="zh-TW" altLang="en-US" dirty="0"/>
              <a:t>ﾟ</a:t>
            </a:r>
            <a:r>
              <a:rPr lang="en-US" dirty="0"/>
              <a:t>- T</a:t>
            </a:r>
            <a:r>
              <a:rPr lang="en-US" altLang="zh-TW" dirty="0"/>
              <a:t>Δ</a:t>
            </a:r>
            <a:r>
              <a:rPr lang="en-US" dirty="0"/>
              <a:t>S</a:t>
            </a:r>
            <a:r>
              <a:rPr lang="zh-TW" altLang="en-US" dirty="0"/>
              <a:t>ﾟ</a:t>
            </a:r>
            <a:r>
              <a:rPr lang="en-US" dirty="0"/>
              <a:t> 		</a:t>
            </a:r>
            <a:r>
              <a:rPr lang="en-US" altLang="zh-TW" dirty="0"/>
              <a:t>(Temp. in K)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If </a:t>
            </a:r>
            <a:r>
              <a:rPr lang="el-GR" altLang="zh-TW" dirty="0"/>
              <a:t>Δ</a:t>
            </a:r>
            <a:r>
              <a:rPr lang="en-US" altLang="zh-TW" dirty="0"/>
              <a:t>G is </a:t>
            </a:r>
            <a:r>
              <a:rPr lang="en-US" altLang="zh-TW" u="sng" dirty="0"/>
              <a:t>negative </a:t>
            </a:r>
            <a:r>
              <a:rPr lang="en-US" altLang="zh-TW" dirty="0"/>
              <a:t>the reaction will be </a:t>
            </a:r>
            <a:r>
              <a:rPr lang="en-US" altLang="zh-TW" b="1" dirty="0"/>
              <a:t>spontaneou</a:t>
            </a:r>
            <a:r>
              <a:rPr lang="en-US" altLang="zh-TW" dirty="0"/>
              <a:t>s</a:t>
            </a:r>
          </a:p>
          <a:p>
            <a:pPr>
              <a:buNone/>
            </a:pPr>
            <a:r>
              <a:rPr lang="en-US" altLang="zh-TW" dirty="0"/>
              <a:t>If </a:t>
            </a:r>
            <a:r>
              <a:rPr lang="el-GR" altLang="zh-TW" dirty="0"/>
              <a:t>Δ</a:t>
            </a:r>
            <a:r>
              <a:rPr lang="en-US" altLang="zh-TW" dirty="0"/>
              <a:t>G is </a:t>
            </a:r>
            <a:r>
              <a:rPr lang="en-US" altLang="zh-TW" u="sng" dirty="0"/>
              <a:t>positive</a:t>
            </a:r>
            <a:r>
              <a:rPr lang="en-US" altLang="zh-TW" dirty="0"/>
              <a:t> the reaction will </a:t>
            </a:r>
            <a:r>
              <a:rPr lang="en-US" altLang="zh-TW" b="1" dirty="0"/>
              <a:t>not be spontaneous</a:t>
            </a:r>
            <a:r>
              <a:rPr lang="en-US" altLang="zh-TW" dirty="0"/>
              <a:t>.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For any element in its standard state Δ</a:t>
            </a:r>
            <a:r>
              <a:rPr lang="en-US" dirty="0"/>
              <a:t>G</a:t>
            </a:r>
            <a:r>
              <a:rPr lang="zh-TW" altLang="en-US" dirty="0"/>
              <a:t>ﾟ</a:t>
            </a:r>
            <a:r>
              <a:rPr lang="en-US" altLang="zh-TW" dirty="0"/>
              <a:t>= 0.</a:t>
            </a: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Gibbs free energy useful equations for calculations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4953000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5172075" cy="552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2615331" cy="5760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97152"/>
            <a:ext cx="5206178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Spontaneity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2251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Summary of natural trends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6" y="1556792"/>
          <a:ext cx="7200801" cy="41764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00" dirty="0"/>
                        <a:t>Δ</a:t>
                      </a:r>
                      <a:r>
                        <a:rPr lang="en-US" sz="3600" kern="100" dirty="0"/>
                        <a:t>H</a:t>
                      </a:r>
                      <a:r>
                        <a:rPr lang="zh-TW" sz="3600" kern="100" dirty="0"/>
                        <a:t>ﾟ</a:t>
                      </a:r>
                      <a:endParaRPr lang="en-US" sz="36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Enthalpy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/>
                        <a:t>Energy</a:t>
                      </a:r>
                      <a:endParaRPr lang="en-US" sz="36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-ve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00"/>
                        <a:t>Δ</a:t>
                      </a:r>
                      <a:r>
                        <a:rPr lang="en-US" sz="3600" kern="100"/>
                        <a:t>S</a:t>
                      </a:r>
                      <a:r>
                        <a:rPr lang="zh-TW" sz="3600" kern="100"/>
                        <a:t>ﾟ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Entropy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Randomness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+ve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00"/>
                        <a:t>Δ</a:t>
                      </a:r>
                      <a:r>
                        <a:rPr lang="en-US" sz="3600" kern="100"/>
                        <a:t>G</a:t>
                      </a:r>
                      <a:r>
                        <a:rPr lang="zh-TW" sz="3600" kern="100"/>
                        <a:t>ﾟ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Free Energy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/>
                        <a:t>Spontaneity</a:t>
                      </a:r>
                      <a:endParaRPr lang="en-US" sz="36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/>
                        <a:t>-</a:t>
                      </a:r>
                      <a:r>
                        <a:rPr lang="en-US" sz="3600" kern="100" dirty="0" err="1"/>
                        <a:t>ve</a:t>
                      </a:r>
                      <a:endParaRPr lang="en-US" sz="36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u="sng" dirty="0"/>
              <a:t>Problem 1</a:t>
            </a:r>
            <a:r>
              <a:rPr lang="en-US" altLang="zh-TW" dirty="0"/>
              <a:t>: Calculate Gibbs free energy change of reaction for the combustion of ethanol (C</a:t>
            </a:r>
            <a:r>
              <a:rPr lang="en-US" altLang="zh-TW" baseline="-25000" dirty="0"/>
              <a:t>2</a:t>
            </a:r>
            <a:r>
              <a:rPr lang="en-US" altLang="zh-TW" dirty="0"/>
              <a:t>H</a:t>
            </a:r>
            <a:r>
              <a:rPr lang="en-US" altLang="zh-TW" baseline="-25000" dirty="0"/>
              <a:t>5</a:t>
            </a:r>
            <a:r>
              <a:rPr lang="en-US" altLang="zh-TW" dirty="0"/>
              <a:t>OH).              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OH(l) 3O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(g)  2CO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(g) + 3H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O(g)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(O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) = 0 as in its standard state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= ∑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(products) - ∑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>
                <a:solidFill>
                  <a:srgbClr val="FF0000"/>
                </a:solidFill>
              </a:rPr>
              <a:t>⁰</a:t>
            </a:r>
            <a:r>
              <a:rPr lang="en-US" altLang="zh-TW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(reactants) 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[2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(CO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) + 3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O) ] – [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(C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zh-TW" baseline="-25000" dirty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OH)]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[2 x -394.4 + 3 x -228.6] – [-175]   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-1299.6kJ/</a:t>
            </a:r>
            <a:r>
              <a:rPr lang="en-US" altLang="zh-TW" dirty="0" err="1">
                <a:solidFill>
                  <a:srgbClr val="FF0000"/>
                </a:solidFill>
                <a:sym typeface="Wingdings" pitchFamily="2" charset="2"/>
              </a:rPr>
              <a:t>mol</a:t>
            </a: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942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u="sng" dirty="0"/>
              <a:t>Problem 2</a:t>
            </a:r>
            <a:r>
              <a:rPr lang="en-US" altLang="zh-TW" dirty="0"/>
              <a:t>: Determine if the following reaction will be spontaneous at 298K.</a:t>
            </a:r>
          </a:p>
          <a:p>
            <a:pPr>
              <a:buNone/>
            </a:pPr>
            <a:r>
              <a:rPr lang="en-US" altLang="zh-TW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H</a:t>
            </a:r>
            <a:r>
              <a:rPr lang="en-US" altLang="zh-TW" baseline="-25000" dirty="0"/>
              <a:t>6</a:t>
            </a:r>
            <a:r>
              <a:rPr lang="en-US" altLang="zh-TW" dirty="0"/>
              <a:t>(g) </a:t>
            </a:r>
            <a:r>
              <a:rPr lang="en-US" altLang="zh-TW" dirty="0">
                <a:sym typeface="Wingdings" panose="05000000000000000000" pitchFamily="2" charset="2"/>
              </a:rPr>
              <a:t> C</a:t>
            </a:r>
            <a:r>
              <a:rPr lang="en-US" altLang="zh-TW" baseline="-25000" dirty="0">
                <a:sym typeface="Wingdings" panose="05000000000000000000" pitchFamily="2" charset="2"/>
              </a:rPr>
              <a:t>2</a:t>
            </a:r>
            <a:r>
              <a:rPr lang="en-US" altLang="zh-TW" dirty="0">
                <a:sym typeface="Wingdings" panose="05000000000000000000" pitchFamily="2" charset="2"/>
              </a:rPr>
              <a:t>H</a:t>
            </a:r>
            <a:r>
              <a:rPr lang="en-US" altLang="zh-TW" baseline="-25000" dirty="0">
                <a:sym typeface="Wingdings" panose="05000000000000000000" pitchFamily="2" charset="2"/>
              </a:rPr>
              <a:t>4</a:t>
            </a:r>
            <a:r>
              <a:rPr lang="en-US" altLang="zh-TW" dirty="0">
                <a:sym typeface="Wingdings" panose="05000000000000000000" pitchFamily="2" charset="2"/>
              </a:rPr>
              <a:t>(g) + H</a:t>
            </a:r>
            <a:r>
              <a:rPr lang="en-US" altLang="zh-TW" baseline="-25000" dirty="0">
                <a:sym typeface="Wingdings" panose="05000000000000000000" pitchFamily="2" charset="2"/>
              </a:rPr>
              <a:t>2</a:t>
            </a:r>
            <a:r>
              <a:rPr lang="en-US" altLang="zh-TW" dirty="0">
                <a:sym typeface="Wingdings" panose="05000000000000000000" pitchFamily="2" charset="2"/>
              </a:rPr>
              <a:t>(g)</a:t>
            </a:r>
          </a:p>
          <a:p>
            <a:pPr>
              <a:buNone/>
            </a:pP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H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= 137kJ</a:t>
            </a:r>
          </a:p>
          <a:p>
            <a:pPr>
              <a:buNone/>
            </a:pPr>
            <a:r>
              <a:rPr lang="el-GR" altLang="zh-TW" dirty="0">
                <a:sym typeface="Wingdings" pitchFamily="2" charset="2"/>
              </a:rPr>
              <a:t>Δ</a:t>
            </a:r>
            <a:r>
              <a:rPr lang="en-US" altLang="zh-TW" dirty="0">
                <a:sym typeface="Wingdings" pitchFamily="2" charset="2"/>
              </a:rPr>
              <a:t>S</a:t>
            </a:r>
            <a:r>
              <a:rPr lang="en-US" altLang="zh-TW" dirty="0"/>
              <a:t>⁰</a:t>
            </a:r>
            <a:r>
              <a:rPr lang="en-US" altLang="zh-TW" dirty="0">
                <a:sym typeface="Wingdings" pitchFamily="2" charset="2"/>
              </a:rPr>
              <a:t> = 120J/K</a:t>
            </a:r>
            <a:endParaRPr lang="en-US" altLang="zh-TW" dirty="0"/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 - T</a:t>
            </a:r>
            <a:r>
              <a:rPr lang="el-GR" altLang="zh-TW" dirty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altLang="zh-TW" dirty="0">
                <a:solidFill>
                  <a:srgbClr val="FF0000"/>
                </a:solidFill>
              </a:rPr>
              <a:t>⁰</a:t>
            </a: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137 – (298 x 120/1000)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	   = 101kJ</a:t>
            </a: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As this value is positive, the reaction will </a:t>
            </a:r>
            <a:r>
              <a:rPr lang="en-US" altLang="zh-TW" b="1" u="sng" dirty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altLang="zh-TW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itchFamily="2" charset="2"/>
              </a:rPr>
              <a:t>be spontaneous at 298K.</a:t>
            </a:r>
          </a:p>
          <a:p>
            <a:pPr>
              <a:buNone/>
            </a:pPr>
            <a:endParaRPr lang="en-US" altLang="zh-TW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80"/>
            <a:ext cx="785232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63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58" y="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0000CC"/>
                </a:solidFill>
              </a:rPr>
              <a:t>Gibbs free energy and equilibrium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259" y="1427174"/>
            <a:ext cx="3191878" cy="48139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/>
              <a:t>The point at which Gibbs free energy is at a </a:t>
            </a:r>
            <a:r>
              <a:rPr lang="en-US" altLang="zh-TW" b="1" dirty="0"/>
              <a:t>minimum</a:t>
            </a:r>
            <a:r>
              <a:rPr lang="en-US" altLang="zh-TW" dirty="0"/>
              <a:t> determines if a reaction goes to completion or reaches a balance of reactants and products (equilibrium).</a:t>
            </a:r>
            <a:endParaRPr lang="zh-TW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86842" y="0"/>
            <a:ext cx="35715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40458C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                                                                         </a:t>
            </a:r>
            <a:r>
              <a:rPr lang="en-US" altLang="zh-TW" kern="0" dirty="0">
                <a:solidFill>
                  <a:srgbClr val="FFFFFF"/>
                </a:solidFill>
                <a:latin typeface="Tahoma" pitchFamily="34" charset="0"/>
              </a:rPr>
              <a:t>Higher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rPr>
              <a:t>level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2050" name="Picture 2" descr="http://www.mikeblaber.org/oldwine/chm1046/notes/Thermody/Gibbs/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98" y="908720"/>
            <a:ext cx="540599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7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362075"/>
          </a:xfrm>
        </p:spPr>
        <p:txBody>
          <a:bodyPr>
            <a:noAutofit/>
          </a:bodyPr>
          <a:lstStyle/>
          <a:p>
            <a:r>
              <a:rPr lang="en-US" sz="4400" b="0" cap="none" dirty="0">
                <a:solidFill>
                  <a:srgbClr val="0000CC"/>
                </a:solidFill>
              </a:rPr>
              <a:t>Exothermic reactions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7772400" cy="47525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Examples include: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Combustion reactions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Neutralization reactions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In an exothermic reaction </a:t>
            </a:r>
            <a:r>
              <a:rPr lang="en-US" sz="3200" u="sng" dirty="0">
                <a:solidFill>
                  <a:schemeClr val="tx1"/>
                </a:solidFill>
              </a:rPr>
              <a:t>products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have less stored energy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are more stable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have stronger bonds (harder to break)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1207.0">
  <timings duration="56634">
    <event time="0" type="NextClick" clickIndex="0" wacClickIndex="0"/>
  </timings>
</athena>
</file>

<file path=customXml/item10.xml><?xml version="1.0" encoding="utf-8"?>
<athena xmlns="http://schemas.microsoft.com/edu/athena" version="0.1.1207.0">
  <media embedded="true" start="0" end="251983" audioFormat="{00001610-0000-0010-8000-00AA00389B71}" audioRate="44100" muted="false" volume="0.8" fadeIn="0" fadeOut="0" videoFormat="{34363248-0000-0010-8000-00AA00389B71}" videoRate="30" videoWidth="1280" videoHeight="720"/>
</athena>
</file>

<file path=customXml/item11.xml><?xml version="1.0" encoding="utf-8"?>
<athena xmlns="http://schemas.microsoft.com/edu/athena" version="0.1.1207.0">
  <timings duration="165071">
    <event time="0" type="NextClick" clickIndex="0" wacClickIndex="0"/>
  </timings>
</athena>
</file>

<file path=customXml/item12.xml><?xml version="1.0" encoding="utf-8"?>
<athena xmlns="http://schemas.microsoft.com/edu/athena" version="0.1.1207.0">
  <media embedded="true" start="0" end="125574" audioFormat="{00001610-0000-0010-8000-00AA00389B71}" audioRate="44100" muted="false" volume="0.8" fadeIn="0" fadeOut="0" videoFormat="{34363248-0000-0010-8000-00AA00389B71}" videoRate="30" videoWidth="1280" videoHeight="720"/>
</athena>
</file>

<file path=customXml/item13.xml><?xml version="1.0" encoding="utf-8"?>
<athena xmlns="http://schemas.microsoft.com/edu/athena" version="0.1.1207.0">
  <media embedded="true" start="0" end="165071" audioFormat="{00001610-0000-0010-8000-00AA00389B71}" audioRate="44100" muted="false" volume="0.8" fadeIn="0" fadeOut="0" videoFormat="{34363248-0000-0010-8000-00AA00389B71}" videoRate="30" videoWidth="1280" videoHeight="720"/>
</athena>
</file>

<file path=customXml/item14.xml><?xml version="1.0" encoding="utf-8"?>
<athena xmlns="http://schemas.microsoft.com/edu/athena" version="0.1.1207.0">
  <timings duration="83197">
    <event time="0" type="NextClick" clickIndex="0" wacClickIndex="0"/>
  </timings>
</athena>
</file>

<file path=customXml/item15.xml><?xml version="1.0" encoding="utf-8"?>
<athena xmlns="http://schemas.microsoft.com/edu/athena" version="0.1.1207.0">
  <media embedded="true" start="0" end="35175" audioFormat="{00001610-0000-0010-8000-00AA00389B71}" audioRate="44100" muted="false" volume="0.8" fadeIn="0" fadeOut="0" videoFormat="{34363248-0000-0010-8000-00AA00389B71}" videoRate="30" videoWidth="1280" videoHeight="720"/>
</athena>
</file>

<file path=customXml/item16.xml><?xml version="1.0" encoding="utf-8"?>
<athena xmlns="http://schemas.microsoft.com/edu/athena" version="0.1.1207.0">
  <media embedded="true" start="0" end="83197" audioFormat="{00001610-0000-0010-8000-00AA00389B71}" audioRate="44100" muted="false" volume="0.8" fadeIn="0" fadeOut="0" videoFormat="{34363248-0000-0010-8000-00AA00389B71}" videoRate="25" videoWidth="1280" videoHeight="720"/>
</athena>
</file>

<file path=customXml/item17.xml><?xml version="1.0" encoding="utf-8"?>
<athena xmlns="http://schemas.microsoft.com/edu/athena" version="0.1.1207.0">
  <timings duration="296496">
    <event time="0" type="NextClick" clickIndex="0" wacClickIndex="0"/>
  </timings>
</athena>
</file>

<file path=customXml/item18.xml><?xml version="1.0" encoding="utf-8"?>
<athena xmlns="http://schemas.microsoft.com/edu/athena" version="0.1.1207.0">
  <timings duration="35175">
    <event time="0" type="NextClick" clickIndex="0" wacClickIndex="0"/>
  </timings>
</athena>
</file>

<file path=customXml/item19.xml><?xml version="1.0" encoding="utf-8"?>
<athena xmlns="http://schemas.microsoft.com/edu/athena" version="0.1.1207.0">
  <media embedded="true" start="0" end="296496" audioFormat="{00001610-0000-0010-8000-00AA00389B71}" audioRate="44100" muted="false" volume="0.8" fadeIn="0" fadeOut="0" videoFormat="{34363248-0000-0010-8000-00AA00389B71}" videoRate="30" videoWidth="1280" videoHeight="720"/>
</athena>
</file>

<file path=customXml/item2.xml><?xml version="1.0" encoding="utf-8"?>
<athena xmlns="http://schemas.microsoft.com/edu/athena" version="0.1.1207.0">
  <media embedded="true" start="0" end="425088" audioFormat="{00001610-0000-0010-8000-00AA00389B71}" audioRate="44100" muted="false" volume="0.8" fadeIn="0" fadeOut="0" videoFormat="{34363248-0000-0010-8000-00AA00389B71}" videoRate="30" videoWidth="1280" videoHeight="720"/>
</athena>
</file>

<file path=customXml/item20.xml><?xml version="1.0" encoding="utf-8"?>
<athena xmlns="http://schemas.microsoft.com/edu/athena" version="0.1.1207.0">
  <timings duration="104746">
    <event time="0" type="NextClick" clickIndex="0" wacClickIndex="0"/>
  </timings>
</athena>
</file>

<file path=customXml/item21.xml><?xml version="1.0" encoding="utf-8"?>
<athena xmlns="http://schemas.microsoft.com/edu/athena" version="0.1.1207.0">
  <timings duration="569865">
    <event time="0" type="NextClick" clickIndex="0" wacClickIndex="0"/>
  </timings>
</athena>
</file>

<file path=customXml/item22.xml><?xml version="1.0" encoding="utf-8"?>
<athena xmlns="http://schemas.microsoft.com/edu/athena" version="0.1.1207.0">
  <timings duration="125574">
    <event time="0" type="NextClick" clickIndex="0" wacClickIndex="0"/>
  </timings>
</athena>
</file>

<file path=customXml/item23.xml><?xml version="1.0" encoding="utf-8"?>
<athena xmlns="http://schemas.microsoft.com/edu/athena" version="0.1.1207.0">
  <timings duration="88700">
    <event time="0" type="NextClick" clickIndex="0" wacClickIndex="0"/>
  </timings>
</athena>
</file>

<file path=customXml/item24.xml><?xml version="1.0" encoding="utf-8"?>
<athena xmlns="http://schemas.microsoft.com/edu/athena" version="0.1.1207.0">
  <media embedded="true" start="0" end="94459" audioFormat="{00001610-0000-0010-8000-00AA00389B71}" audioRate="44100" muted="false" volume="0.8" fadeIn="0" fadeOut="0" videoFormat="{34363248-0000-0010-8000-00AA00389B71}" videoRate="25" videoWidth="1280" videoHeight="720"/>
</athena>
</file>

<file path=customXml/item25.xml><?xml version="1.0" encoding="utf-8"?>
<athena xmlns="http://schemas.microsoft.com/edu/athena" version="0.1.1207.0">
  <timings duration="425088">
    <event time="0" type="NextClick" clickIndex="0" wacClickIndex="0"/>
  </timings>
</athena>
</file>

<file path=customXml/item26.xml><?xml version="1.0" encoding="utf-8"?>
<athena xmlns="http://schemas.microsoft.com/edu/athena" version="0.1.1207.0">
  <timings duration="251983">
    <event time="0" type="NextClick" clickIndex="0" wacClickIndex="0"/>
  </timings>
</athena>
</file>

<file path=customXml/item27.xml><?xml version="1.0" encoding="utf-8"?>
<athena xmlns="http://schemas.microsoft.com/edu/athena" version="0.1.1207.0">
  <media embedded="true" start="0" end="56634" audioFormat="{00001610-0000-0010-8000-00AA00389B71}" audioRate="44100" muted="false" volume="0.8" fadeIn="0" fadeOut="0" videoFormat="{34363248-0000-0010-8000-00AA00389B71}" videoRate="30" videoWidth="1280" videoHeight="720"/>
</athena>
</file>

<file path=customXml/item28.xml><?xml version="1.0" encoding="utf-8"?>
<athena xmlns="http://schemas.microsoft.com/edu/athena" version="0.1.1207.0">
  <media embedded="true" start="0" end="88700" audioFormat="{00001610-0000-0010-8000-00AA00389B71}" audioRate="44100" muted="false" volume="0.8" fadeIn="0" fadeOut="0" videoFormat="{34363248-0000-0010-8000-00AA00389B71}" videoRate="30" videoWidth="1280" videoHeight="720"/>
</athena>
</file>

<file path=customXml/item29.xml><?xml version="1.0" encoding="utf-8"?>
<athena xmlns="http://schemas.microsoft.com/edu/athena" version="0.1.1207.0">
  <media embedded="true" start="0" end="121394" audioFormat="{00001610-0000-0010-8000-00AA00389B71}" audioRate="44100" muted="false" volume="0.8" fadeIn="0" fadeOut="0" videoFormat="{34363248-0000-0010-8000-00AA00389B71}" videoRate="25" videoWidth="1280" videoHeight="720"/>
</athena>
</file>

<file path=customXml/item3.xml><?xml version="1.0" encoding="utf-8"?>
<athena xmlns="http://schemas.microsoft.com/edu/athena" version="0.1.1207.0">
  <timings duration="576645">
    <event time="0" type="NextClick" clickIndex="0" wacClickIndex="0"/>
  </timings>
</athena>
</file>

<file path=customXml/item30.xml><?xml version="1.0" encoding="utf-8"?>
<athena xmlns="http://schemas.microsoft.com/edu/athena" version="0.1.1207.0">
  <media embedded="true" start="0" end="29490" audioFormat="{00001610-0000-0010-8000-00AA00389B71}" audioRate="44100" muted="false" volume="0.8" fadeIn="0" fadeOut="0" videoFormat="{34363248-0000-0010-8000-00AA00389B71}" videoRate="30" videoWidth="1280" videoHeight="720"/>
</athena>
</file>

<file path=customXml/item31.xml><?xml version="1.0" encoding="utf-8"?>
<athena xmlns="http://schemas.microsoft.com/edu/athena" version="0.1.1207.0">
  <media embedded="true" start="0" end="260505" audioFormat="{00001610-0000-0010-8000-00AA00389B71}" audioRate="44100" muted="false" volume="0.8" fadeIn="0" fadeOut="0" videoFormat="{34363248-0000-0010-8000-00AA00389B71}" videoRate="25" videoWidth="1280" videoHeight="720"/>
</athena>
</file>

<file path=customXml/item32.xml><?xml version="1.0" encoding="utf-8"?>
<athena xmlns="http://schemas.microsoft.com/edu/athena" version="0.1.1207.0">
  <timings duration="450700">
    <event time="0" type="NextClick" clickIndex="0" wacClickIndex="0"/>
  </timings>
</athena>
</file>

<file path=customXml/item33.xml><?xml version="1.0" encoding="utf-8"?>
<athena xmlns="http://schemas.microsoft.com/edu/athena" version="0.1.1207.0">
  <timings duration="121394">
    <event time="0" type="NextClick" clickIndex="0" wacClickIndex="0"/>
  </timings>
</athena>
</file>

<file path=customXml/item34.xml><?xml version="1.0" encoding="utf-8"?>
<athena xmlns="http://schemas.microsoft.com/edu/athena" version="0.1.1207.0">
  <timings duration="29490">
    <event time="0" type="NextClick" clickIndex="0" wacClickIndex="0"/>
  </timings>
</athena>
</file>

<file path=customXml/item35.xml><?xml version="1.0" encoding="utf-8"?>
<athena xmlns="http://schemas.microsoft.com/edu/athena" version="0.1.1207.0">
  <timings duration="214924">
    <event time="0" type="NextClick" clickIndex="0" wacClickIndex="0"/>
  </timings>
</athena>
</file>

<file path=customXml/item36.xml><?xml version="1.0" encoding="utf-8"?>
<athena xmlns="http://schemas.microsoft.com/edu/athena" version="0.1.1207.0">
  <timings duration="260505">
    <event time="0" type="NextClick" clickIndex="0" wacClickIndex="0"/>
  </timings>
</athena>
</file>

<file path=customXml/item37.xml><?xml version="1.0" encoding="utf-8"?>
<athena xmlns="http://schemas.microsoft.com/edu/athena" version="0.1.1207.0">
  <timings duration="63925">
    <event time="0" type="NextClick" clickIndex="0" wacClickIndex="0"/>
  </timings>
</athena>
</file>

<file path=customXml/item38.xml><?xml version="1.0" encoding="utf-8"?>
<athena xmlns="http://schemas.microsoft.com/edu/athena" version="0.1.1207.0">
  <media embedded="true" start="0" end="214924" audioFormat="{00001610-0000-0010-8000-00AA00389B71}" audioRate="44100" muted="false" volume="0.8" fadeIn="0" fadeOut="0" videoFormat="{34363248-0000-0010-8000-00AA00389B71}" videoRate="30" videoWidth="1280" videoHeight="720"/>
</athena>
</file>

<file path=customXml/item39.xml><?xml version="1.0" encoding="utf-8"?>
<athena xmlns="http://schemas.microsoft.com/edu/athena" version="0.1.1207.0">
  <media embedded="true" start="0" end="104746" audioFormat="{00001610-0000-0010-8000-00AA00389B71}" audioRate="44100" muted="false" volume="0.8" fadeIn="0" fadeOut="0" videoFormat="{34363248-0000-0010-8000-00AA00389B71}" videoRate="25" videoWidth="1280" videoHeight="720"/>
</athena>
</file>

<file path=customXml/item4.xml><?xml version="1.0" encoding="utf-8"?>
<athena xmlns="http://schemas.microsoft.com/edu/athena" version="0.1.1207.0">
  <media embedded="true" start="0" end="576645" audioFormat="{00001610-0000-0010-8000-00AA00389B71}" audioRate="44100" muted="false" volume="0.8" fadeIn="0" fadeOut="0" videoFormat="{34363248-0000-0010-8000-00AA00389B71}" videoRate="30" videoWidth="1280" videoHeight="720"/>
</athena>
</file>

<file path=customXml/item40.xml><?xml version="1.0" encoding="utf-8"?>
<athena xmlns="http://schemas.microsoft.com/edu/athena" version="0.1.1207.0">
  <media embedded="true" start="0" end="450700" audioFormat="{00001610-0000-0010-8000-00AA00389B71}" audioRate="44100" muted="false" volume="0.8" fadeIn="0" fadeOut="0" videoFormat="{34363248-0000-0010-8000-00AA00389B71}" videoRate="25" videoWidth="1280" videoHeight="720"/>
</athena>
</file>

<file path=customXml/item5.xml><?xml version="1.0" encoding="utf-8"?>
<athena xmlns="http://schemas.microsoft.com/edu/athena" version="0.1.1207.0">
  <media embedded="true" start="0" end="569865" audioFormat="{00001610-0000-0010-8000-00AA00389B71}" audioRate="44100" muted="false" volume="0.8" fadeIn="0" fadeOut="0" videoFormat="{34363248-0000-0010-8000-00AA00389B71}" videoRate="30" videoWidth="1280" videoHeight="720"/>
</athena>
</file>

<file path=customXml/item6.xml><?xml version="1.0" encoding="utf-8"?>
<athena xmlns="http://schemas.microsoft.com/edu/athena" version="0.1.1207.0">
  <media embedded="true" start="0" end="92114" audioFormat="{00001610-0000-0010-8000-00AA00389B71}" audioRate="44100" muted="false" volume="0.8" fadeIn="0" fadeOut="0" videoFormat="{34363248-0000-0010-8000-00AA00389B71}" videoRate="30" videoWidth="1280" videoHeight="720"/>
</athena>
</file>

<file path=customXml/item7.xml><?xml version="1.0" encoding="utf-8"?>
<athena xmlns="http://schemas.microsoft.com/edu/athena" version="0.1.1207.0">
  <timings duration="92114">
    <event time="0" type="NextClick" clickIndex="0" wacClickIndex="0"/>
  </timings>
</athena>
</file>

<file path=customXml/item8.xml><?xml version="1.0" encoding="utf-8"?>
<athena xmlns="http://schemas.microsoft.com/edu/athena" version="0.1.1207.0">
  <media embedded="true" start="0" end="63925" audioFormat="{00001610-0000-0010-8000-00AA00389B71}" audioRate="44100" muted="false" volume="0.8" fadeIn="0" fadeOut="0" videoFormat="{34363248-0000-0010-8000-00AA00389B71}" videoRate="25" videoWidth="1280" videoHeight="720"/>
</athena>
</file>

<file path=customXml/item9.xml><?xml version="1.0" encoding="utf-8"?>
<athena xmlns="http://schemas.microsoft.com/edu/athena" version="0.1.1207.0">
  <timings duration="94459">
    <event time="0" type="NextClick" clickIndex="0" wacClickIndex="0"/>
  </timings>
</athena>
</file>

<file path=customXml/itemProps1.xml><?xml version="1.0" encoding="utf-8"?>
<ds:datastoreItem xmlns:ds="http://schemas.openxmlformats.org/officeDocument/2006/customXml" ds:itemID="{B9F2F6A5-07E1-4BC3-B223-74B9D1C5509D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A393E113-B63E-4315-9584-8424E5AAE0EE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755EDC6B-2962-4EE0-8BD6-3DC41150DEF2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75DF911A-DDCC-46B9-87F3-9605AA1FD1BC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9D3C2CBB-515E-4B37-9C6D-EBB498B20459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82D3A594-A9A3-4B07-9FA8-07E7F249F752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F0F10468-E73B-4AA3-9792-238C2016A45C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3285EE51-D29E-403E-99AB-2D9D0B2E69FC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1AFE4050-30E3-4868-951D-C2FF9F5365C3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1C1D21C3-D7EE-4E61-8B72-C409242050C9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90492CBE-5680-41CF-9257-5E5023E4F291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A75FF6E-1978-454F-A43C-8F81E14BABB6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3D10156F-67AD-40B9-AA13-EFDB523A40A4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BF9C5C30-7177-4795-8102-72CF5818BC63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D377354B-EEBE-4F6D-8867-4FCE0491176F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A5F1FB10-156D-4EF1-BDEC-EF4DDC5532DC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1CEB7593-0281-45DC-AECC-BAD8A175E9D4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A7134E36-BFCF-4810-BF2D-2E1E6238515A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435678A5-2330-4FAB-949E-C5D5371C55D1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6B37D458-2ECB-40E2-83A4-916A74C6FC19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97FABA93-05C8-4F1C-87E2-CD5407518630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6A018D3B-7D98-4C56-B72D-E21157251494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ED083F73-7044-40FB-A850-A01BFFAF6497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1EFA9ECB-7C30-4977-9397-66FCDAC91972}">
  <ds:schemaRefs>
    <ds:schemaRef ds:uri="http://schemas.microsoft.com/edu/athena"/>
  </ds:schemaRefs>
</ds:datastoreItem>
</file>

<file path=customXml/itemProps31.xml><?xml version="1.0" encoding="utf-8"?>
<ds:datastoreItem xmlns:ds="http://schemas.openxmlformats.org/officeDocument/2006/customXml" ds:itemID="{3BE06283-97F2-4166-8ACE-C980D412C29B}">
  <ds:schemaRefs>
    <ds:schemaRef ds:uri="http://schemas.microsoft.com/edu/athena"/>
  </ds:schemaRefs>
</ds:datastoreItem>
</file>

<file path=customXml/itemProps32.xml><?xml version="1.0" encoding="utf-8"?>
<ds:datastoreItem xmlns:ds="http://schemas.openxmlformats.org/officeDocument/2006/customXml" ds:itemID="{1BC77852-09A5-441F-9888-AFC683D56B98}">
  <ds:schemaRefs>
    <ds:schemaRef ds:uri="http://schemas.microsoft.com/edu/athena"/>
  </ds:schemaRefs>
</ds:datastoreItem>
</file>

<file path=customXml/itemProps33.xml><?xml version="1.0" encoding="utf-8"?>
<ds:datastoreItem xmlns:ds="http://schemas.openxmlformats.org/officeDocument/2006/customXml" ds:itemID="{3C05B8B8-9338-4FA3-B3F7-6C9C9A6656D1}">
  <ds:schemaRefs>
    <ds:schemaRef ds:uri="http://schemas.microsoft.com/edu/athena"/>
  </ds:schemaRefs>
</ds:datastoreItem>
</file>

<file path=customXml/itemProps34.xml><?xml version="1.0" encoding="utf-8"?>
<ds:datastoreItem xmlns:ds="http://schemas.openxmlformats.org/officeDocument/2006/customXml" ds:itemID="{A80EAD81-2AC4-4921-BAAD-91B10CB5648D}">
  <ds:schemaRefs>
    <ds:schemaRef ds:uri="http://schemas.microsoft.com/edu/athena"/>
  </ds:schemaRefs>
</ds:datastoreItem>
</file>

<file path=customXml/itemProps35.xml><?xml version="1.0" encoding="utf-8"?>
<ds:datastoreItem xmlns:ds="http://schemas.openxmlformats.org/officeDocument/2006/customXml" ds:itemID="{B8EE1AEF-3BF2-4DA4-A3FA-8249744A0695}">
  <ds:schemaRefs>
    <ds:schemaRef ds:uri="http://schemas.microsoft.com/edu/athena"/>
  </ds:schemaRefs>
</ds:datastoreItem>
</file>

<file path=customXml/itemProps36.xml><?xml version="1.0" encoding="utf-8"?>
<ds:datastoreItem xmlns:ds="http://schemas.openxmlformats.org/officeDocument/2006/customXml" ds:itemID="{48F2163F-774A-4258-958C-9FB432458DDF}">
  <ds:schemaRefs>
    <ds:schemaRef ds:uri="http://schemas.microsoft.com/edu/athena"/>
  </ds:schemaRefs>
</ds:datastoreItem>
</file>

<file path=customXml/itemProps37.xml><?xml version="1.0" encoding="utf-8"?>
<ds:datastoreItem xmlns:ds="http://schemas.openxmlformats.org/officeDocument/2006/customXml" ds:itemID="{4A5F6E1D-6356-4417-A99A-2D47DE81671D}">
  <ds:schemaRefs>
    <ds:schemaRef ds:uri="http://schemas.microsoft.com/edu/athena"/>
  </ds:schemaRefs>
</ds:datastoreItem>
</file>

<file path=customXml/itemProps38.xml><?xml version="1.0" encoding="utf-8"?>
<ds:datastoreItem xmlns:ds="http://schemas.openxmlformats.org/officeDocument/2006/customXml" ds:itemID="{5D3E7240-6235-492E-A3A3-BFF058D21061}">
  <ds:schemaRefs>
    <ds:schemaRef ds:uri="http://schemas.microsoft.com/edu/athena"/>
  </ds:schemaRefs>
</ds:datastoreItem>
</file>

<file path=customXml/itemProps39.xml><?xml version="1.0" encoding="utf-8"?>
<ds:datastoreItem xmlns:ds="http://schemas.openxmlformats.org/officeDocument/2006/customXml" ds:itemID="{A81472F3-0DDD-4A05-A609-B0911046CA30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987E600D-28A7-4827-90E7-5869D6153F41}">
  <ds:schemaRefs>
    <ds:schemaRef ds:uri="http://schemas.microsoft.com/edu/athena"/>
  </ds:schemaRefs>
</ds:datastoreItem>
</file>

<file path=customXml/itemProps40.xml><?xml version="1.0" encoding="utf-8"?>
<ds:datastoreItem xmlns:ds="http://schemas.openxmlformats.org/officeDocument/2006/customXml" ds:itemID="{E84B8451-55A8-4DD4-87AC-2A9682A87C65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B916AD64-DC84-4A49-AD19-455FEA90BCB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675363CC-5AD4-4D6E-803E-C0B1F34693BF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84F2C2E0-055C-49C3-AF4F-41D6747DF9C4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FE339101-48C3-4BFB-BFE3-79A0929DE591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A26DCD6A-67E1-40C3-BA10-63C0B6D5AE98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4418</Words>
  <Application>Microsoft Office PowerPoint</Application>
  <PresentationFormat>On-screen Show (4:3)</PresentationFormat>
  <Paragraphs>782</Paragraphs>
  <Slides>80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6" baseType="lpstr">
      <vt:lpstr>新細明體</vt:lpstr>
      <vt:lpstr>新細明體</vt:lpstr>
      <vt:lpstr>Arial</vt:lpstr>
      <vt:lpstr>Bookshelf Symbol 2</vt:lpstr>
      <vt:lpstr>Calibri</vt:lpstr>
      <vt:lpstr>Cambria Math</vt:lpstr>
      <vt:lpstr>Comic Sans MS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QuickTime Movie</vt:lpstr>
      <vt:lpstr>Topic 5 Energetics/thermochemistry</vt:lpstr>
      <vt:lpstr>5.1 Measuring energy changes</vt:lpstr>
      <vt:lpstr>Temperature and Heat</vt:lpstr>
      <vt:lpstr>Enthalpy (H)</vt:lpstr>
      <vt:lpstr>Enthalpy</vt:lpstr>
      <vt:lpstr>Enthalpy level diagrams</vt:lpstr>
      <vt:lpstr>PowerPoint Presentation</vt:lpstr>
      <vt:lpstr>PowerPoint Presentation</vt:lpstr>
      <vt:lpstr>Exothermic reactions</vt:lpstr>
      <vt:lpstr>Heat energy change (Q)</vt:lpstr>
      <vt:lpstr>Calorimetry</vt:lpstr>
      <vt:lpstr>Styrofoam Calorimeter</vt:lpstr>
      <vt:lpstr>Bomb Calorimeter</vt:lpstr>
      <vt:lpstr>Assumptions and sources of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5.2 Hess's Law</vt:lpstr>
      <vt:lpstr>Hess’s Law</vt:lpstr>
      <vt:lpstr>Enthalpy level cycles</vt:lpstr>
      <vt:lpstr>Problem 1:</vt:lpstr>
      <vt:lpstr>PowerPoint Presentation</vt:lpstr>
      <vt:lpstr>Using Hess’s Law to determine enthalpy of formation</vt:lpstr>
      <vt:lpstr>PowerPoint Presentation</vt:lpstr>
      <vt:lpstr>PowerPoint Presentation</vt:lpstr>
      <vt:lpstr>PowerPoint Presentation</vt:lpstr>
      <vt:lpstr>Using Hess’s Law to determine enthalpy of combustion</vt:lpstr>
      <vt:lpstr>PowerPoint Presentation</vt:lpstr>
      <vt:lpstr>PowerPoint Presentation</vt:lpstr>
      <vt:lpstr>5.3 Bond enthalpies</vt:lpstr>
      <vt:lpstr>Bond enthalpy</vt:lpstr>
      <vt:lpstr>Using Hess’s Law and bond enthalpies to determine enthalpy of reaction</vt:lpstr>
      <vt:lpstr>PowerPoint Presentation</vt:lpstr>
      <vt:lpstr>Bond Enthalpy Table</vt:lpstr>
      <vt:lpstr>PowerPoint Presentation</vt:lpstr>
      <vt:lpstr>Bond enthalpies of ozone</vt:lpstr>
      <vt:lpstr>PowerPoint Presentation</vt:lpstr>
      <vt:lpstr>15.1 Energy cycles</vt:lpstr>
      <vt:lpstr>KEY TERMS:    Standard Enthalpy of formation ∆H°f</vt:lpstr>
      <vt:lpstr>KEY TERMS:    Enthalpy of atomization ∆H°at</vt:lpstr>
      <vt:lpstr>KEY TERMS:    Ionization energy ∆H°IE</vt:lpstr>
      <vt:lpstr>KEY TERMS:    Electron affinity ∆H°EA</vt:lpstr>
      <vt:lpstr>KEY TERMS:    Lattice enthalpy ∆H°lat</vt:lpstr>
      <vt:lpstr>Magnitude of lattice enthalpy</vt:lpstr>
      <vt:lpstr>PowerPoint Presentation</vt:lpstr>
      <vt:lpstr>PowerPoint Presentation</vt:lpstr>
      <vt:lpstr>Born-Haber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between experimental and theoretical lattice enthalpies</vt:lpstr>
      <vt:lpstr>PowerPoint Presentation</vt:lpstr>
      <vt:lpstr>KEY TERMS:    Enthalpy of solution ∆H°sol</vt:lpstr>
      <vt:lpstr>KEY TERMS:    Enthalpy of hydration ∆H°hyd</vt:lpstr>
      <vt:lpstr>PowerPoint Presentation</vt:lpstr>
      <vt:lpstr>15.2 Entropy and spontaneity</vt:lpstr>
      <vt:lpstr>PowerPoint Presentation</vt:lpstr>
      <vt:lpstr>PowerPoint Presentation</vt:lpstr>
      <vt:lpstr>PowerPoint Presentation</vt:lpstr>
      <vt:lpstr>PowerPoint Presentation</vt:lpstr>
      <vt:lpstr>Entropy and States of Matter</vt:lpstr>
      <vt:lpstr>Entropy, Phase &amp; Temperature</vt:lpstr>
      <vt:lpstr>Entropy and Temperature</vt:lpstr>
      <vt:lpstr>Predicting entropy changes</vt:lpstr>
      <vt:lpstr>Entropy calculations</vt:lpstr>
      <vt:lpstr>Standard entropy calculations</vt:lpstr>
      <vt:lpstr>PowerPoint Presentation</vt:lpstr>
      <vt:lpstr>Gibbs free energy</vt:lpstr>
      <vt:lpstr>Gibbs free energy useful equations for calculations</vt:lpstr>
      <vt:lpstr>Spontaneity</vt:lpstr>
      <vt:lpstr>Summary of natural trends</vt:lpstr>
      <vt:lpstr>PowerPoint Presentation</vt:lpstr>
      <vt:lpstr>PowerPoint Presentation</vt:lpstr>
      <vt:lpstr>Gibbs free energy and equilibrium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Periodicity</dc:title>
  <dc:creator>Dave Paterson</dc:creator>
  <cp:lastModifiedBy>Sep Masoumi</cp:lastModifiedBy>
  <cp:revision>342</cp:revision>
  <dcterms:created xsi:type="dcterms:W3CDTF">2008-08-11T16:29:00Z</dcterms:created>
  <dcterms:modified xsi:type="dcterms:W3CDTF">2017-05-16T06:05:05Z</dcterms:modified>
</cp:coreProperties>
</file>