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2.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37"/>
  </p:sldMasterIdLst>
  <p:notesMasterIdLst>
    <p:notesMasterId r:id="rId99"/>
  </p:notesMasterIdLst>
  <p:handoutMasterIdLst>
    <p:handoutMasterId r:id="rId100"/>
  </p:handoutMasterIdLst>
  <p:sldIdLst>
    <p:sldId id="285" r:id="rId38"/>
    <p:sldId id="656" r:id="rId39"/>
    <p:sldId id="659" r:id="rId40"/>
    <p:sldId id="660" r:id="rId41"/>
    <p:sldId id="661" r:id="rId42"/>
    <p:sldId id="664" r:id="rId43"/>
    <p:sldId id="665" r:id="rId44"/>
    <p:sldId id="666" r:id="rId45"/>
    <p:sldId id="667" r:id="rId46"/>
    <p:sldId id="669" r:id="rId47"/>
    <p:sldId id="670" r:id="rId48"/>
    <p:sldId id="671" r:id="rId49"/>
    <p:sldId id="508" r:id="rId50"/>
    <p:sldId id="511" r:id="rId51"/>
    <p:sldId id="512" r:id="rId52"/>
    <p:sldId id="515" r:id="rId53"/>
    <p:sldId id="516" r:id="rId54"/>
    <p:sldId id="635" r:id="rId55"/>
    <p:sldId id="514" r:id="rId56"/>
    <p:sldId id="513" r:id="rId57"/>
    <p:sldId id="518" r:id="rId58"/>
    <p:sldId id="637" r:id="rId59"/>
    <p:sldId id="636" r:id="rId60"/>
    <p:sldId id="657" r:id="rId61"/>
    <p:sldId id="639" r:id="rId62"/>
    <p:sldId id="532" r:id="rId63"/>
    <p:sldId id="535" r:id="rId64"/>
    <p:sldId id="610" r:id="rId65"/>
    <p:sldId id="640" r:id="rId66"/>
    <p:sldId id="641" r:id="rId67"/>
    <p:sldId id="644" r:id="rId68"/>
    <p:sldId id="643" r:id="rId69"/>
    <p:sldId id="645" r:id="rId70"/>
    <p:sldId id="537" r:id="rId71"/>
    <p:sldId id="539" r:id="rId72"/>
    <p:sldId id="682" r:id="rId73"/>
    <p:sldId id="543" r:id="rId74"/>
    <p:sldId id="611" r:id="rId75"/>
    <p:sldId id="614" r:id="rId76"/>
    <p:sldId id="615" r:id="rId77"/>
    <p:sldId id="627" r:id="rId78"/>
    <p:sldId id="628" r:id="rId79"/>
    <p:sldId id="655" r:id="rId80"/>
    <p:sldId id="634" r:id="rId81"/>
    <p:sldId id="629" r:id="rId82"/>
    <p:sldId id="630" r:id="rId83"/>
    <p:sldId id="632" r:id="rId84"/>
    <p:sldId id="633" r:id="rId85"/>
    <p:sldId id="631" r:id="rId86"/>
    <p:sldId id="691" r:id="rId87"/>
    <p:sldId id="692" r:id="rId88"/>
    <p:sldId id="658" r:id="rId89"/>
    <p:sldId id="647" r:id="rId90"/>
    <p:sldId id="622" r:id="rId91"/>
    <p:sldId id="623" r:id="rId92"/>
    <p:sldId id="625" r:id="rId93"/>
    <p:sldId id="648" r:id="rId94"/>
    <p:sldId id="651" r:id="rId95"/>
    <p:sldId id="652" r:id="rId96"/>
    <p:sldId id="653" r:id="rId97"/>
    <p:sldId id="654" r:id="rId98"/>
  </p:sldIdLst>
  <p:sldSz cx="9144000" cy="6858000" type="screen4x3"/>
  <p:notesSz cx="6858000" cy="9947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276" autoAdjust="0"/>
    <p:restoredTop sz="94660"/>
  </p:normalViewPr>
  <p:slideViewPr>
    <p:cSldViewPr>
      <p:cViewPr varScale="1">
        <p:scale>
          <a:sx n="82" d="100"/>
          <a:sy n="82" d="100"/>
        </p:scale>
        <p:origin x="1416" y="6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57" d="100"/>
          <a:sy n="57" d="100"/>
        </p:scale>
        <p:origin x="-2508" y="-8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 Target="slides/slide5.xml"/><Relationship Id="rId47" Type="http://schemas.openxmlformats.org/officeDocument/2006/relationships/slide" Target="slides/slide10.xml"/><Relationship Id="rId63" Type="http://schemas.openxmlformats.org/officeDocument/2006/relationships/slide" Target="slides/slide26.xml"/><Relationship Id="rId68" Type="http://schemas.openxmlformats.org/officeDocument/2006/relationships/slide" Target="slides/slide31.xml"/><Relationship Id="rId84" Type="http://schemas.openxmlformats.org/officeDocument/2006/relationships/slide" Target="slides/slide47.xml"/><Relationship Id="rId89" Type="http://schemas.openxmlformats.org/officeDocument/2006/relationships/slide" Target="slides/slide52.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slideMaster" Target="slideMasters/slideMaster1.xml"/><Relationship Id="rId53" Type="http://schemas.openxmlformats.org/officeDocument/2006/relationships/slide" Target="slides/slide16.xml"/><Relationship Id="rId58" Type="http://schemas.openxmlformats.org/officeDocument/2006/relationships/slide" Target="slides/slide21.xml"/><Relationship Id="rId74" Type="http://schemas.openxmlformats.org/officeDocument/2006/relationships/slide" Target="slides/slide37.xml"/><Relationship Id="rId79" Type="http://schemas.openxmlformats.org/officeDocument/2006/relationships/slide" Target="slides/slide42.xml"/><Relationship Id="rId102" Type="http://schemas.openxmlformats.org/officeDocument/2006/relationships/viewProps" Target="viewProps.xml"/><Relationship Id="rId5" Type="http://schemas.openxmlformats.org/officeDocument/2006/relationships/customXml" Target="../customXml/item5.xml"/><Relationship Id="rId90" Type="http://schemas.openxmlformats.org/officeDocument/2006/relationships/slide" Target="slides/slide53.xml"/><Relationship Id="rId95" Type="http://schemas.openxmlformats.org/officeDocument/2006/relationships/slide" Target="slides/slide58.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slide" Target="slides/slide6.xml"/><Relationship Id="rId48" Type="http://schemas.openxmlformats.org/officeDocument/2006/relationships/slide" Target="slides/slide11.xml"/><Relationship Id="rId64" Type="http://schemas.openxmlformats.org/officeDocument/2006/relationships/slide" Target="slides/slide27.xml"/><Relationship Id="rId69" Type="http://schemas.openxmlformats.org/officeDocument/2006/relationships/slide" Target="slides/slide32.xml"/><Relationship Id="rId80" Type="http://schemas.openxmlformats.org/officeDocument/2006/relationships/slide" Target="slides/slide43.xml"/><Relationship Id="rId85" Type="http://schemas.openxmlformats.org/officeDocument/2006/relationships/slide" Target="slides/slide48.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slide" Target="slides/slide1.xml"/><Relationship Id="rId59" Type="http://schemas.openxmlformats.org/officeDocument/2006/relationships/slide" Target="slides/slide22.xml"/><Relationship Id="rId103"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slide" Target="slides/slide4.xml"/><Relationship Id="rId54" Type="http://schemas.openxmlformats.org/officeDocument/2006/relationships/slide" Target="slides/slide17.xml"/><Relationship Id="rId62" Type="http://schemas.openxmlformats.org/officeDocument/2006/relationships/slide" Target="slides/slide25.xml"/><Relationship Id="rId70" Type="http://schemas.openxmlformats.org/officeDocument/2006/relationships/slide" Target="slides/slide33.xml"/><Relationship Id="rId75" Type="http://schemas.openxmlformats.org/officeDocument/2006/relationships/slide" Target="slides/slide38.xml"/><Relationship Id="rId83" Type="http://schemas.openxmlformats.org/officeDocument/2006/relationships/slide" Target="slides/slide46.xml"/><Relationship Id="rId88" Type="http://schemas.openxmlformats.org/officeDocument/2006/relationships/slide" Target="slides/slide51.xml"/><Relationship Id="rId91" Type="http://schemas.openxmlformats.org/officeDocument/2006/relationships/slide" Target="slides/slide54.xml"/><Relationship Id="rId96" Type="http://schemas.openxmlformats.org/officeDocument/2006/relationships/slide" Target="slides/slide5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2.xml"/><Relationship Id="rId57" Type="http://schemas.openxmlformats.org/officeDocument/2006/relationships/slide" Target="slides/slide20.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7.xml"/><Relationship Id="rId52" Type="http://schemas.openxmlformats.org/officeDocument/2006/relationships/slide" Target="slides/slide15.xml"/><Relationship Id="rId60" Type="http://schemas.openxmlformats.org/officeDocument/2006/relationships/slide" Target="slides/slide23.xml"/><Relationship Id="rId65" Type="http://schemas.openxmlformats.org/officeDocument/2006/relationships/slide" Target="slides/slide28.xml"/><Relationship Id="rId73" Type="http://schemas.openxmlformats.org/officeDocument/2006/relationships/slide" Target="slides/slide36.xml"/><Relationship Id="rId78" Type="http://schemas.openxmlformats.org/officeDocument/2006/relationships/slide" Target="slides/slide41.xml"/><Relationship Id="rId81" Type="http://schemas.openxmlformats.org/officeDocument/2006/relationships/slide" Target="slides/slide44.xml"/><Relationship Id="rId86" Type="http://schemas.openxmlformats.org/officeDocument/2006/relationships/slide" Target="slides/slide49.xml"/><Relationship Id="rId94" Type="http://schemas.openxmlformats.org/officeDocument/2006/relationships/slide" Target="slides/slide57.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2.xml"/><Relationship Id="rId34" Type="http://schemas.openxmlformats.org/officeDocument/2006/relationships/customXml" Target="../customXml/item34.xml"/><Relationship Id="rId50" Type="http://schemas.openxmlformats.org/officeDocument/2006/relationships/slide" Target="slides/slide13.xml"/><Relationship Id="rId55" Type="http://schemas.openxmlformats.org/officeDocument/2006/relationships/slide" Target="slides/slide18.xml"/><Relationship Id="rId76" Type="http://schemas.openxmlformats.org/officeDocument/2006/relationships/slide" Target="slides/slide39.xml"/><Relationship Id="rId97" Type="http://schemas.openxmlformats.org/officeDocument/2006/relationships/slide" Target="slides/slide60.xml"/><Relationship Id="rId104"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34.xml"/><Relationship Id="rId92" Type="http://schemas.openxmlformats.org/officeDocument/2006/relationships/slide" Target="slides/slide55.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3.xml"/><Relationship Id="rId45" Type="http://schemas.openxmlformats.org/officeDocument/2006/relationships/slide" Target="slides/slide8.xml"/><Relationship Id="rId66" Type="http://schemas.openxmlformats.org/officeDocument/2006/relationships/slide" Target="slides/slide29.xml"/><Relationship Id="rId87" Type="http://schemas.openxmlformats.org/officeDocument/2006/relationships/slide" Target="slides/slide50.xml"/><Relationship Id="rId61" Type="http://schemas.openxmlformats.org/officeDocument/2006/relationships/slide" Target="slides/slide24.xml"/><Relationship Id="rId82" Type="http://schemas.openxmlformats.org/officeDocument/2006/relationships/slide" Target="slides/slide45.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slide" Target="slides/slide19.xml"/><Relationship Id="rId77" Type="http://schemas.openxmlformats.org/officeDocument/2006/relationships/slide" Target="slides/slide40.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customXml" Target="../customXml/item8.xml"/><Relationship Id="rId51" Type="http://schemas.openxmlformats.org/officeDocument/2006/relationships/slide" Target="slides/slide14.xml"/><Relationship Id="rId72" Type="http://schemas.openxmlformats.org/officeDocument/2006/relationships/slide" Target="slides/slide35.xml"/><Relationship Id="rId93" Type="http://schemas.openxmlformats.org/officeDocument/2006/relationships/slide" Target="slides/slide56.xml"/><Relationship Id="rId98" Type="http://schemas.openxmlformats.org/officeDocument/2006/relationships/slide" Target="slides/slide61.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slide" Target="slides/slide9.xml"/><Relationship Id="rId67"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364"/>
          </a:xfrm>
          <a:prstGeom prst="rect">
            <a:avLst/>
          </a:prstGeom>
        </p:spPr>
        <p:txBody>
          <a:bodyPr vert="horz" lIns="96027" tIns="48014" rIns="96027" bIns="48014" rtlCol="0"/>
          <a:lstStyle>
            <a:lvl1pPr algn="l">
              <a:defRPr sz="1300"/>
            </a:lvl1pPr>
          </a:lstStyle>
          <a:p>
            <a:endParaRPr lang="zh-TW" altLang="en-US"/>
          </a:p>
        </p:txBody>
      </p:sp>
      <p:sp>
        <p:nvSpPr>
          <p:cNvPr id="3" name="Date Placeholder 2"/>
          <p:cNvSpPr>
            <a:spLocks noGrp="1"/>
          </p:cNvSpPr>
          <p:nvPr>
            <p:ph type="dt" sz="quarter" idx="1"/>
          </p:nvPr>
        </p:nvSpPr>
        <p:spPr>
          <a:xfrm>
            <a:off x="3884613" y="1"/>
            <a:ext cx="2971800" cy="497364"/>
          </a:xfrm>
          <a:prstGeom prst="rect">
            <a:avLst/>
          </a:prstGeom>
        </p:spPr>
        <p:txBody>
          <a:bodyPr vert="horz" lIns="96027" tIns="48014" rIns="96027" bIns="48014" rtlCol="0"/>
          <a:lstStyle>
            <a:lvl1pPr algn="r">
              <a:defRPr sz="1300"/>
            </a:lvl1pPr>
          </a:lstStyle>
          <a:p>
            <a:endParaRPr lang="zh-TW" altLang="en-US"/>
          </a:p>
        </p:txBody>
      </p:sp>
      <p:sp>
        <p:nvSpPr>
          <p:cNvPr id="4" name="Footer Placeholder 3"/>
          <p:cNvSpPr>
            <a:spLocks noGrp="1"/>
          </p:cNvSpPr>
          <p:nvPr>
            <p:ph type="ftr" sz="quarter" idx="2"/>
          </p:nvPr>
        </p:nvSpPr>
        <p:spPr>
          <a:xfrm>
            <a:off x="0" y="9448185"/>
            <a:ext cx="2971800" cy="497364"/>
          </a:xfrm>
          <a:prstGeom prst="rect">
            <a:avLst/>
          </a:prstGeom>
        </p:spPr>
        <p:txBody>
          <a:bodyPr vert="horz" lIns="96027" tIns="48014" rIns="96027" bIns="48014" rtlCol="0" anchor="b"/>
          <a:lstStyle>
            <a:lvl1pPr algn="l">
              <a:defRPr sz="1300"/>
            </a:lvl1pPr>
          </a:lstStyle>
          <a:p>
            <a:endParaRPr lang="zh-TW" altLang="en-US"/>
          </a:p>
        </p:txBody>
      </p:sp>
      <p:sp>
        <p:nvSpPr>
          <p:cNvPr id="5" name="Slide Number Placeholder 4"/>
          <p:cNvSpPr>
            <a:spLocks noGrp="1"/>
          </p:cNvSpPr>
          <p:nvPr>
            <p:ph type="sldNum" sz="quarter" idx="3"/>
          </p:nvPr>
        </p:nvSpPr>
        <p:spPr>
          <a:xfrm>
            <a:off x="3884613" y="9448185"/>
            <a:ext cx="2971800" cy="497364"/>
          </a:xfrm>
          <a:prstGeom prst="rect">
            <a:avLst/>
          </a:prstGeom>
        </p:spPr>
        <p:txBody>
          <a:bodyPr vert="horz" lIns="96027" tIns="48014" rIns="96027" bIns="48014" rtlCol="0" anchor="b"/>
          <a:lstStyle>
            <a:lvl1pPr algn="r">
              <a:defRPr sz="1300"/>
            </a:lvl1pPr>
          </a:lstStyle>
          <a:p>
            <a:fld id="{0D5948F2-7635-4A73-8032-E1D4008E3E94}" type="slidenum">
              <a:rPr lang="zh-TW" altLang="en-US" smtClean="0"/>
              <a:pPr/>
              <a:t>‹#›</a:t>
            </a:fld>
            <a:endParaRPr lang="zh-TW" altLang="en-US"/>
          </a:p>
        </p:txBody>
      </p:sp>
    </p:spTree>
    <p:extLst>
      <p:ext uri="{BB962C8B-B14F-4D97-AF65-F5344CB8AC3E}">
        <p14:creationId xmlns:p14="http://schemas.microsoft.com/office/powerpoint/2010/main" val="34000786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7364"/>
          </a:xfrm>
          <a:prstGeom prst="rect">
            <a:avLst/>
          </a:prstGeom>
        </p:spPr>
        <p:txBody>
          <a:bodyPr vert="horz" lIns="96027" tIns="48014" rIns="96027" bIns="48014" rtlCol="0"/>
          <a:lstStyle>
            <a:lvl1pPr algn="l">
              <a:defRPr sz="1300"/>
            </a:lvl1pPr>
          </a:lstStyle>
          <a:p>
            <a:endParaRPr lang="zh-TW" altLang="en-US"/>
          </a:p>
        </p:txBody>
      </p:sp>
      <p:sp>
        <p:nvSpPr>
          <p:cNvPr id="3" name="Date Placeholder 2"/>
          <p:cNvSpPr>
            <a:spLocks noGrp="1"/>
          </p:cNvSpPr>
          <p:nvPr>
            <p:ph type="dt" idx="1"/>
          </p:nvPr>
        </p:nvSpPr>
        <p:spPr>
          <a:xfrm>
            <a:off x="3884613" y="1"/>
            <a:ext cx="2971800" cy="497364"/>
          </a:xfrm>
          <a:prstGeom prst="rect">
            <a:avLst/>
          </a:prstGeom>
        </p:spPr>
        <p:txBody>
          <a:bodyPr vert="horz" lIns="96027" tIns="48014" rIns="96027" bIns="48014" rtlCol="0"/>
          <a:lstStyle>
            <a:lvl1pPr algn="r">
              <a:defRPr sz="1300"/>
            </a:lvl1pPr>
          </a:lstStyle>
          <a:p>
            <a:endParaRPr lang="zh-TW" altLang="en-US"/>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6027" tIns="48014" rIns="96027" bIns="48014" rtlCol="0" anchor="ctr"/>
          <a:lstStyle/>
          <a:p>
            <a:endParaRPr lang="zh-TW" altLang="en-US"/>
          </a:p>
        </p:txBody>
      </p:sp>
      <p:sp>
        <p:nvSpPr>
          <p:cNvPr id="5" name="Notes Placeholder 4"/>
          <p:cNvSpPr>
            <a:spLocks noGrp="1"/>
          </p:cNvSpPr>
          <p:nvPr>
            <p:ph type="body" sz="quarter" idx="3"/>
          </p:nvPr>
        </p:nvSpPr>
        <p:spPr>
          <a:xfrm>
            <a:off x="685800" y="4724955"/>
            <a:ext cx="5486400" cy="4476274"/>
          </a:xfrm>
          <a:prstGeom prst="rect">
            <a:avLst/>
          </a:prstGeom>
        </p:spPr>
        <p:txBody>
          <a:bodyPr vert="horz" lIns="96027" tIns="48014" rIns="96027" bIns="48014" rtlCol="0">
            <a:normAutofit/>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6" name="Footer Placeholder 5"/>
          <p:cNvSpPr>
            <a:spLocks noGrp="1"/>
          </p:cNvSpPr>
          <p:nvPr>
            <p:ph type="ftr" sz="quarter" idx="4"/>
          </p:nvPr>
        </p:nvSpPr>
        <p:spPr>
          <a:xfrm>
            <a:off x="0" y="9448185"/>
            <a:ext cx="2971800" cy="497364"/>
          </a:xfrm>
          <a:prstGeom prst="rect">
            <a:avLst/>
          </a:prstGeom>
        </p:spPr>
        <p:txBody>
          <a:bodyPr vert="horz" lIns="96027" tIns="48014" rIns="96027" bIns="48014" rtlCol="0" anchor="b"/>
          <a:lstStyle>
            <a:lvl1pPr algn="l">
              <a:defRPr sz="1300"/>
            </a:lvl1pPr>
          </a:lstStyle>
          <a:p>
            <a:endParaRPr lang="zh-TW" altLang="en-US"/>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6027" tIns="48014" rIns="96027" bIns="48014" rtlCol="0" anchor="b"/>
          <a:lstStyle>
            <a:lvl1pPr algn="r">
              <a:defRPr sz="1300"/>
            </a:lvl1pPr>
          </a:lstStyle>
          <a:p>
            <a:fld id="{C43686D2-1F5A-483C-A8A6-A19F592F3136}" type="slidenum">
              <a:rPr lang="zh-TW" altLang="en-US" smtClean="0"/>
              <a:pPr/>
              <a:t>‹#›</a:t>
            </a:fld>
            <a:endParaRPr lang="zh-TW" altLang="en-US"/>
          </a:p>
        </p:txBody>
      </p:sp>
    </p:spTree>
    <p:extLst>
      <p:ext uri="{BB962C8B-B14F-4D97-AF65-F5344CB8AC3E}">
        <p14:creationId xmlns:p14="http://schemas.microsoft.com/office/powerpoint/2010/main" val="42337829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TW" altLang="en-US"/>
          </a:p>
        </p:txBody>
      </p:sp>
      <p:sp>
        <p:nvSpPr>
          <p:cNvPr id="4" name="Slide Number Placeholder 3"/>
          <p:cNvSpPr>
            <a:spLocks noGrp="1"/>
          </p:cNvSpPr>
          <p:nvPr>
            <p:ph type="sldNum" sz="quarter" idx="10"/>
          </p:nvPr>
        </p:nvSpPr>
        <p:spPr/>
        <p:txBody>
          <a:bodyPr/>
          <a:lstStyle/>
          <a:p>
            <a:fld id="{C43686D2-1F5A-483C-A8A6-A19F592F3136}" type="slidenum">
              <a:rPr lang="zh-TW" altLang="en-US" smtClean="0"/>
              <a:pPr/>
              <a:t>1</a:t>
            </a:fld>
            <a:endParaRPr lang="zh-TW" altLang="en-US"/>
          </a:p>
        </p:txBody>
      </p:sp>
      <p:sp>
        <p:nvSpPr>
          <p:cNvPr id="5" name="Date Placeholder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2495834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Rate only determined</a:t>
            </a:r>
            <a:r>
              <a:rPr lang="en-US" baseline="0" dirty="0"/>
              <a:t> by B</a:t>
            </a:r>
            <a:endParaRPr lang="en-US" dirty="0"/>
          </a:p>
        </p:txBody>
      </p:sp>
      <p:sp>
        <p:nvSpPr>
          <p:cNvPr id="4" name="Slide Number Placeholder 3"/>
          <p:cNvSpPr>
            <a:spLocks noGrp="1"/>
          </p:cNvSpPr>
          <p:nvPr>
            <p:ph type="sldNum" sz="quarter" idx="10"/>
          </p:nvPr>
        </p:nvSpPr>
        <p:spPr/>
        <p:txBody>
          <a:bodyPr/>
          <a:lstStyle/>
          <a:p>
            <a:fld id="{C43686D2-1F5A-483C-A8A6-A19F592F3136}" type="slidenum">
              <a:rPr lang="zh-TW" altLang="en-US" smtClean="0"/>
              <a:pPr/>
              <a:t>48</a:t>
            </a:fld>
            <a:endParaRPr lang="zh-TW" altLang="en-US"/>
          </a:p>
        </p:txBody>
      </p:sp>
      <p:sp>
        <p:nvSpPr>
          <p:cNvPr id="5" name="Date Placeholder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268073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1D397DE6-DB10-4BE9-BA00-67370DB782E7}" type="slidenum">
              <a:rPr lang="en-US"/>
              <a:pPr/>
              <a:t>54</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914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EAFBCA8-22E9-4521-930E-1B986E0EA8D2}" type="slidenum">
              <a:rPr lang="en-US"/>
              <a:pPr/>
              <a:t>55</a:t>
            </a:fld>
            <a:endParaRPr lang="en-US"/>
          </a:p>
        </p:txBody>
      </p:sp>
      <p:sp>
        <p:nvSpPr>
          <p:cNvPr id="130051" name="Rectangle 1026"/>
          <p:cNvSpPr>
            <a:spLocks noGrp="1" noRot="1" noChangeAspect="1" noChangeArrowheads="1" noTextEdit="1"/>
          </p:cNvSpPr>
          <p:nvPr>
            <p:ph type="sldImg"/>
          </p:nvPr>
        </p:nvSpPr>
        <p:spPr>
          <a:ln/>
        </p:spPr>
      </p:sp>
      <p:sp>
        <p:nvSpPr>
          <p:cNvPr id="130052"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3118971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56</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76241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57</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35565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58</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4133647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59</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310601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60</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329395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0EAF6CC-AB71-4B28-B897-0500EB443ACC}" type="slidenum">
              <a:rPr lang="en-US"/>
              <a:pPr/>
              <a:t>61</a:t>
            </a:fld>
            <a:endParaRPr lang="en-US"/>
          </a:p>
        </p:txBody>
      </p:sp>
      <p:sp>
        <p:nvSpPr>
          <p:cNvPr id="132099" name="Rectangle 1026"/>
          <p:cNvSpPr>
            <a:spLocks noGrp="1" noRot="1" noChangeAspect="1" noChangeArrowheads="1" noTextEdit="1"/>
          </p:cNvSpPr>
          <p:nvPr>
            <p:ph type="sldImg"/>
          </p:nvPr>
        </p:nvSpPr>
        <p:spPr>
          <a:ln/>
        </p:spPr>
      </p:sp>
      <p:sp>
        <p:nvSpPr>
          <p:cNvPr id="132100" name="Rectangle 1027"/>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43774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a:t>
            </a:r>
            <a:r>
              <a:rPr lang="en-US" baseline="0" dirty="0"/>
              <a:t> ask </a:t>
            </a:r>
            <a:r>
              <a:rPr lang="en-US" baseline="0" dirty="0" err="1"/>
              <a:t>adv</a:t>
            </a:r>
            <a:r>
              <a:rPr lang="en-US" baseline="0" dirty="0"/>
              <a:t> and </a:t>
            </a:r>
            <a:r>
              <a:rPr lang="en-US" baseline="0" dirty="0" err="1"/>
              <a:t>disadv</a:t>
            </a:r>
            <a:r>
              <a:rPr lang="en-US" baseline="0" dirty="0"/>
              <a:t>. Method 1 is quicker, but method 2 accounts for temperature.</a:t>
            </a:r>
            <a:endParaRPr lang="en-AU" dirty="0"/>
          </a:p>
        </p:txBody>
      </p:sp>
      <p:sp>
        <p:nvSpPr>
          <p:cNvPr id="4" name="Date Placeholder 3"/>
          <p:cNvSpPr>
            <a:spLocks noGrp="1"/>
          </p:cNvSpPr>
          <p:nvPr>
            <p:ph type="dt" idx="10"/>
          </p:nvPr>
        </p:nvSpPr>
        <p:spPr/>
        <p:txBody>
          <a:bodyPr/>
          <a:lstStyle/>
          <a:p>
            <a:endParaRPr lang="zh-TW" altLang="en-US"/>
          </a:p>
        </p:txBody>
      </p:sp>
      <p:sp>
        <p:nvSpPr>
          <p:cNvPr id="5" name="Slide Number Placeholder 4"/>
          <p:cNvSpPr>
            <a:spLocks noGrp="1"/>
          </p:cNvSpPr>
          <p:nvPr>
            <p:ph type="sldNum" sz="quarter" idx="11"/>
          </p:nvPr>
        </p:nvSpPr>
        <p:spPr/>
        <p:txBody>
          <a:bodyPr/>
          <a:lstStyle/>
          <a:p>
            <a:fld id="{C43686D2-1F5A-483C-A8A6-A19F592F3136}" type="slidenum">
              <a:rPr lang="zh-TW" altLang="en-US" smtClean="0"/>
              <a:pPr/>
              <a:t>34</a:t>
            </a:fld>
            <a:endParaRPr lang="zh-TW" altLang="en-US"/>
          </a:p>
        </p:txBody>
      </p:sp>
    </p:spTree>
    <p:extLst>
      <p:ext uri="{BB962C8B-B14F-4D97-AF65-F5344CB8AC3E}">
        <p14:creationId xmlns:p14="http://schemas.microsoft.com/office/powerpoint/2010/main" val="3750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845C881-6025-45CB-8A2B-887A54820CC2}" type="slidenum">
              <a:rPr lang="en-US"/>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31947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73166CE-1E35-4B87-8C68-A72AC0A6FEFB}" type="slidenum">
              <a:rPr lang="en-US"/>
              <a:pPr/>
              <a:t>39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310193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B2CC5CB-7DC6-4E43-9253-9CDD5AD009BC}" type="slidenum">
              <a:rPr lang="en-US"/>
              <a:pPr/>
              <a:t>40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1999293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E845C881-6025-45CB-8A2B-887A54820CC2}" type="slidenum">
              <a:rPr lang="en-US"/>
              <a:pPr/>
              <a:t>43</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endParaRPr lang="zh-TW" altLang="en-US"/>
          </a:p>
        </p:txBody>
      </p:sp>
    </p:spTree>
    <p:extLst>
      <p:ext uri="{BB962C8B-B14F-4D97-AF65-F5344CB8AC3E}">
        <p14:creationId xmlns:p14="http://schemas.microsoft.com/office/powerpoint/2010/main" val="263668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Rate determined</a:t>
            </a:r>
            <a:r>
              <a:rPr lang="en-US" baseline="0" dirty="0"/>
              <a:t> by slowest step</a:t>
            </a:r>
            <a:endParaRPr lang="en-US" dirty="0"/>
          </a:p>
        </p:txBody>
      </p:sp>
      <p:sp>
        <p:nvSpPr>
          <p:cNvPr id="4" name="Slide Number Placeholder 3"/>
          <p:cNvSpPr>
            <a:spLocks noGrp="1"/>
          </p:cNvSpPr>
          <p:nvPr>
            <p:ph type="sldNum" sz="quarter" idx="10"/>
          </p:nvPr>
        </p:nvSpPr>
        <p:spPr/>
        <p:txBody>
          <a:bodyPr/>
          <a:lstStyle/>
          <a:p>
            <a:fld id="{C43686D2-1F5A-483C-A8A6-A19F592F3136}" type="slidenum">
              <a:rPr lang="zh-TW" altLang="en-US" smtClean="0"/>
              <a:pPr/>
              <a:t>44</a:t>
            </a:fld>
            <a:endParaRPr lang="zh-TW" altLang="en-US"/>
          </a:p>
        </p:txBody>
      </p:sp>
      <p:sp>
        <p:nvSpPr>
          <p:cNvPr id="5" name="Date Placeholder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316343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Rate determined</a:t>
            </a:r>
            <a:r>
              <a:rPr lang="en-US" baseline="0" dirty="0"/>
              <a:t> by slowest step</a:t>
            </a:r>
            <a:endParaRPr lang="en-US" dirty="0"/>
          </a:p>
        </p:txBody>
      </p:sp>
      <p:sp>
        <p:nvSpPr>
          <p:cNvPr id="4" name="Slide Number Placeholder 3"/>
          <p:cNvSpPr>
            <a:spLocks noGrp="1"/>
          </p:cNvSpPr>
          <p:nvPr>
            <p:ph type="sldNum" sz="quarter" idx="10"/>
          </p:nvPr>
        </p:nvSpPr>
        <p:spPr/>
        <p:txBody>
          <a:bodyPr/>
          <a:lstStyle/>
          <a:p>
            <a:fld id="{C43686D2-1F5A-483C-A8A6-A19F592F3136}" type="slidenum">
              <a:rPr lang="zh-TW" altLang="en-US" smtClean="0"/>
              <a:pPr/>
              <a:t>45</a:t>
            </a:fld>
            <a:endParaRPr lang="zh-TW" altLang="en-US"/>
          </a:p>
        </p:txBody>
      </p:sp>
      <p:sp>
        <p:nvSpPr>
          <p:cNvPr id="5" name="Date Placeholder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313051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Rate determined by A and X, but X determined</a:t>
            </a:r>
            <a:r>
              <a:rPr lang="en-US" baseline="0" dirty="0"/>
              <a:t> by A and B also, therefore A </a:t>
            </a:r>
            <a:r>
              <a:rPr lang="en-US" baseline="0" dirty="0" err="1"/>
              <a:t>A</a:t>
            </a:r>
            <a:r>
              <a:rPr lang="en-US" baseline="0" dirty="0"/>
              <a:t> B.</a:t>
            </a:r>
            <a:endParaRPr lang="en-US" dirty="0"/>
          </a:p>
        </p:txBody>
      </p:sp>
      <p:sp>
        <p:nvSpPr>
          <p:cNvPr id="4" name="Slide Number Placeholder 3"/>
          <p:cNvSpPr>
            <a:spLocks noGrp="1"/>
          </p:cNvSpPr>
          <p:nvPr>
            <p:ph type="sldNum" sz="quarter" idx="10"/>
          </p:nvPr>
        </p:nvSpPr>
        <p:spPr/>
        <p:txBody>
          <a:bodyPr/>
          <a:lstStyle/>
          <a:p>
            <a:fld id="{C43686D2-1F5A-483C-A8A6-A19F592F3136}" type="slidenum">
              <a:rPr lang="zh-TW" altLang="en-US" smtClean="0"/>
              <a:pPr/>
              <a:t>46</a:t>
            </a:fld>
            <a:endParaRPr lang="zh-TW" altLang="en-US"/>
          </a:p>
        </p:txBody>
      </p:sp>
      <p:sp>
        <p:nvSpPr>
          <p:cNvPr id="5" name="Date Placeholder 4"/>
          <p:cNvSpPr>
            <a:spLocks noGrp="1"/>
          </p:cNvSpPr>
          <p:nvPr>
            <p:ph type="dt" idx="11"/>
          </p:nvPr>
        </p:nvSpPr>
        <p:spPr/>
        <p:txBody>
          <a:bodyPr/>
          <a:lstStyle/>
          <a:p>
            <a:endParaRPr lang="zh-TW" altLang="en-US"/>
          </a:p>
        </p:txBody>
      </p:sp>
    </p:spTree>
    <p:extLst>
      <p:ext uri="{BB962C8B-B14F-4D97-AF65-F5344CB8AC3E}">
        <p14:creationId xmlns:p14="http://schemas.microsoft.com/office/powerpoint/2010/main" val="139092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433849B-7953-4F87-B903-62294BD6C7A5}"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6B6A87-7944-44EF-84D9-1FD52E58E6B2}" type="slidenum">
              <a:rPr lang="en-US" altLang="zh-TW" smtClean="0"/>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8C73BD8-5237-4620-9803-CAA99AC06E2C}" type="slidenum">
              <a:rPr lang="en-US" altLang="zh-TW" smtClean="0"/>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1370013" y="1827213"/>
            <a:ext cx="73136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1370013" y="3960813"/>
            <a:ext cx="7313612"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endParaRPr lang="en-US"/>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10"/>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E4F6B144-C2CA-4444-BE8B-65DA9DB4832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endParaRPr lang="en-CA"/>
          </a:p>
        </p:txBody>
      </p:sp>
      <p:sp>
        <p:nvSpPr>
          <p:cNvPr id="3" name="Content Placeholder 2"/>
          <p:cNvSpPr>
            <a:spLocks noGrp="1"/>
          </p:cNvSpPr>
          <p:nvPr>
            <p:ph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Rectangle 8"/>
          <p:cNvSpPr>
            <a:spLocks noGrp="1" noChangeArrowheads="1"/>
          </p:cNvSpPr>
          <p:nvPr>
            <p:ph type="dt" sz="half" idx="10"/>
          </p:nvPr>
        </p:nvSpPr>
        <p:spPr>
          <a:xfrm>
            <a:off x="457200" y="6248400"/>
            <a:ext cx="2133600" cy="457200"/>
          </a:xfrm>
          <a:prstGeom prst="rect">
            <a:avLst/>
          </a:prstGeom>
          <a:ln/>
        </p:spPr>
        <p:txBody>
          <a:bodyPr/>
          <a:lstStyle>
            <a:lvl1pPr>
              <a:defRPr/>
            </a:lvl1pPr>
          </a:lstStyle>
          <a:p>
            <a:endParaRPr lang="en-US"/>
          </a:p>
        </p:txBody>
      </p:sp>
      <p:sp>
        <p:nvSpPr>
          <p:cNvPr id="6" name="Rectangle 9"/>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endParaRPr lang="en-US"/>
          </a:p>
        </p:txBody>
      </p:sp>
      <p:sp>
        <p:nvSpPr>
          <p:cNvPr id="7" name="Rectangle 10"/>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0168691D-6D70-4390-89A5-B8CE5DA4290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4FAA3A4-49D7-4503-BD9A-B4627056168E}" type="slidenum">
              <a:rPr lang="en-US" altLang="zh-TW" smtClean="0"/>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47B4C87-1658-476F-A121-CBF89F5A6BDA}" type="slidenum">
              <a:rPr lang="en-US" altLang="zh-TW" smtClean="0"/>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5047D56-ED83-4F46-AFC4-D467AC274241}" type="slidenum">
              <a:rPr lang="en-US" altLang="zh-TW" smtClean="0"/>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4314C74-21FD-4300-908C-4AABE31D05FA}" type="slidenum">
              <a:rPr lang="en-US" altLang="zh-TW" smtClean="0"/>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F301E40-C971-4336-914A-84E4ADA1E7A9}" type="slidenum">
              <a:rPr lang="en-US" altLang="zh-TW" smtClean="0"/>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D247FA6-53C9-47B7-9D12-7234FBD4F4BF}" type="slidenum">
              <a:rPr lang="en-US" altLang="zh-TW" smtClean="0"/>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1E9AF7-BCB6-4F1C-97C7-D4E08BFACF69}" type="slidenum">
              <a:rPr lang="en-US" altLang="zh-TW" smtClean="0"/>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ltLang="zh-TW"/>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A9838E3-2F8C-4479-AB1F-0E0DF4ADE185}" type="slidenum">
              <a:rPr lang="en-US" altLang="zh-TW" smtClean="0"/>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4" r:id="rId12"/>
    <p:sldLayoutId id="2147483965" r:id="rId1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hemeOverride" Target="../theme/themeOverride2.xml"/><Relationship Id="rId5" Type="http://schemas.openxmlformats.org/officeDocument/2006/relationships/image" Target="../media/image39.png"/><Relationship Id="rId4" Type="http://schemas.openxmlformats.org/officeDocument/2006/relationships/image" Target="../media/image38.jpe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11560" y="1052736"/>
            <a:ext cx="7772400" cy="1470025"/>
          </a:xfrm>
        </p:spPr>
        <p:txBody>
          <a:bodyPr/>
          <a:lstStyle/>
          <a:p>
            <a:r>
              <a:rPr lang="en-US" dirty="0">
                <a:solidFill>
                  <a:srgbClr val="0000CC"/>
                </a:solidFill>
              </a:rPr>
              <a:t>Topic 6 Chemical kinetics</a:t>
            </a:r>
          </a:p>
        </p:txBody>
      </p:sp>
      <p:sp>
        <p:nvSpPr>
          <p:cNvPr id="10" name="Rectangle 9"/>
          <p:cNvSpPr/>
          <p:nvPr/>
        </p:nvSpPr>
        <p:spPr bwMode="auto">
          <a:xfrm rot="5400000">
            <a:off x="1143001" y="3158918"/>
            <a:ext cx="457200" cy="12954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2" name="Picture 1"/>
          <p:cNvPicPr>
            <a:picLocks noChangeAspect="1"/>
          </p:cNvPicPr>
          <p:nvPr/>
        </p:nvPicPr>
        <p:blipFill>
          <a:blip r:embed="rId3"/>
          <a:stretch>
            <a:fillRect/>
          </a:stretch>
        </p:blipFill>
        <p:spPr>
          <a:xfrm>
            <a:off x="2483768" y="2584538"/>
            <a:ext cx="4387040" cy="463350"/>
          </a:xfrm>
          <a:prstGeom prst="rect">
            <a:avLst/>
          </a:prstGeom>
        </p:spPr>
      </p:pic>
      <p:pic>
        <p:nvPicPr>
          <p:cNvPr id="3" name="Picture 2"/>
          <p:cNvPicPr>
            <a:picLocks noChangeAspect="1"/>
          </p:cNvPicPr>
          <p:nvPr/>
        </p:nvPicPr>
        <p:blipFill>
          <a:blip r:embed="rId4"/>
          <a:stretch>
            <a:fillRect/>
          </a:stretch>
        </p:blipFill>
        <p:spPr>
          <a:xfrm>
            <a:off x="2455561" y="3498013"/>
            <a:ext cx="4943742" cy="1039254"/>
          </a:xfrm>
          <a:prstGeom prst="rect">
            <a:avLst/>
          </a:prstGeom>
        </p:spPr>
      </p:pic>
      <p:sp>
        <p:nvSpPr>
          <p:cNvPr id="4" name="Date Placeholder 3"/>
          <p:cNvSpPr>
            <a:spLocks noGrp="1"/>
          </p:cNvSpPr>
          <p:nvPr>
            <p:ph type="dt" sz="half" idx="10"/>
          </p:nvPr>
        </p:nvSpPr>
        <p:spPr/>
        <p:txBody>
          <a:bodyPr/>
          <a:lstStyle/>
          <a:p>
            <a:endParaRPr lang="en-US" altLang="zh-TW"/>
          </a:p>
        </p:txBody>
      </p:sp>
      <p:sp>
        <p:nvSpPr>
          <p:cNvPr id="11" name="Title 1"/>
          <p:cNvSpPr txBox="1">
            <a:spLocks/>
          </p:cNvSpPr>
          <p:nvPr/>
        </p:nvSpPr>
        <p:spPr>
          <a:xfrm>
            <a:off x="116260" y="-103781"/>
            <a:ext cx="8762999" cy="15430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91BC3"/>
                </a:solidFill>
                <a:latin typeface="+mj-lt"/>
                <a:ea typeface="+mj-ea"/>
                <a:cs typeface="+mj-cs"/>
              </a:defRPr>
            </a:lvl1pPr>
          </a:lstStyle>
          <a:p>
            <a:r>
              <a:rPr lang="en-US" dirty="0"/>
              <a:t>IB CHEMISTRY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CC"/>
                </a:solidFill>
              </a:rPr>
              <a:t>4. Catalysts - Collision theory</a:t>
            </a:r>
          </a:p>
        </p:txBody>
      </p:sp>
      <p:sp>
        <p:nvSpPr>
          <p:cNvPr id="3" name="Content Placeholder 2"/>
          <p:cNvSpPr>
            <a:spLocks noGrp="1"/>
          </p:cNvSpPr>
          <p:nvPr>
            <p:ph idx="1"/>
          </p:nvPr>
        </p:nvSpPr>
        <p:spPr/>
        <p:txBody>
          <a:bodyPr>
            <a:normAutofit/>
          </a:bodyPr>
          <a:lstStyle/>
          <a:p>
            <a:pPr marL="457200" lvl="0" indent="-457200" fontAlgn="base">
              <a:spcBef>
                <a:spcPct val="50000"/>
              </a:spcBef>
              <a:spcAft>
                <a:spcPct val="0"/>
              </a:spcAft>
              <a:buClrTx/>
              <a:buSzTx/>
              <a:buNone/>
            </a:pPr>
            <a:r>
              <a:rPr lang="en-GB" dirty="0"/>
              <a:t>Catalysts decrease the activation energy therefore increases the number of particles that have sufficient energy to overcome the activation energy.</a:t>
            </a:r>
          </a:p>
        </p:txBody>
      </p:sp>
      <p:sp>
        <p:nvSpPr>
          <p:cNvPr id="4" name="Date Placeholder 3"/>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1192801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Catalysts - Maxwell-Boltzmann curve</a:t>
            </a:r>
          </a:p>
        </p:txBody>
      </p:sp>
      <p:sp>
        <p:nvSpPr>
          <p:cNvPr id="3" name="Content Placeholder 2"/>
          <p:cNvSpPr>
            <a:spLocks noGrp="1"/>
          </p:cNvSpPr>
          <p:nvPr>
            <p:ph idx="1"/>
          </p:nvPr>
        </p:nvSpPr>
        <p:spPr/>
        <p:txBody>
          <a:bodyPr/>
          <a:lstStyle/>
          <a:p>
            <a:endParaRPr lang="en-US" dirty="0"/>
          </a:p>
        </p:txBody>
      </p:sp>
      <p:pic>
        <p:nvPicPr>
          <p:cNvPr id="2050" name="Picture 2" descr="http://www.physchem.co.za/OB12-che/Graphics/boltzmann-2.gif"/>
          <p:cNvPicPr>
            <a:picLocks noChangeAspect="1" noChangeArrowheads="1"/>
          </p:cNvPicPr>
          <p:nvPr/>
        </p:nvPicPr>
        <p:blipFill>
          <a:blip r:embed="rId2" cstate="print"/>
          <a:srcRect/>
          <a:stretch>
            <a:fillRect/>
          </a:stretch>
        </p:blipFill>
        <p:spPr bwMode="auto">
          <a:xfrm>
            <a:off x="1000100" y="1643050"/>
            <a:ext cx="7090222" cy="4429156"/>
          </a:xfrm>
          <a:prstGeom prst="rect">
            <a:avLst/>
          </a:prstGeom>
          <a:noFill/>
        </p:spPr>
      </p:pic>
      <p:sp>
        <p:nvSpPr>
          <p:cNvPr id="4" name="Date Placeholder 3"/>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2969519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CC"/>
                </a:solidFill>
              </a:rPr>
              <a:t>Catalysts – Enthalpy level diagram</a:t>
            </a:r>
          </a:p>
        </p:txBody>
      </p:sp>
      <p:pic>
        <p:nvPicPr>
          <p:cNvPr id="5122" name="Picture 2"/>
          <p:cNvPicPr>
            <a:picLocks noChangeAspect="1" noChangeArrowheads="1"/>
          </p:cNvPicPr>
          <p:nvPr/>
        </p:nvPicPr>
        <p:blipFill>
          <a:blip r:embed="rId2" cstate="print"/>
          <a:srcRect/>
          <a:stretch>
            <a:fillRect/>
          </a:stretch>
        </p:blipFill>
        <p:spPr bwMode="auto">
          <a:xfrm>
            <a:off x="251520" y="1916832"/>
            <a:ext cx="8388512" cy="3384376"/>
          </a:xfrm>
          <a:prstGeom prst="rect">
            <a:avLst/>
          </a:prstGeom>
          <a:noFill/>
          <a:ln w="9525">
            <a:noFill/>
            <a:miter lim="800000"/>
            <a:headEnd/>
            <a:tailEnd/>
          </a:ln>
        </p:spPr>
      </p:pic>
      <p:sp>
        <p:nvSpPr>
          <p:cNvPr id="3" name="Date Placeholder 2"/>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41756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a:solidFill>
                  <a:srgbClr val="0000CC"/>
                </a:solidFill>
              </a:rPr>
              <a:t>Rate of reaction</a:t>
            </a:r>
            <a:endParaRPr lang="zh-TW" altLang="en-US" dirty="0">
              <a:solidFill>
                <a:srgbClr val="0000CC"/>
              </a:solidFill>
            </a:endParaRPr>
          </a:p>
        </p:txBody>
      </p:sp>
      <p:sp>
        <p:nvSpPr>
          <p:cNvPr id="5" name="Content Placeholder 4"/>
          <p:cNvSpPr>
            <a:spLocks noGrp="1"/>
          </p:cNvSpPr>
          <p:nvPr>
            <p:ph idx="1"/>
          </p:nvPr>
        </p:nvSpPr>
        <p:spPr/>
        <p:txBody>
          <a:bodyPr/>
          <a:lstStyle/>
          <a:p>
            <a:pPr marL="0" indent="0">
              <a:buNone/>
            </a:pPr>
            <a:r>
              <a:rPr lang="en-US" altLang="zh-TW" b="1" dirty="0"/>
              <a:t>Rate of reaction </a:t>
            </a:r>
            <a:r>
              <a:rPr lang="en-US" altLang="zh-TW" dirty="0"/>
              <a:t>is the change of concentration of reactants or products with time (mol dm</a:t>
            </a:r>
            <a:r>
              <a:rPr lang="en-US" altLang="zh-TW" baseline="30000" dirty="0"/>
              <a:t>-3</a:t>
            </a:r>
            <a:r>
              <a:rPr lang="en-US" altLang="zh-TW" dirty="0"/>
              <a:t> s</a:t>
            </a:r>
            <a:r>
              <a:rPr lang="en-US" altLang="zh-TW" baseline="30000" dirty="0"/>
              <a:t>-1</a:t>
            </a:r>
            <a:r>
              <a:rPr lang="en-US" altLang="zh-TW" dirty="0"/>
              <a:t>)</a:t>
            </a:r>
          </a:p>
          <a:p>
            <a:pPr marL="0" indent="0">
              <a:buNone/>
            </a:pPr>
            <a:endParaRPr lang="en-US" altLang="zh-TW" dirty="0"/>
          </a:p>
          <a:p>
            <a:pPr marL="0" indent="0">
              <a:buNone/>
            </a:pPr>
            <a:r>
              <a:rPr lang="en-US" altLang="zh-TW" dirty="0"/>
              <a:t>	</a:t>
            </a:r>
            <a:r>
              <a:rPr lang="en-US" altLang="zh-TW" sz="4000" dirty="0"/>
              <a:t>Rate = - </a:t>
            </a:r>
            <a:r>
              <a:rPr lang="el-GR" altLang="zh-TW" sz="4000" dirty="0"/>
              <a:t>Δ</a:t>
            </a:r>
            <a:r>
              <a:rPr lang="en-US" altLang="zh-TW" sz="4000" dirty="0"/>
              <a:t>[R]  =    </a:t>
            </a:r>
            <a:r>
              <a:rPr lang="el-GR" altLang="zh-TW" sz="4000" dirty="0"/>
              <a:t>Δ</a:t>
            </a:r>
            <a:r>
              <a:rPr lang="en-US" altLang="zh-TW" sz="4000" dirty="0"/>
              <a:t>[P] </a:t>
            </a:r>
          </a:p>
          <a:p>
            <a:pPr marL="0" lvl="5" indent="0">
              <a:buNone/>
            </a:pPr>
            <a:r>
              <a:rPr lang="en-US" altLang="zh-TW" sz="4000" dirty="0"/>
              <a:t>  		       </a:t>
            </a:r>
            <a:r>
              <a:rPr lang="en-US" altLang="zh-TW" sz="4000" dirty="0" err="1"/>
              <a:t>Δt</a:t>
            </a:r>
            <a:r>
              <a:rPr lang="en-US" altLang="zh-TW" sz="4000" dirty="0"/>
              <a:t>             </a:t>
            </a:r>
            <a:r>
              <a:rPr lang="en-US" altLang="zh-TW" sz="4000" dirty="0" err="1"/>
              <a:t>Δt</a:t>
            </a:r>
            <a:endParaRPr lang="zh-TW" altLang="en-US" sz="4000" dirty="0"/>
          </a:p>
        </p:txBody>
      </p:sp>
      <p:cxnSp>
        <p:nvCxnSpPr>
          <p:cNvPr id="7" name="Straight Connector 6"/>
          <p:cNvCxnSpPr/>
          <p:nvPr/>
        </p:nvCxnSpPr>
        <p:spPr>
          <a:xfrm>
            <a:off x="2915816" y="4005064"/>
            <a:ext cx="13573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16016" y="4005064"/>
            <a:ext cx="135732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endParaRPr lang="en-US" altLang="zh-TW"/>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US" dirty="0">
                <a:solidFill>
                  <a:srgbClr val="0000CC"/>
                </a:solidFill>
              </a:rPr>
              <a:t>Rate Factors</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r>
              <a:rPr lang="en-US" b="1" dirty="0"/>
              <a:t>What factors will determine rate?</a:t>
            </a:r>
          </a:p>
          <a:p>
            <a:pPr lvl="1"/>
            <a:r>
              <a:rPr lang="en-US" b="1" dirty="0"/>
              <a:t>Surface area (usually refers to solid)</a:t>
            </a:r>
          </a:p>
          <a:p>
            <a:pPr lvl="1"/>
            <a:r>
              <a:rPr lang="en-US" b="1" dirty="0"/>
              <a:t>Concentration or pressure (if gas)</a:t>
            </a:r>
          </a:p>
          <a:p>
            <a:pPr lvl="1"/>
            <a:r>
              <a:rPr lang="en-US" b="1" dirty="0"/>
              <a:t>Temperature</a:t>
            </a:r>
          </a:p>
          <a:p>
            <a:pPr lvl="1"/>
            <a:r>
              <a:rPr lang="en-US" b="1" dirty="0"/>
              <a:t>Catalyst</a:t>
            </a:r>
          </a:p>
          <a:p>
            <a:pPr lvl="1"/>
            <a:endParaRPr lang="en-US" dirty="0"/>
          </a:p>
          <a:p>
            <a:r>
              <a:rPr lang="en-US" dirty="0"/>
              <a:t>How is it found?</a:t>
            </a:r>
          </a:p>
          <a:p>
            <a:pPr lvl="1"/>
            <a:r>
              <a:rPr lang="en-US" dirty="0"/>
              <a:t>Through experimentation only</a:t>
            </a:r>
          </a:p>
          <a:p>
            <a:pPr lvl="1"/>
            <a:r>
              <a:rPr lang="en-US" dirty="0"/>
              <a:t>Rate of </a:t>
            </a:r>
            <a:r>
              <a:rPr lang="en-US" b="1" i="1" u="sng" dirty="0"/>
              <a:t>decreasing</a:t>
            </a:r>
            <a:r>
              <a:rPr lang="en-US" dirty="0"/>
              <a:t> reactants </a:t>
            </a:r>
          </a:p>
          <a:p>
            <a:pPr lvl="2"/>
            <a:r>
              <a:rPr lang="el-GR" sz="2600" b="1" dirty="0"/>
              <a:t>−</a:t>
            </a:r>
            <a:r>
              <a:rPr lang="el-GR" dirty="0"/>
              <a:t>Δ</a:t>
            </a:r>
            <a:r>
              <a:rPr lang="en-CA" dirty="0"/>
              <a:t>[Concentration]/</a:t>
            </a:r>
            <a:r>
              <a:rPr lang="el-GR" dirty="0"/>
              <a:t> Δ</a:t>
            </a:r>
            <a:r>
              <a:rPr lang="en-CA" dirty="0"/>
              <a:t>[time]</a:t>
            </a:r>
            <a:endParaRPr lang="en-US" dirty="0"/>
          </a:p>
          <a:p>
            <a:pPr lvl="1"/>
            <a:r>
              <a:rPr lang="en-US" dirty="0"/>
              <a:t>Rate of </a:t>
            </a:r>
            <a:r>
              <a:rPr lang="en-US" b="1" i="1" u="sng" dirty="0"/>
              <a:t>increasing </a:t>
            </a:r>
            <a:r>
              <a:rPr lang="en-US" dirty="0"/>
              <a:t>products</a:t>
            </a:r>
          </a:p>
          <a:p>
            <a:pPr lvl="2"/>
            <a:r>
              <a:rPr lang="el-GR" dirty="0"/>
              <a:t>Δ</a:t>
            </a:r>
            <a:r>
              <a:rPr lang="en-CA" dirty="0"/>
              <a:t>[Concentration]/</a:t>
            </a:r>
            <a:r>
              <a:rPr lang="el-GR" dirty="0"/>
              <a:t> Δ</a:t>
            </a:r>
            <a:r>
              <a:rPr lang="en-CA" dirty="0"/>
              <a:t>[time]</a:t>
            </a:r>
            <a:endParaRPr lang="en-US" dirty="0"/>
          </a:p>
        </p:txBody>
      </p:sp>
      <p:sp>
        <p:nvSpPr>
          <p:cNvPr id="4" name="Cloud Callout 3"/>
          <p:cNvSpPr/>
          <p:nvPr/>
        </p:nvSpPr>
        <p:spPr>
          <a:xfrm>
            <a:off x="6012160" y="3861048"/>
            <a:ext cx="2957264" cy="1693912"/>
          </a:xfrm>
          <a:prstGeom prst="cloudCallout">
            <a:avLst>
              <a:gd name="adj1" fmla="val -82309"/>
              <a:gd name="adj2" fmla="val 2163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sz="2000" b="1" dirty="0"/>
              <a:t>Notice the negative sign</a:t>
            </a:r>
          </a:p>
        </p:txBody>
      </p:sp>
      <p:sp>
        <p:nvSpPr>
          <p:cNvPr id="6" name="Cloud Callout 5"/>
          <p:cNvSpPr/>
          <p:nvPr/>
        </p:nvSpPr>
        <p:spPr>
          <a:xfrm>
            <a:off x="6660232" y="332656"/>
            <a:ext cx="2483768" cy="3278088"/>
          </a:xfrm>
          <a:prstGeom prst="cloudCallout">
            <a:avLst>
              <a:gd name="adj1" fmla="val -103173"/>
              <a:gd name="adj2" fmla="val 2871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sz="2000" b="1" dirty="0"/>
              <a:t>If not the independent variable, then these are key controlled variables</a:t>
            </a:r>
          </a:p>
        </p:txBody>
      </p:sp>
      <p:sp>
        <p:nvSpPr>
          <p:cNvPr id="5" name="Date Placeholder 4"/>
          <p:cNvSpPr>
            <a:spLocks noGrp="1"/>
          </p:cNvSpPr>
          <p:nvPr>
            <p:ph type="dt" sz="half" idx="10"/>
          </p:nvPr>
        </p:nvSpPr>
        <p:spPr/>
        <p:txBody>
          <a:bodyPr/>
          <a:lstStyle/>
          <a:p>
            <a:endParaRPr lang="en-US" altLang="zh-TW"/>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What to measure</a:t>
            </a:r>
          </a:p>
        </p:txBody>
      </p:sp>
      <p:sp>
        <p:nvSpPr>
          <p:cNvPr id="3" name="Content Placeholder 2"/>
          <p:cNvSpPr>
            <a:spLocks noGrp="1"/>
          </p:cNvSpPr>
          <p:nvPr>
            <p:ph idx="1"/>
          </p:nvPr>
        </p:nvSpPr>
        <p:spPr>
          <a:xfrm>
            <a:off x="304800" y="1340768"/>
            <a:ext cx="8839200" cy="4525963"/>
          </a:xfrm>
        </p:spPr>
        <p:txBody>
          <a:bodyPr>
            <a:normAutofit/>
          </a:bodyPr>
          <a:lstStyle/>
          <a:p>
            <a:pPr>
              <a:buNone/>
            </a:pPr>
            <a:r>
              <a:rPr lang="en-US" dirty="0"/>
              <a:t>Changes in </a:t>
            </a:r>
          </a:p>
          <a:p>
            <a:r>
              <a:rPr lang="en-US" dirty="0"/>
              <a:t>gas or pressure</a:t>
            </a:r>
          </a:p>
          <a:p>
            <a:r>
              <a:rPr lang="en-US" dirty="0"/>
              <a:t>mass</a:t>
            </a:r>
          </a:p>
          <a:p>
            <a:r>
              <a:rPr lang="en-US" dirty="0" err="1"/>
              <a:t>colour</a:t>
            </a:r>
            <a:endParaRPr lang="en-US" dirty="0"/>
          </a:p>
          <a:p>
            <a:r>
              <a:rPr lang="en-US" dirty="0"/>
              <a:t>pH</a:t>
            </a:r>
          </a:p>
          <a:p>
            <a:r>
              <a:rPr lang="en-US" dirty="0"/>
              <a:t>conductivity</a:t>
            </a:r>
          </a:p>
        </p:txBody>
      </p:sp>
      <p:sp>
        <p:nvSpPr>
          <p:cNvPr id="4" name="Cloud Callout 3"/>
          <p:cNvSpPr/>
          <p:nvPr/>
        </p:nvSpPr>
        <p:spPr>
          <a:xfrm>
            <a:off x="3923928" y="1772816"/>
            <a:ext cx="4680520" cy="1440160"/>
          </a:xfrm>
          <a:prstGeom prst="cloudCallout">
            <a:avLst>
              <a:gd name="adj1" fmla="val -40653"/>
              <a:gd name="adj2" fmla="val -8248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CA" sz="2400" b="1" dirty="0"/>
              <a:t>You should be thinking about these for a </a:t>
            </a:r>
            <a:r>
              <a:rPr lang="en-CA" sz="2400" b="1" i="1" u="sng" dirty="0"/>
              <a:t>Design lab</a:t>
            </a:r>
          </a:p>
        </p:txBody>
      </p:sp>
      <p:sp>
        <p:nvSpPr>
          <p:cNvPr id="5" name="Date Placeholder 4"/>
          <p:cNvSpPr>
            <a:spLocks noGrp="1"/>
          </p:cNvSpPr>
          <p:nvPr>
            <p:ph type="dt" sz="half" idx="10"/>
          </p:nvPr>
        </p:nvSpPr>
        <p:spPr/>
        <p:txBody>
          <a:bodyPr/>
          <a:lstStyle/>
          <a:p>
            <a:endParaRPr lang="en-US" altLang="zh-TW"/>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304800"/>
            <a:ext cx="4800600" cy="1143000"/>
          </a:xfrm>
        </p:spPr>
        <p:txBody>
          <a:bodyPr>
            <a:normAutofit fontScale="90000"/>
          </a:bodyPr>
          <a:lstStyle/>
          <a:p>
            <a:r>
              <a:rPr lang="en-CA" dirty="0">
                <a:solidFill>
                  <a:srgbClr val="0000CC"/>
                </a:solidFill>
              </a:rPr>
              <a:t>Gas collection</a:t>
            </a:r>
            <a:br>
              <a:rPr lang="en-CA" dirty="0">
                <a:solidFill>
                  <a:srgbClr val="0000CC"/>
                </a:solidFill>
              </a:rPr>
            </a:br>
            <a:r>
              <a:rPr lang="en-CA" dirty="0">
                <a:solidFill>
                  <a:srgbClr val="0000CC"/>
                </a:solidFill>
              </a:rPr>
              <a:t>- syringe</a:t>
            </a:r>
          </a:p>
        </p:txBody>
      </p:sp>
      <p:sp>
        <p:nvSpPr>
          <p:cNvPr id="3" name="Content Placeholder 2"/>
          <p:cNvSpPr>
            <a:spLocks noGrp="1"/>
          </p:cNvSpPr>
          <p:nvPr>
            <p:ph sz="half" idx="1"/>
          </p:nvPr>
        </p:nvSpPr>
        <p:spPr>
          <a:xfrm>
            <a:off x="4788024" y="1772816"/>
            <a:ext cx="4038600" cy="4525963"/>
          </a:xfrm>
        </p:spPr>
        <p:txBody>
          <a:bodyPr/>
          <a:lstStyle/>
          <a:p>
            <a:r>
              <a:rPr lang="en-CA" dirty="0"/>
              <a:t>This set up is good for hydrogen as it is lighter than air</a:t>
            </a:r>
          </a:p>
          <a:p>
            <a:r>
              <a:rPr lang="en-CA" dirty="0"/>
              <a:t>How have they controlled their variables?</a:t>
            </a:r>
          </a:p>
        </p:txBody>
      </p:sp>
      <p:pic>
        <p:nvPicPr>
          <p:cNvPr id="6147" name="Picture 3"/>
          <p:cNvPicPr>
            <a:picLocks noChangeAspect="1" noChangeArrowheads="1"/>
          </p:cNvPicPr>
          <p:nvPr/>
        </p:nvPicPr>
        <p:blipFill>
          <a:blip r:embed="rId2" cstate="print"/>
          <a:srcRect/>
          <a:stretch>
            <a:fillRect/>
          </a:stretch>
        </p:blipFill>
        <p:spPr bwMode="auto">
          <a:xfrm>
            <a:off x="683568" y="-90751"/>
            <a:ext cx="4032448" cy="6935811"/>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dirty="0">
                <a:solidFill>
                  <a:srgbClr val="0000CC"/>
                </a:solidFill>
              </a:rPr>
              <a:t>Gas collection – over water</a:t>
            </a:r>
          </a:p>
        </p:txBody>
      </p:sp>
      <p:pic>
        <p:nvPicPr>
          <p:cNvPr id="5" name="Picture 4"/>
          <p:cNvPicPr>
            <a:picLocks noChangeAspect="1" noChangeArrowheads="1"/>
          </p:cNvPicPr>
          <p:nvPr/>
        </p:nvPicPr>
        <p:blipFill>
          <a:blip r:embed="rId2" cstate="print"/>
          <a:srcRect/>
          <a:stretch>
            <a:fillRect/>
          </a:stretch>
        </p:blipFill>
        <p:spPr bwMode="auto">
          <a:xfrm>
            <a:off x="0" y="908720"/>
            <a:ext cx="7440149" cy="4402089"/>
          </a:xfrm>
          <a:prstGeom prst="rect">
            <a:avLst/>
          </a:prstGeom>
          <a:noFill/>
          <a:ln w="9525">
            <a:noFill/>
            <a:miter lim="800000"/>
            <a:headEnd/>
            <a:tailEnd/>
          </a:ln>
          <a:effectLst/>
        </p:spPr>
      </p:pic>
      <p:sp>
        <p:nvSpPr>
          <p:cNvPr id="6" name="Content Placeholder 2"/>
          <p:cNvSpPr>
            <a:spLocks noGrp="1"/>
          </p:cNvSpPr>
          <p:nvPr>
            <p:ph sz="half" idx="1"/>
          </p:nvPr>
        </p:nvSpPr>
        <p:spPr>
          <a:xfrm>
            <a:off x="6588224" y="1484784"/>
            <a:ext cx="2238400" cy="4813995"/>
          </a:xfrm>
        </p:spPr>
        <p:txBody>
          <a:bodyPr>
            <a:normAutofit/>
          </a:bodyPr>
          <a:lstStyle/>
          <a:p>
            <a:r>
              <a:rPr lang="en-CA" dirty="0"/>
              <a:t>Not good for water soluble chemicals</a:t>
            </a:r>
          </a:p>
          <a:p>
            <a:r>
              <a:rPr lang="en-CA" dirty="0"/>
              <a:t>Warmer water will decrease solubility</a:t>
            </a:r>
          </a:p>
        </p:txBody>
      </p:sp>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CA" dirty="0">
                <a:solidFill>
                  <a:srgbClr val="0000CC"/>
                </a:solidFill>
              </a:rPr>
              <a:t>Change in mass</a:t>
            </a:r>
          </a:p>
        </p:txBody>
      </p:sp>
      <p:sp>
        <p:nvSpPr>
          <p:cNvPr id="6" name="Content Placeholder 2"/>
          <p:cNvSpPr>
            <a:spLocks noGrp="1"/>
          </p:cNvSpPr>
          <p:nvPr>
            <p:ph sz="half" idx="1"/>
          </p:nvPr>
        </p:nvSpPr>
        <p:spPr>
          <a:xfrm>
            <a:off x="6588224" y="1484784"/>
            <a:ext cx="2238400" cy="4813995"/>
          </a:xfrm>
        </p:spPr>
        <p:txBody>
          <a:bodyPr>
            <a:normAutofit/>
          </a:bodyPr>
          <a:lstStyle/>
          <a:p>
            <a:r>
              <a:rPr lang="en-CA" dirty="0"/>
              <a:t>Not good for light gases such as hydrogen</a:t>
            </a:r>
          </a:p>
        </p:txBody>
      </p:sp>
      <p:pic>
        <p:nvPicPr>
          <p:cNvPr id="112642" name="Picture 2" descr="http://everythingscience.co.za/grade-12/07-rate-and-extent-of-reaction/pspictures/50255aabf0485682976a4f1615b999ff.png"/>
          <p:cNvPicPr>
            <a:picLocks noChangeAspect="1" noChangeArrowheads="1"/>
          </p:cNvPicPr>
          <p:nvPr/>
        </p:nvPicPr>
        <p:blipFill>
          <a:blip r:embed="rId2" cstate="print"/>
          <a:srcRect/>
          <a:stretch>
            <a:fillRect/>
          </a:stretch>
        </p:blipFill>
        <p:spPr bwMode="auto">
          <a:xfrm>
            <a:off x="827584" y="1772816"/>
            <a:ext cx="4896544" cy="3282301"/>
          </a:xfrm>
          <a:prstGeom prst="rect">
            <a:avLst/>
          </a:prstGeom>
          <a:noFill/>
        </p:spPr>
      </p:pic>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lstStyle/>
          <a:p>
            <a:r>
              <a:rPr lang="en-CA" dirty="0">
                <a:solidFill>
                  <a:srgbClr val="0000CC"/>
                </a:solidFill>
              </a:rPr>
              <a:t>Change in colour</a:t>
            </a:r>
          </a:p>
        </p:txBody>
      </p:sp>
      <p:sp>
        <p:nvSpPr>
          <p:cNvPr id="3" name="Content Placeholder 2"/>
          <p:cNvSpPr>
            <a:spLocks noGrp="1"/>
          </p:cNvSpPr>
          <p:nvPr>
            <p:ph sz="half" idx="1"/>
          </p:nvPr>
        </p:nvSpPr>
        <p:spPr>
          <a:xfrm>
            <a:off x="0" y="1066800"/>
            <a:ext cx="5868144" cy="1805782"/>
          </a:xfrm>
        </p:spPr>
        <p:txBody>
          <a:bodyPr>
            <a:normAutofit/>
          </a:bodyPr>
          <a:lstStyle/>
          <a:p>
            <a:r>
              <a:rPr lang="en-CA" b="1" dirty="0"/>
              <a:t>Colorimetry/spectrophotometry</a:t>
            </a:r>
          </a:p>
          <a:p>
            <a:pPr lvl="1"/>
            <a:r>
              <a:rPr lang="en-CA" dirty="0"/>
              <a:t>Absorbance and transmittance </a:t>
            </a:r>
          </a:p>
          <a:p>
            <a:pPr lvl="1"/>
            <a:r>
              <a:rPr lang="en-CA" dirty="0"/>
              <a:t>Measures concentration</a:t>
            </a:r>
          </a:p>
          <a:p>
            <a:pPr lvl="1"/>
            <a:endParaRPr lang="en-CA" dirty="0"/>
          </a:p>
        </p:txBody>
      </p:sp>
      <p:pic>
        <p:nvPicPr>
          <p:cNvPr id="84996" name="Picture 4" descr="http://www.measurenet-tech.com/Portals/117882/images/Crystal%20Violet%20Kinetics%20Reaction-resized-600.png"/>
          <p:cNvPicPr>
            <a:picLocks noChangeAspect="1" noChangeArrowheads="1"/>
          </p:cNvPicPr>
          <p:nvPr/>
        </p:nvPicPr>
        <p:blipFill>
          <a:blip r:embed="rId2" cstate="print"/>
          <a:srcRect/>
          <a:stretch>
            <a:fillRect/>
          </a:stretch>
        </p:blipFill>
        <p:spPr bwMode="auto">
          <a:xfrm>
            <a:off x="0" y="3019542"/>
            <a:ext cx="5175448" cy="3838458"/>
          </a:xfrm>
          <a:prstGeom prst="rect">
            <a:avLst/>
          </a:prstGeom>
          <a:noFill/>
        </p:spPr>
      </p:pic>
      <p:pic>
        <p:nvPicPr>
          <p:cNvPr id="84998" name="Picture 6" descr="http://www.chemguide.co.uk/physical/basicrates/colorimeter.gif"/>
          <p:cNvPicPr>
            <a:picLocks noChangeAspect="1" noChangeArrowheads="1"/>
          </p:cNvPicPr>
          <p:nvPr/>
        </p:nvPicPr>
        <p:blipFill>
          <a:blip r:embed="rId3" cstate="print"/>
          <a:srcRect/>
          <a:stretch>
            <a:fillRect/>
          </a:stretch>
        </p:blipFill>
        <p:spPr bwMode="auto">
          <a:xfrm>
            <a:off x="4499992" y="3140968"/>
            <a:ext cx="4355653" cy="1391749"/>
          </a:xfrm>
          <a:prstGeom prst="rect">
            <a:avLst/>
          </a:prstGeom>
          <a:noFill/>
        </p:spPr>
      </p:pic>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474"/>
            <a:ext cx="8712968" cy="881424"/>
          </a:xfrm>
        </p:spPr>
        <p:txBody>
          <a:bodyPr>
            <a:normAutofit fontScale="90000"/>
          </a:bodyPr>
          <a:lstStyle/>
          <a:p>
            <a:r>
              <a:rPr lang="en-US" dirty="0">
                <a:solidFill>
                  <a:srgbClr val="0000CC"/>
                </a:solidFill>
              </a:rPr>
              <a:t>6.1 Collision theory and rates of reaction</a:t>
            </a:r>
          </a:p>
        </p:txBody>
      </p:sp>
      <p:sp>
        <p:nvSpPr>
          <p:cNvPr id="3" name="Content Placeholder 2"/>
          <p:cNvSpPr>
            <a:spLocks noGrp="1"/>
          </p:cNvSpPr>
          <p:nvPr>
            <p:ph idx="1"/>
          </p:nvPr>
        </p:nvSpPr>
        <p:spPr>
          <a:xfrm>
            <a:off x="179512" y="1286898"/>
            <a:ext cx="8712968" cy="5310454"/>
          </a:xfrm>
        </p:spPr>
        <p:txBody>
          <a:bodyPr>
            <a:normAutofit fontScale="55000" lnSpcReduction="20000"/>
          </a:bodyPr>
          <a:lstStyle/>
          <a:p>
            <a:pPr marL="0" indent="0">
              <a:buNone/>
            </a:pPr>
            <a:r>
              <a:rPr lang="en-US" dirty="0"/>
              <a:t>• Species react as a result of collisions of sufficient energy and proper orientation.</a:t>
            </a:r>
            <a:endParaRPr lang="en-AU" dirty="0"/>
          </a:p>
          <a:p>
            <a:pPr marL="0" indent="0">
              <a:buNone/>
            </a:pPr>
            <a:r>
              <a:rPr lang="en-US" dirty="0"/>
              <a:t>• The rate of reaction is expressed as the change in concentration of a particular reactant/product per unit time.</a:t>
            </a:r>
            <a:endParaRPr lang="en-AU" dirty="0"/>
          </a:p>
          <a:p>
            <a:pPr marL="0" indent="0">
              <a:buNone/>
            </a:pPr>
            <a:r>
              <a:rPr lang="en-US" dirty="0"/>
              <a:t>• Concentration changes in a reaction can be followed indirectly by monitoring changes in mass, volume and </a:t>
            </a:r>
            <a:r>
              <a:rPr lang="en-US" dirty="0" err="1"/>
              <a:t>colour</a:t>
            </a:r>
            <a:r>
              <a:rPr lang="en-US" dirty="0"/>
              <a:t>.</a:t>
            </a:r>
            <a:endParaRPr lang="en-AU" dirty="0"/>
          </a:p>
          <a:p>
            <a:pPr marL="0" indent="0">
              <a:buNone/>
            </a:pPr>
            <a:r>
              <a:rPr lang="en-US" dirty="0"/>
              <a:t>• Activation energy (</a:t>
            </a:r>
            <a:r>
              <a:rPr lang="en-US" dirty="0" err="1"/>
              <a:t>E</a:t>
            </a:r>
            <a:r>
              <a:rPr lang="en-US" baseline="-25000" dirty="0" err="1"/>
              <a:t>a</a:t>
            </a:r>
            <a:r>
              <a:rPr lang="en-US" dirty="0"/>
              <a:t>) is the minimum energy that colliding molecules need in order to have successful collisions leading to a reaction. </a:t>
            </a:r>
            <a:endParaRPr lang="en-AU" dirty="0"/>
          </a:p>
          <a:p>
            <a:pPr marL="0" indent="0">
              <a:buNone/>
            </a:pPr>
            <a:r>
              <a:rPr lang="en-US" dirty="0"/>
              <a:t>• By decreasing </a:t>
            </a:r>
            <a:r>
              <a:rPr lang="en-US" dirty="0" err="1"/>
              <a:t>E</a:t>
            </a:r>
            <a:r>
              <a:rPr lang="en-US" baseline="-25000" dirty="0" err="1"/>
              <a:t>a</a:t>
            </a:r>
            <a:r>
              <a:rPr lang="en-US" dirty="0"/>
              <a:t>, a catalyst increases the rate of a chemical reaction, without itself being permanently chemically changed.</a:t>
            </a:r>
            <a:endParaRPr lang="en-AU" dirty="0"/>
          </a:p>
          <a:p>
            <a:pPr marL="0" indent="0">
              <a:buNone/>
            </a:pPr>
            <a:r>
              <a:rPr lang="en-US" dirty="0"/>
              <a:t>• Description of the kinetic theory in terms of the movement of particles whose average kinetic energy is proportional to temperature in Kelvin.</a:t>
            </a:r>
            <a:endParaRPr lang="en-AU" dirty="0"/>
          </a:p>
          <a:p>
            <a:pPr marL="0" indent="0">
              <a:buNone/>
            </a:pPr>
            <a:r>
              <a:rPr lang="en-US" dirty="0"/>
              <a:t>• Analysis of graphical and numerical data from rate experiments.</a:t>
            </a:r>
            <a:endParaRPr lang="en-AU" dirty="0"/>
          </a:p>
          <a:p>
            <a:pPr marL="0" indent="0">
              <a:buNone/>
            </a:pPr>
            <a:r>
              <a:rPr lang="en-US" dirty="0"/>
              <a:t>• Explanation of the effects of temperature, pressure/concentration and particle size on rate of reaction.</a:t>
            </a:r>
            <a:endParaRPr lang="en-AU" dirty="0"/>
          </a:p>
          <a:p>
            <a:pPr marL="0" indent="0">
              <a:buNone/>
            </a:pPr>
            <a:r>
              <a:rPr lang="en-US" dirty="0"/>
              <a:t>• Construction of Maxwell–Boltzmann energy distribution curves to account for the probability of successful collisions and factors affecting these, including the effect of a catalyst.</a:t>
            </a:r>
            <a:endParaRPr lang="en-AU" dirty="0"/>
          </a:p>
          <a:p>
            <a:pPr marL="0" indent="0">
              <a:buNone/>
            </a:pPr>
            <a:r>
              <a:rPr lang="en-US" dirty="0"/>
              <a:t>• Investigation of rates of reaction experimentally and evaluation of the results. </a:t>
            </a:r>
            <a:endParaRPr lang="en-AU" dirty="0"/>
          </a:p>
          <a:p>
            <a:pPr marL="0" indent="0">
              <a:buNone/>
            </a:pPr>
            <a:r>
              <a:rPr lang="en-US" dirty="0"/>
              <a:t>• Sketching and explanation of energy profiles with and without catalysts.</a:t>
            </a:r>
            <a:endParaRPr lang="en-AU" dirty="0"/>
          </a:p>
        </p:txBody>
      </p:sp>
      <p:sp>
        <p:nvSpPr>
          <p:cNvPr id="4" name="TextBox 3"/>
          <p:cNvSpPr txBox="1"/>
          <p:nvPr/>
        </p:nvSpPr>
        <p:spPr>
          <a:xfrm>
            <a:off x="3131840" y="905898"/>
            <a:ext cx="2362200" cy="381000"/>
          </a:xfrm>
          <a:prstGeom prst="rect">
            <a:avLst/>
          </a:prstGeom>
          <a:noFill/>
        </p:spPr>
        <p:txBody>
          <a:bodyPr wrap="square" rtlCol="0">
            <a:spAutoFit/>
          </a:bodyPr>
          <a:lstStyle/>
          <a:p>
            <a:pPr algn="ctr"/>
            <a:r>
              <a:rPr lang="en-US" b="1" dirty="0"/>
              <a:t>OBJECTIVES</a:t>
            </a:r>
            <a:endParaRPr lang="en-AU" b="1" dirty="0"/>
          </a:p>
        </p:txBody>
      </p:sp>
      <p:sp>
        <p:nvSpPr>
          <p:cNvPr id="5" name="Date Placeholder 4"/>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218096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a:stretch>
            <a:fillRect/>
          </a:stretch>
        </p:blipFill>
        <p:spPr bwMode="auto">
          <a:xfrm>
            <a:off x="755576" y="2996952"/>
            <a:ext cx="3160058" cy="3429000"/>
          </a:xfrm>
          <a:prstGeom prst="rect">
            <a:avLst/>
          </a:prstGeom>
          <a:noFill/>
          <a:ln w="9525">
            <a:noFill/>
            <a:miter lim="800000"/>
            <a:headEnd/>
            <a:tailEnd/>
          </a:ln>
          <a:effectLst/>
        </p:spPr>
      </p:pic>
      <p:sp>
        <p:nvSpPr>
          <p:cNvPr id="2" name="Title 1"/>
          <p:cNvSpPr>
            <a:spLocks noGrp="1"/>
          </p:cNvSpPr>
          <p:nvPr>
            <p:ph type="title"/>
          </p:nvPr>
        </p:nvSpPr>
        <p:spPr>
          <a:xfrm>
            <a:off x="395536" y="0"/>
            <a:ext cx="8229600" cy="1143000"/>
          </a:xfrm>
        </p:spPr>
        <p:txBody>
          <a:bodyPr/>
          <a:lstStyle/>
          <a:p>
            <a:r>
              <a:rPr lang="en-CA" dirty="0">
                <a:solidFill>
                  <a:srgbClr val="0000CC"/>
                </a:solidFill>
              </a:rPr>
              <a:t>Change in pH or conductivity</a:t>
            </a:r>
          </a:p>
        </p:txBody>
      </p:sp>
      <p:sp>
        <p:nvSpPr>
          <p:cNvPr id="3" name="Content Placeholder 2"/>
          <p:cNvSpPr>
            <a:spLocks noGrp="1"/>
          </p:cNvSpPr>
          <p:nvPr>
            <p:ph sz="half" idx="1"/>
          </p:nvPr>
        </p:nvSpPr>
        <p:spPr>
          <a:xfrm>
            <a:off x="395536" y="1052736"/>
            <a:ext cx="4038600" cy="2057400"/>
          </a:xfrm>
        </p:spPr>
        <p:txBody>
          <a:bodyPr>
            <a:normAutofit/>
          </a:bodyPr>
          <a:lstStyle/>
          <a:p>
            <a:r>
              <a:rPr lang="en-CA" dirty="0"/>
              <a:t>Data loggers and probes</a:t>
            </a:r>
          </a:p>
          <a:p>
            <a:pPr lvl="1"/>
            <a:r>
              <a:rPr lang="en-CA" dirty="0"/>
              <a:t>Conductivity</a:t>
            </a:r>
          </a:p>
          <a:p>
            <a:pPr lvl="1"/>
            <a:r>
              <a:rPr lang="en-CA" dirty="0"/>
              <a:t>Acid/base</a:t>
            </a:r>
          </a:p>
          <a:p>
            <a:endParaRPr lang="en-CA" dirty="0"/>
          </a:p>
        </p:txBody>
      </p:sp>
      <p:sp>
        <p:nvSpPr>
          <p:cNvPr id="7" name="Content Placeholder 6"/>
          <p:cNvSpPr>
            <a:spLocks noGrp="1"/>
          </p:cNvSpPr>
          <p:nvPr>
            <p:ph sz="half" idx="2"/>
          </p:nvPr>
        </p:nvSpPr>
        <p:spPr>
          <a:xfrm>
            <a:off x="4427984" y="4221088"/>
            <a:ext cx="4038600" cy="1828800"/>
          </a:xfrm>
        </p:spPr>
        <p:txBody>
          <a:bodyPr>
            <a:normAutofit/>
          </a:bodyPr>
          <a:lstStyle/>
          <a:p>
            <a:r>
              <a:rPr lang="en-CA" sz="3200" dirty="0"/>
              <a:t>Titrations</a:t>
            </a:r>
          </a:p>
          <a:p>
            <a:pPr lvl="1"/>
            <a:r>
              <a:rPr lang="en-CA" sz="2800" dirty="0"/>
              <a:t>Acid/ base</a:t>
            </a:r>
          </a:p>
          <a:p>
            <a:pPr lvl="1"/>
            <a:r>
              <a:rPr lang="en-CA" sz="2800" dirty="0"/>
              <a:t>Concentration</a:t>
            </a:r>
          </a:p>
        </p:txBody>
      </p:sp>
      <p:pic>
        <p:nvPicPr>
          <p:cNvPr id="4098" name="Picture 2"/>
          <p:cNvPicPr>
            <a:picLocks noChangeAspect="1" noChangeArrowheads="1"/>
          </p:cNvPicPr>
          <p:nvPr/>
        </p:nvPicPr>
        <p:blipFill>
          <a:blip r:embed="rId3" cstate="print"/>
          <a:srcRect/>
          <a:stretch>
            <a:fillRect/>
          </a:stretch>
        </p:blipFill>
        <p:spPr bwMode="auto">
          <a:xfrm>
            <a:off x="4648200" y="1447800"/>
            <a:ext cx="4187765" cy="2628900"/>
          </a:xfrm>
          <a:prstGeom prst="rect">
            <a:avLst/>
          </a:prstGeom>
          <a:noFill/>
          <a:ln w="9525">
            <a:noFill/>
            <a:miter lim="800000"/>
            <a:headEnd/>
            <a:tailEnd/>
          </a:ln>
          <a:effectLst/>
        </p:spPr>
      </p:pic>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Change to a point - Clock reactions</a:t>
            </a:r>
          </a:p>
        </p:txBody>
      </p:sp>
      <p:sp>
        <p:nvSpPr>
          <p:cNvPr id="5" name="Content Placeholder 4"/>
          <p:cNvSpPr>
            <a:spLocks noGrp="1"/>
          </p:cNvSpPr>
          <p:nvPr>
            <p:ph idx="1"/>
          </p:nvPr>
        </p:nvSpPr>
        <p:spPr>
          <a:xfrm>
            <a:off x="5364088" y="1412777"/>
            <a:ext cx="3703712" cy="4607024"/>
          </a:xfrm>
        </p:spPr>
        <p:txBody>
          <a:bodyPr>
            <a:normAutofit fontScale="92500"/>
          </a:bodyPr>
          <a:lstStyle/>
          <a:p>
            <a:r>
              <a:rPr lang="en-US" dirty="0"/>
              <a:t>Measuring to a certain point in a reaction</a:t>
            </a:r>
          </a:p>
          <a:p>
            <a:endParaRPr lang="en-US" dirty="0"/>
          </a:p>
          <a:p>
            <a:r>
              <a:rPr lang="en-US" dirty="0" err="1"/>
              <a:t>Eg</a:t>
            </a:r>
            <a:r>
              <a:rPr lang="en-US" dirty="0"/>
              <a:t>. Magnesium strip disappears, or a certain precipitate clouds solution (picture opposite)</a:t>
            </a:r>
          </a:p>
        </p:txBody>
      </p:sp>
      <p:sp>
        <p:nvSpPr>
          <p:cNvPr id="80898" name="AutoShape 2" descr="http://fcmoodle.glam.ac.uk/file.php/18/WJEC_Zipped_files_folders/Zipped_Files/1.3_Temperature_D_Bevan/images/pic003.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pic>
        <p:nvPicPr>
          <p:cNvPr id="80900" name="Picture 4" descr="http://fcmoodle.glam.ac.uk/file.php/18/WJEC_Zipped_files_folders/Zipped_Files/1.3_Temperature_D_Bevan/images/pic003.gif"/>
          <p:cNvPicPr>
            <a:picLocks noChangeAspect="1" noChangeArrowheads="1"/>
          </p:cNvPicPr>
          <p:nvPr/>
        </p:nvPicPr>
        <p:blipFill>
          <a:blip r:embed="rId2" cstate="print"/>
          <a:srcRect/>
          <a:stretch>
            <a:fillRect/>
          </a:stretch>
        </p:blipFill>
        <p:spPr bwMode="auto">
          <a:xfrm>
            <a:off x="0" y="2348880"/>
            <a:ext cx="5334000" cy="2667000"/>
          </a:xfrm>
          <a:prstGeom prst="rect">
            <a:avLst/>
          </a:prstGeom>
          <a:noFill/>
        </p:spPr>
      </p:pic>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Math revision y=x</a:t>
            </a:r>
            <a:endParaRPr lang="zh-TW" altLang="en-US" baseline="30000" dirty="0"/>
          </a:p>
        </p:txBody>
      </p:sp>
      <p:sp>
        <p:nvSpPr>
          <p:cNvPr id="3" name="Content Placeholder 2"/>
          <p:cNvSpPr>
            <a:spLocks noGrp="1"/>
          </p:cNvSpPr>
          <p:nvPr>
            <p:ph idx="1"/>
          </p:nvPr>
        </p:nvSpPr>
        <p:spPr/>
        <p:txBody>
          <a:bodyPr/>
          <a:lstStyle/>
          <a:p>
            <a:pPr>
              <a:buNone/>
            </a:pPr>
            <a:r>
              <a:rPr lang="en-US" altLang="zh-TW" dirty="0"/>
              <a:t>Slope = </a:t>
            </a:r>
            <a:r>
              <a:rPr lang="el-GR" altLang="zh-TW" dirty="0"/>
              <a:t>Δ</a:t>
            </a:r>
            <a:r>
              <a:rPr lang="en-US" altLang="zh-TW" dirty="0"/>
              <a:t>y/</a:t>
            </a:r>
            <a:r>
              <a:rPr lang="el-GR" altLang="zh-TW" dirty="0"/>
              <a:t>Δ</a:t>
            </a:r>
            <a:r>
              <a:rPr lang="en-US" altLang="zh-TW" dirty="0"/>
              <a:t>x</a:t>
            </a:r>
            <a:endParaRPr lang="zh-TW" altLang="en-US" dirty="0"/>
          </a:p>
        </p:txBody>
      </p:sp>
      <p:pic>
        <p:nvPicPr>
          <p:cNvPr id="107523" name="Picture 3"/>
          <p:cNvPicPr>
            <a:picLocks noChangeAspect="1" noChangeArrowheads="1"/>
          </p:cNvPicPr>
          <p:nvPr/>
        </p:nvPicPr>
        <p:blipFill>
          <a:blip r:embed="rId2" cstate="print"/>
          <a:srcRect/>
          <a:stretch>
            <a:fillRect/>
          </a:stretch>
        </p:blipFill>
        <p:spPr bwMode="auto">
          <a:xfrm>
            <a:off x="3419872" y="1340768"/>
            <a:ext cx="5139828" cy="503457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1"/>
          <p:cNvPicPr>
            <a:picLocks noChangeAspect="1" noChangeArrowheads="1"/>
          </p:cNvPicPr>
          <p:nvPr/>
        </p:nvPicPr>
        <p:blipFill>
          <a:blip r:embed="rId2" cstate="print"/>
          <a:srcRect l="1884" t="5360" r="1549" b="6191"/>
          <a:stretch>
            <a:fillRect/>
          </a:stretch>
        </p:blipFill>
        <p:spPr bwMode="auto">
          <a:xfrm>
            <a:off x="1404759" y="1772816"/>
            <a:ext cx="7896901" cy="5085184"/>
          </a:xfrm>
          <a:prstGeom prst="rect">
            <a:avLst/>
          </a:prstGeom>
          <a:noFill/>
          <a:ln w="9525">
            <a:noFill/>
            <a:miter lim="800000"/>
            <a:headEnd/>
            <a:tailEnd/>
          </a:ln>
        </p:spPr>
      </p:pic>
      <p:sp>
        <p:nvSpPr>
          <p:cNvPr id="2" name="Title 1"/>
          <p:cNvSpPr>
            <a:spLocks noGrp="1"/>
          </p:cNvSpPr>
          <p:nvPr>
            <p:ph type="title"/>
          </p:nvPr>
        </p:nvSpPr>
        <p:spPr>
          <a:xfrm>
            <a:off x="395536" y="0"/>
            <a:ext cx="8229600" cy="692696"/>
          </a:xfrm>
        </p:spPr>
        <p:txBody>
          <a:bodyPr>
            <a:normAutofit fontScale="90000"/>
          </a:bodyPr>
          <a:lstStyle/>
          <a:p>
            <a:r>
              <a:rPr lang="en-US" dirty="0">
                <a:solidFill>
                  <a:srgbClr val="0000CC"/>
                </a:solidFill>
              </a:rPr>
              <a:t>Graphical Interpretation </a:t>
            </a:r>
          </a:p>
        </p:txBody>
      </p:sp>
      <p:sp>
        <p:nvSpPr>
          <p:cNvPr id="5" name="Content Placeholder 4"/>
          <p:cNvSpPr>
            <a:spLocks noGrp="1"/>
          </p:cNvSpPr>
          <p:nvPr>
            <p:ph idx="1"/>
          </p:nvPr>
        </p:nvSpPr>
        <p:spPr>
          <a:xfrm>
            <a:off x="0" y="764704"/>
            <a:ext cx="9067800" cy="5255097"/>
          </a:xfrm>
        </p:spPr>
        <p:txBody>
          <a:bodyPr>
            <a:normAutofit/>
          </a:bodyPr>
          <a:lstStyle/>
          <a:p>
            <a:r>
              <a:rPr lang="en-US" dirty="0"/>
              <a:t>Due to the uncontrolled effects of temperature and concentration changes, </a:t>
            </a:r>
            <a:r>
              <a:rPr lang="en-US" b="1" u="sng" dirty="0"/>
              <a:t>initial rate of reaction </a:t>
            </a:r>
            <a:r>
              <a:rPr lang="en-US" b="1" dirty="0"/>
              <a:t>is preferred</a:t>
            </a:r>
            <a:r>
              <a:rPr lang="en-US" dirty="0"/>
              <a:t>.</a:t>
            </a:r>
          </a:p>
        </p:txBody>
      </p:sp>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474"/>
            <a:ext cx="8964488" cy="881424"/>
          </a:xfrm>
        </p:spPr>
        <p:txBody>
          <a:bodyPr>
            <a:normAutofit/>
          </a:bodyPr>
          <a:lstStyle/>
          <a:p>
            <a:r>
              <a:rPr lang="en-AU" sz="3600" dirty="0">
                <a:solidFill>
                  <a:srgbClr val="0000CC"/>
                </a:solidFill>
              </a:rPr>
              <a:t>16.1 Rate expression and reaction mechanism</a:t>
            </a:r>
            <a:endParaRPr lang="en-US" sz="3600" dirty="0">
              <a:solidFill>
                <a:srgbClr val="0000CC"/>
              </a:solidFill>
            </a:endParaRPr>
          </a:p>
        </p:txBody>
      </p:sp>
      <p:sp>
        <p:nvSpPr>
          <p:cNvPr id="3" name="Content Placeholder 2"/>
          <p:cNvSpPr>
            <a:spLocks noGrp="1"/>
          </p:cNvSpPr>
          <p:nvPr>
            <p:ph idx="1"/>
          </p:nvPr>
        </p:nvSpPr>
        <p:spPr>
          <a:xfrm>
            <a:off x="179512" y="1286898"/>
            <a:ext cx="8568952" cy="5310454"/>
          </a:xfrm>
        </p:spPr>
        <p:txBody>
          <a:bodyPr>
            <a:normAutofit fontScale="62500" lnSpcReduction="20000"/>
          </a:bodyPr>
          <a:lstStyle/>
          <a:p>
            <a:pPr marL="0" indent="0">
              <a:buNone/>
            </a:pPr>
            <a:r>
              <a:rPr lang="en-US" dirty="0"/>
              <a:t>• Reactions may occur by more than one step and the slowest step determines the rate of reaction (rate determining step/RDS).</a:t>
            </a:r>
            <a:endParaRPr lang="en-AU" dirty="0"/>
          </a:p>
          <a:p>
            <a:pPr marL="0" indent="0">
              <a:buNone/>
            </a:pPr>
            <a:r>
              <a:rPr lang="en-US" dirty="0"/>
              <a:t>• The </a:t>
            </a:r>
            <a:r>
              <a:rPr lang="en-US" dirty="0" err="1"/>
              <a:t>molecularity</a:t>
            </a:r>
            <a:r>
              <a:rPr lang="en-US" dirty="0"/>
              <a:t> of an elementary step is the number of reactant particles taking part in that step.</a:t>
            </a:r>
            <a:endParaRPr lang="en-AU" dirty="0"/>
          </a:p>
          <a:p>
            <a:pPr marL="0" indent="0">
              <a:buNone/>
            </a:pPr>
            <a:r>
              <a:rPr lang="en-US" dirty="0"/>
              <a:t>• The order of a reaction can be either integer or fractional in nature. The order of a reaction can describe, with respect to a reactant, the number of particles taking part in the rate-determining step. </a:t>
            </a:r>
            <a:endParaRPr lang="en-AU" dirty="0"/>
          </a:p>
          <a:p>
            <a:pPr marL="0" indent="0">
              <a:buNone/>
            </a:pPr>
            <a:r>
              <a:rPr lang="en-US" dirty="0"/>
              <a:t>• Rate equations can only be determined experimentally.</a:t>
            </a:r>
            <a:endParaRPr lang="en-AU" dirty="0"/>
          </a:p>
          <a:p>
            <a:pPr marL="0" indent="0">
              <a:buNone/>
            </a:pPr>
            <a:r>
              <a:rPr lang="en-US" dirty="0"/>
              <a:t>• The value of the rate constant (k) is affected by temperature and its units are determined from the overall order of the reaction.</a:t>
            </a:r>
            <a:endParaRPr lang="en-AU" dirty="0"/>
          </a:p>
          <a:p>
            <a:pPr marL="0" indent="0">
              <a:buNone/>
            </a:pPr>
            <a:r>
              <a:rPr lang="en-US" dirty="0"/>
              <a:t>• Catalysts alter a reaction mechanism, introducing a step with lower activation energy.</a:t>
            </a:r>
            <a:endParaRPr lang="en-AU" dirty="0"/>
          </a:p>
          <a:p>
            <a:pPr marL="0" indent="0">
              <a:buNone/>
            </a:pPr>
            <a:r>
              <a:rPr lang="en-US" dirty="0"/>
              <a:t>• Deduction of the rate expression for an equation from experimental data and solving problems involving the rate expression.</a:t>
            </a:r>
            <a:endParaRPr lang="en-AU" dirty="0"/>
          </a:p>
          <a:p>
            <a:pPr marL="0" indent="0">
              <a:buNone/>
            </a:pPr>
            <a:r>
              <a:rPr lang="en-US" dirty="0"/>
              <a:t>• Sketching, identifying, and analysing graphical representations for zero, first and second order reactions.</a:t>
            </a:r>
            <a:endParaRPr lang="en-AU" dirty="0"/>
          </a:p>
          <a:p>
            <a:pPr marL="0" indent="0">
              <a:buNone/>
            </a:pPr>
            <a:r>
              <a:rPr lang="en-US" dirty="0"/>
              <a:t>• Evaluation of proposed reaction mechanisms to be consistent with kinetic and stoichiometric data.</a:t>
            </a:r>
            <a:endParaRPr lang="en-AU" dirty="0"/>
          </a:p>
        </p:txBody>
      </p:sp>
      <p:sp>
        <p:nvSpPr>
          <p:cNvPr id="4" name="TextBox 3"/>
          <p:cNvSpPr txBox="1"/>
          <p:nvPr/>
        </p:nvSpPr>
        <p:spPr>
          <a:xfrm>
            <a:off x="3131840" y="905898"/>
            <a:ext cx="2362200" cy="381000"/>
          </a:xfrm>
          <a:prstGeom prst="rect">
            <a:avLst/>
          </a:prstGeom>
          <a:noFill/>
        </p:spPr>
        <p:txBody>
          <a:bodyPr wrap="square" rtlCol="0">
            <a:spAutoFit/>
          </a:bodyPr>
          <a:lstStyle/>
          <a:p>
            <a:pPr algn="ctr"/>
            <a:r>
              <a:rPr lang="en-US" b="1" dirty="0"/>
              <a:t>OBJECTIVES</a:t>
            </a:r>
            <a:endParaRPr lang="en-AU" b="1" dirty="0"/>
          </a:p>
        </p:txBody>
      </p:sp>
      <p:sp>
        <p:nvSpPr>
          <p:cNvPr id="5" name="Rectangle 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6" name="Date Placeholder 5"/>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98356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Math revision - powers</a:t>
            </a:r>
            <a:endParaRPr lang="zh-TW" altLang="en-US" baseline="30000" dirty="0"/>
          </a:p>
        </p:txBody>
      </p:sp>
      <p:pic>
        <p:nvPicPr>
          <p:cNvPr id="109570" name="Picture 2" descr="http://magoosh.com/gmat/files/2012/08/aasp_img2.png"/>
          <p:cNvPicPr>
            <a:picLocks noChangeAspect="1" noChangeArrowheads="1"/>
          </p:cNvPicPr>
          <p:nvPr/>
        </p:nvPicPr>
        <p:blipFill>
          <a:blip r:embed="rId2" cstate="print"/>
          <a:srcRect r="70123" b="4798"/>
          <a:stretch>
            <a:fillRect/>
          </a:stretch>
        </p:blipFill>
        <p:spPr bwMode="auto">
          <a:xfrm>
            <a:off x="0" y="2780928"/>
            <a:ext cx="4320480" cy="2880320"/>
          </a:xfrm>
          <a:prstGeom prst="rect">
            <a:avLst/>
          </a:prstGeom>
          <a:noFill/>
        </p:spPr>
      </p:pic>
      <p:pic>
        <p:nvPicPr>
          <p:cNvPr id="6" name="Picture 2" descr="http://magoosh.com/gmat/files/2012/08/aasp_img2.png"/>
          <p:cNvPicPr>
            <a:picLocks noChangeAspect="1" noChangeArrowheads="1"/>
          </p:cNvPicPr>
          <p:nvPr/>
        </p:nvPicPr>
        <p:blipFill>
          <a:blip r:embed="rId2" cstate="print"/>
          <a:srcRect l="61414"/>
          <a:stretch>
            <a:fillRect/>
          </a:stretch>
        </p:blipFill>
        <p:spPr bwMode="auto">
          <a:xfrm>
            <a:off x="4495944" y="2780928"/>
            <a:ext cx="4648056" cy="2520280"/>
          </a:xfrm>
          <a:prstGeom prst="rect">
            <a:avLst/>
          </a:prstGeom>
          <a:noFill/>
        </p:spPr>
      </p:pic>
      <p:sp>
        <p:nvSpPr>
          <p:cNvPr id="7" name="TextBox 6"/>
          <p:cNvSpPr txBox="1"/>
          <p:nvPr/>
        </p:nvSpPr>
        <p:spPr>
          <a:xfrm>
            <a:off x="539552" y="1628800"/>
            <a:ext cx="2808312" cy="646331"/>
          </a:xfrm>
          <a:prstGeom prst="rect">
            <a:avLst/>
          </a:prstGeom>
          <a:noFill/>
        </p:spPr>
        <p:txBody>
          <a:bodyPr wrap="square" rtlCol="0">
            <a:spAutoFit/>
          </a:bodyPr>
          <a:lstStyle/>
          <a:p>
            <a:r>
              <a:rPr lang="en-AU" altLang="zh-TW" sz="3600" dirty="0"/>
              <a:t>x</a:t>
            </a:r>
            <a:r>
              <a:rPr lang="en-AU" altLang="zh-TW" sz="3600" baseline="30000" dirty="0"/>
              <a:t>-1</a:t>
            </a:r>
            <a:r>
              <a:rPr lang="en-AU" altLang="zh-TW" sz="3600" dirty="0"/>
              <a:t> = 1/x</a:t>
            </a:r>
            <a:endParaRPr lang="zh-TW" altLang="en-US" sz="3600" dirty="0"/>
          </a:p>
        </p:txBody>
      </p:sp>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1288925" y="-28906"/>
            <a:ext cx="6248400" cy="707886"/>
          </a:xfrm>
          <a:prstGeom prst="rect">
            <a:avLst/>
          </a:prstGeom>
          <a:noFill/>
          <a:ln w="9525">
            <a:noFill/>
            <a:miter lim="800000"/>
            <a:headEnd/>
            <a:tailEnd/>
          </a:ln>
          <a:effectLst/>
        </p:spPr>
        <p:txBody>
          <a:bodyPr>
            <a:spAutoFit/>
          </a:bodyPr>
          <a:lstStyle/>
          <a:p>
            <a:pPr algn="ctr">
              <a:spcBef>
                <a:spcPct val="50000"/>
              </a:spcBef>
            </a:pPr>
            <a:r>
              <a:rPr lang="en-US" sz="4000" dirty="0">
                <a:solidFill>
                  <a:srgbClr val="0000CC"/>
                </a:solidFill>
                <a:latin typeface="+mj-lt"/>
                <a:ea typeface="+mj-ea"/>
                <a:cs typeface="+mj-cs"/>
              </a:rPr>
              <a:t>The Rate Equation</a:t>
            </a:r>
          </a:p>
        </p:txBody>
      </p:sp>
      <p:sp>
        <p:nvSpPr>
          <p:cNvPr id="195587" name="Line 3"/>
          <p:cNvSpPr>
            <a:spLocks noChangeShapeType="1"/>
          </p:cNvSpPr>
          <p:nvPr/>
        </p:nvSpPr>
        <p:spPr bwMode="auto">
          <a:xfrm>
            <a:off x="8826500" y="6604000"/>
            <a:ext cx="190500" cy="1588"/>
          </a:xfrm>
          <a:prstGeom prst="line">
            <a:avLst/>
          </a:prstGeom>
          <a:noFill/>
          <a:ln w="76200">
            <a:solidFill>
              <a:schemeClr val="bg2"/>
            </a:solidFill>
            <a:round/>
            <a:headEnd/>
            <a:tailEnd type="triangle" w="med" len="med"/>
          </a:ln>
          <a:effectLst/>
        </p:spPr>
        <p:txBody>
          <a:bodyPr wrap="none" anchor="ctr"/>
          <a:lstStyle/>
          <a:p>
            <a:endParaRPr lang="en-US"/>
          </a:p>
        </p:txBody>
      </p:sp>
      <p:sp>
        <p:nvSpPr>
          <p:cNvPr id="195588" name="AutoShape 4">
            <a:hlinkClick r:id="" action="ppaction://hlinkshowjump?jump=nextslide" highlightClick="1"/>
          </p:cNvPr>
          <p:cNvSpPr>
            <a:spLocks noChangeArrowheads="1"/>
          </p:cNvSpPr>
          <p:nvPr/>
        </p:nvSpPr>
        <p:spPr bwMode="auto">
          <a:xfrm>
            <a:off x="8661400" y="6413500"/>
            <a:ext cx="457200" cy="393700"/>
          </a:xfrm>
          <a:prstGeom prst="actionButtonBlank">
            <a:avLst/>
          </a:prstGeom>
          <a:noFill/>
          <a:ln w="9525">
            <a:noFill/>
            <a:miter lim="800000"/>
            <a:headEnd/>
            <a:tailEnd/>
          </a:ln>
          <a:effectLst/>
        </p:spPr>
        <p:txBody>
          <a:bodyPr wrap="none" anchor="ctr"/>
          <a:lstStyle/>
          <a:p>
            <a:endParaRPr lang="en-US"/>
          </a:p>
        </p:txBody>
      </p:sp>
      <p:sp>
        <p:nvSpPr>
          <p:cNvPr id="195589" name="Line 5"/>
          <p:cNvSpPr>
            <a:spLocks noChangeShapeType="1"/>
          </p:cNvSpPr>
          <p:nvPr/>
        </p:nvSpPr>
        <p:spPr bwMode="auto">
          <a:xfrm flipH="1">
            <a:off x="139700" y="6604000"/>
            <a:ext cx="190500" cy="0"/>
          </a:xfrm>
          <a:prstGeom prst="line">
            <a:avLst/>
          </a:prstGeom>
          <a:noFill/>
          <a:ln w="76200">
            <a:solidFill>
              <a:schemeClr val="bg2"/>
            </a:solidFill>
            <a:round/>
            <a:headEnd/>
            <a:tailEnd type="triangle" w="med" len="med"/>
          </a:ln>
          <a:effectLst/>
        </p:spPr>
        <p:txBody>
          <a:bodyPr wrap="none" anchor="ctr"/>
          <a:lstStyle/>
          <a:p>
            <a:endParaRPr lang="en-US"/>
          </a:p>
        </p:txBody>
      </p:sp>
      <p:sp>
        <p:nvSpPr>
          <p:cNvPr id="195590" name="AutoShape 6">
            <a:hlinkClick r:id="" action="ppaction://hlinkshowjump?jump=previousslide" highlightClick="1"/>
          </p:cNvPr>
          <p:cNvSpPr>
            <a:spLocks noChangeArrowheads="1"/>
          </p:cNvSpPr>
          <p:nvPr/>
        </p:nvSpPr>
        <p:spPr bwMode="auto">
          <a:xfrm>
            <a:off x="139700" y="6413500"/>
            <a:ext cx="342900" cy="393700"/>
          </a:xfrm>
          <a:prstGeom prst="actionButtonBlank">
            <a:avLst/>
          </a:prstGeom>
          <a:noFill/>
          <a:ln w="9525">
            <a:noFill/>
            <a:miter lim="800000"/>
            <a:headEnd/>
            <a:tailEnd/>
          </a:ln>
          <a:effectLst/>
        </p:spPr>
        <p:txBody>
          <a:bodyPr wrap="none" anchor="ctr"/>
          <a:lstStyle/>
          <a:p>
            <a:endParaRPr lang="en-US"/>
          </a:p>
        </p:txBody>
      </p:sp>
      <p:sp>
        <p:nvSpPr>
          <p:cNvPr id="195593" name="Text Box 9"/>
          <p:cNvSpPr txBox="1">
            <a:spLocks noChangeArrowheads="1"/>
          </p:cNvSpPr>
          <p:nvPr/>
        </p:nvSpPr>
        <p:spPr bwMode="auto">
          <a:xfrm>
            <a:off x="0" y="526579"/>
            <a:ext cx="8546851" cy="5744046"/>
          </a:xfrm>
          <a:prstGeom prst="rect">
            <a:avLst/>
          </a:prstGeom>
          <a:noFill/>
          <a:ln w="9525">
            <a:noFill/>
            <a:miter lim="800000"/>
            <a:headEnd/>
            <a:tailEnd/>
          </a:ln>
          <a:effectLst/>
        </p:spPr>
        <p:txBody>
          <a:bodyPr/>
          <a:lstStyle/>
          <a:p>
            <a:pPr algn="l">
              <a:spcAft>
                <a:spcPts val="200"/>
              </a:spcAft>
              <a:buFont typeface="Arial" pitchFamily="34" charset="0"/>
              <a:buChar char="•"/>
            </a:pPr>
            <a:r>
              <a:rPr lang="en-GB" sz="2400" dirty="0">
                <a:latin typeface="Arial" charset="0"/>
              </a:rPr>
              <a:t> links the </a:t>
            </a:r>
            <a:r>
              <a:rPr lang="en-GB" sz="2400" b="1" dirty="0">
                <a:latin typeface="Arial" charset="0"/>
              </a:rPr>
              <a:t>rate</a:t>
            </a:r>
            <a:r>
              <a:rPr lang="en-GB" sz="2400" dirty="0">
                <a:latin typeface="Arial" charset="0"/>
              </a:rPr>
              <a:t> of reaction to the </a:t>
            </a:r>
            <a:r>
              <a:rPr lang="en-GB" sz="2400" b="1" dirty="0">
                <a:latin typeface="Arial" charset="0"/>
              </a:rPr>
              <a:t>concentration</a:t>
            </a:r>
            <a:r>
              <a:rPr lang="en-GB" sz="2400" dirty="0">
                <a:latin typeface="Arial" charset="0"/>
              </a:rPr>
              <a:t> of reactants</a:t>
            </a:r>
            <a:endParaRPr lang="en-GB" sz="2400" b="0" dirty="0">
              <a:latin typeface="Arial" charset="0"/>
            </a:endParaRPr>
          </a:p>
          <a:p>
            <a:pPr algn="l">
              <a:spcAft>
                <a:spcPts val="200"/>
              </a:spcAft>
              <a:buFont typeface="Arial" pitchFamily="34" charset="0"/>
              <a:buChar char="•"/>
            </a:pPr>
            <a:r>
              <a:rPr lang="en-GB" sz="2400" dirty="0">
                <a:latin typeface="Arial" charset="0"/>
              </a:rPr>
              <a:t> </a:t>
            </a:r>
            <a:r>
              <a:rPr lang="en-GB" sz="2400" u="sng" dirty="0">
                <a:latin typeface="Arial" charset="0"/>
              </a:rPr>
              <a:t>it can only be found by doing actual experiments</a:t>
            </a:r>
          </a:p>
          <a:p>
            <a:pPr algn="l">
              <a:spcAft>
                <a:spcPts val="200"/>
              </a:spcAft>
              <a:buFont typeface="Arial" pitchFamily="34" charset="0"/>
              <a:buChar char="•"/>
            </a:pPr>
            <a:r>
              <a:rPr lang="en-GB" sz="2400" dirty="0">
                <a:latin typeface="Arial" charset="0"/>
              </a:rPr>
              <a:t> it cannot be found by just looking at the equation</a:t>
            </a:r>
          </a:p>
          <a:p>
            <a:pPr algn="l">
              <a:spcAft>
                <a:spcPts val="200"/>
              </a:spcAft>
            </a:pPr>
            <a:endParaRPr lang="en-GB" sz="2400" b="0" dirty="0">
              <a:latin typeface="Arial" charset="0"/>
            </a:endParaRPr>
          </a:p>
          <a:p>
            <a:pPr algn="l">
              <a:spcAft>
                <a:spcPts val="200"/>
              </a:spcAft>
            </a:pPr>
            <a:r>
              <a:rPr lang="en-GB" sz="2400" b="0" dirty="0">
                <a:latin typeface="Arial" charset="0"/>
              </a:rPr>
              <a:t>Chemical equation: 		</a:t>
            </a:r>
            <a:r>
              <a:rPr lang="en-GB" sz="2800" dirty="0">
                <a:latin typeface="Arial" charset="0"/>
              </a:rPr>
              <a:t>A + B </a:t>
            </a:r>
            <a:r>
              <a:rPr lang="en-GB" sz="2800" dirty="0">
                <a:latin typeface="Arial" charset="0"/>
                <a:sym typeface="Wingdings" panose="05000000000000000000" pitchFamily="2" charset="2"/>
              </a:rPr>
              <a:t></a:t>
            </a:r>
            <a:r>
              <a:rPr lang="en-GB" sz="2800" dirty="0">
                <a:latin typeface="Arial" charset="0"/>
              </a:rPr>
              <a:t> C + D</a:t>
            </a:r>
            <a:endParaRPr lang="en-GB" sz="2400" b="0" dirty="0"/>
          </a:p>
          <a:p>
            <a:pPr>
              <a:spcAft>
                <a:spcPts val="200"/>
              </a:spcAft>
            </a:pPr>
            <a:r>
              <a:rPr lang="en-GB" sz="2400" i="1" dirty="0"/>
              <a:t>Possible rate equation:</a:t>
            </a:r>
            <a:r>
              <a:rPr lang="en-GB" sz="2000" b="0" dirty="0">
                <a:latin typeface="Arial" charset="0"/>
              </a:rPr>
              <a:t>	</a:t>
            </a:r>
            <a:r>
              <a:rPr lang="en-GB" sz="2800" dirty="0">
                <a:latin typeface="Arial" charset="0"/>
              </a:rPr>
              <a:t>r = k[A][B]</a:t>
            </a:r>
            <a:r>
              <a:rPr lang="en-GB" sz="2800" baseline="30000" dirty="0">
                <a:latin typeface="Arial" charset="0"/>
              </a:rPr>
              <a:t>2</a:t>
            </a:r>
            <a:r>
              <a:rPr lang="en-GB" sz="2000" b="0" dirty="0">
                <a:latin typeface="Arial" charset="0"/>
              </a:rPr>
              <a:t>  </a:t>
            </a:r>
          </a:p>
          <a:p>
            <a:pPr>
              <a:spcAft>
                <a:spcPts val="200"/>
              </a:spcAft>
            </a:pPr>
            <a:endParaRPr lang="en-GB" sz="2400" dirty="0"/>
          </a:p>
          <a:p>
            <a:pPr>
              <a:spcAft>
                <a:spcPts val="200"/>
              </a:spcAft>
            </a:pPr>
            <a:r>
              <a:rPr lang="en-GB" sz="2400" i="1" dirty="0"/>
              <a:t>If [A] is doubled, then the rate doubles, if [B] doubles then the rate quadruples (2</a:t>
            </a:r>
            <a:r>
              <a:rPr lang="en-GB" sz="2400" i="1" baseline="30000" dirty="0"/>
              <a:t>2</a:t>
            </a:r>
            <a:r>
              <a:rPr lang="en-GB" sz="2400" i="1" dirty="0"/>
              <a:t>).</a:t>
            </a:r>
            <a:endParaRPr lang="en-US" sz="2400" i="1" dirty="0"/>
          </a:p>
          <a:p>
            <a:pPr algn="l">
              <a:spcAft>
                <a:spcPts val="200"/>
              </a:spcAft>
            </a:pPr>
            <a:endParaRPr lang="en-GB" sz="2400" dirty="0"/>
          </a:p>
          <a:p>
            <a:pPr>
              <a:spcAft>
                <a:spcPts val="200"/>
              </a:spcAft>
            </a:pPr>
            <a:r>
              <a:rPr lang="en-GB" sz="2400" dirty="0"/>
              <a:t>        r = rate of reaction (mol.dm</a:t>
            </a:r>
            <a:r>
              <a:rPr lang="en-GB" sz="2400" baseline="30000" dirty="0"/>
              <a:t>-3</a:t>
            </a:r>
            <a:r>
              <a:rPr lang="en-GB" sz="2400" dirty="0"/>
              <a:t>s</a:t>
            </a:r>
            <a:r>
              <a:rPr lang="en-GB" sz="2400" baseline="30000" dirty="0"/>
              <a:t>-1</a:t>
            </a:r>
            <a:r>
              <a:rPr lang="en-GB" sz="2400" dirty="0"/>
              <a:t>)</a:t>
            </a:r>
          </a:p>
          <a:p>
            <a:pPr algn="l">
              <a:spcAft>
                <a:spcPts val="200"/>
              </a:spcAft>
            </a:pPr>
            <a:r>
              <a:rPr lang="en-GB" sz="2400" dirty="0"/>
              <a:t>        k = rate constant (units depend on the rate equation)</a:t>
            </a:r>
          </a:p>
          <a:p>
            <a:pPr algn="l">
              <a:spcAft>
                <a:spcPts val="200"/>
              </a:spcAft>
            </a:pPr>
            <a:endParaRPr lang="en-GB" sz="2400" dirty="0"/>
          </a:p>
          <a:p>
            <a:pPr algn="l">
              <a:spcAft>
                <a:spcPts val="200"/>
              </a:spcAft>
            </a:pPr>
            <a:r>
              <a:rPr lang="en-GB" sz="2400" b="1" dirty="0"/>
              <a:t>Catalysts</a:t>
            </a:r>
            <a:r>
              <a:rPr lang="en-GB" sz="2400" dirty="0"/>
              <a:t> speed up reactions so also need to be included in the rate equations.</a:t>
            </a:r>
          </a:p>
          <a:p>
            <a:pPr algn="l">
              <a:spcAft>
                <a:spcPts val="200"/>
              </a:spcAft>
            </a:pPr>
            <a:r>
              <a:rPr lang="en-GB" sz="2400" dirty="0"/>
              <a:t>       </a:t>
            </a:r>
          </a:p>
        </p:txBody>
      </p:sp>
      <p:sp>
        <p:nvSpPr>
          <p:cNvPr id="10" name="Rectangle 9"/>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9" name="Text Box 7"/>
          <p:cNvSpPr txBox="1">
            <a:spLocks noChangeArrowheads="1"/>
          </p:cNvSpPr>
          <p:nvPr/>
        </p:nvSpPr>
        <p:spPr bwMode="auto">
          <a:xfrm>
            <a:off x="0" y="686028"/>
            <a:ext cx="8202240" cy="5852884"/>
          </a:xfrm>
          <a:prstGeom prst="rect">
            <a:avLst/>
          </a:prstGeom>
          <a:noFill/>
          <a:ln w="9525">
            <a:noFill/>
            <a:miter lim="800000"/>
            <a:headEnd/>
            <a:tailEnd/>
          </a:ln>
          <a:effectLst/>
        </p:spPr>
        <p:txBody>
          <a:bodyPr wrap="square">
            <a:spAutoFit/>
          </a:bodyPr>
          <a:lstStyle/>
          <a:p>
            <a:pPr algn="l">
              <a:spcAft>
                <a:spcPts val="200"/>
              </a:spcAft>
            </a:pPr>
            <a:r>
              <a:rPr lang="en-GB" sz="2400" b="1" u="sng" dirty="0"/>
              <a:t>Individual order</a:t>
            </a:r>
            <a:r>
              <a:rPr lang="en-GB" sz="2400" dirty="0"/>
              <a:t> The power to which a concentration is raised in the rate equation</a:t>
            </a:r>
          </a:p>
          <a:p>
            <a:pPr algn="l">
              <a:spcAft>
                <a:spcPts val="200"/>
              </a:spcAft>
            </a:pPr>
            <a:endParaRPr lang="en-GB" sz="2400" b="0" dirty="0"/>
          </a:p>
          <a:p>
            <a:pPr algn="l">
              <a:spcAft>
                <a:spcPts val="200"/>
              </a:spcAft>
            </a:pPr>
            <a:r>
              <a:rPr lang="en-GB" sz="2400" b="1" u="sng" dirty="0"/>
              <a:t>Overall order</a:t>
            </a:r>
            <a:r>
              <a:rPr lang="en-GB" sz="2400" b="0" dirty="0"/>
              <a:t>	</a:t>
            </a:r>
            <a:r>
              <a:rPr lang="en-GB" sz="2400" dirty="0"/>
              <a:t>The sum of all the individual orders in the rate equation.</a:t>
            </a:r>
          </a:p>
          <a:p>
            <a:pPr algn="l">
              <a:spcAft>
                <a:spcPts val="200"/>
              </a:spcAft>
            </a:pPr>
            <a:endParaRPr lang="en-GB" sz="2400" b="0" dirty="0"/>
          </a:p>
          <a:p>
            <a:pPr algn="l">
              <a:spcAft>
                <a:spcPts val="200"/>
              </a:spcAft>
            </a:pPr>
            <a:r>
              <a:rPr lang="en-GB" sz="2400" b="0" dirty="0"/>
              <a:t>	    </a:t>
            </a:r>
            <a:r>
              <a:rPr lang="en-GB" sz="2400" dirty="0"/>
              <a:t>e.g.	in the rate equation 	  r = k</a:t>
            </a:r>
            <a:r>
              <a:rPr lang="en-GB" sz="2400" dirty="0">
                <a:solidFill>
                  <a:srgbClr val="7030A0"/>
                </a:solidFill>
              </a:rPr>
              <a:t>[A]</a:t>
            </a:r>
            <a:r>
              <a:rPr lang="en-GB" sz="2400" dirty="0">
                <a:solidFill>
                  <a:srgbClr val="00B050"/>
                </a:solidFill>
              </a:rPr>
              <a:t>[B]</a:t>
            </a:r>
            <a:r>
              <a:rPr lang="en-GB" sz="2400" baseline="30000" dirty="0">
                <a:solidFill>
                  <a:srgbClr val="00B050"/>
                </a:solidFill>
              </a:rPr>
              <a:t>2</a:t>
            </a:r>
            <a:endParaRPr lang="en-GB" sz="2400" dirty="0">
              <a:solidFill>
                <a:srgbClr val="00B050"/>
              </a:solidFill>
            </a:endParaRPr>
          </a:p>
          <a:p>
            <a:pPr algn="l">
              <a:spcAft>
                <a:spcPts val="200"/>
              </a:spcAft>
            </a:pPr>
            <a:endParaRPr lang="en-GB" sz="2400" dirty="0"/>
          </a:p>
          <a:p>
            <a:pPr algn="l">
              <a:spcAft>
                <a:spcPts val="200"/>
              </a:spcAft>
            </a:pPr>
            <a:r>
              <a:rPr lang="en-GB" sz="2400" dirty="0"/>
              <a:t>	</a:t>
            </a:r>
            <a:r>
              <a:rPr lang="en-GB" sz="2400" dirty="0">
                <a:solidFill>
                  <a:srgbClr val="7030A0"/>
                </a:solidFill>
              </a:rPr>
              <a:t>the order with respect to A is </a:t>
            </a:r>
            <a:r>
              <a:rPr lang="en-GB" sz="2400" dirty="0"/>
              <a:t>	</a:t>
            </a:r>
            <a:r>
              <a:rPr lang="en-GB" sz="2400" dirty="0">
                <a:solidFill>
                  <a:srgbClr val="7030A0"/>
                </a:solidFill>
              </a:rPr>
              <a:t>1   	1st Order</a:t>
            </a:r>
          </a:p>
          <a:p>
            <a:pPr algn="l">
              <a:spcAft>
                <a:spcPts val="200"/>
              </a:spcAft>
            </a:pPr>
            <a:r>
              <a:rPr lang="en-GB" sz="2400" dirty="0"/>
              <a:t>	</a:t>
            </a:r>
            <a:r>
              <a:rPr lang="en-GB" sz="2400" dirty="0">
                <a:solidFill>
                  <a:srgbClr val="00B050"/>
                </a:solidFill>
              </a:rPr>
              <a:t>the order with respect to B is </a:t>
            </a:r>
            <a:r>
              <a:rPr lang="en-GB" sz="2400" dirty="0"/>
              <a:t>	</a:t>
            </a:r>
            <a:r>
              <a:rPr lang="en-GB" sz="2400" dirty="0">
                <a:solidFill>
                  <a:srgbClr val="00B050"/>
                </a:solidFill>
              </a:rPr>
              <a:t>2  	2nd Order</a:t>
            </a:r>
          </a:p>
          <a:p>
            <a:pPr algn="l">
              <a:spcAft>
                <a:spcPts val="200"/>
              </a:spcAft>
            </a:pPr>
            <a:r>
              <a:rPr lang="en-GB" sz="2400" dirty="0"/>
              <a:t>	the overall order is 			3  	3rd Order</a:t>
            </a:r>
          </a:p>
          <a:p>
            <a:pPr algn="l">
              <a:spcAft>
                <a:spcPts val="200"/>
              </a:spcAft>
            </a:pPr>
            <a:endParaRPr lang="en-GB" sz="2400" dirty="0"/>
          </a:p>
          <a:p>
            <a:pPr algn="l">
              <a:spcAft>
                <a:spcPts val="200"/>
              </a:spcAft>
            </a:pPr>
            <a:r>
              <a:rPr lang="en-GB" sz="2400" dirty="0"/>
              <a:t>The value is zero if the rate is unaffected by how much of a substance is present.</a:t>
            </a:r>
          </a:p>
          <a:p>
            <a:pPr algn="l">
              <a:spcAft>
                <a:spcPts val="200"/>
              </a:spcAft>
            </a:pPr>
            <a:endParaRPr lang="en-US" sz="2000" b="0" dirty="0">
              <a:solidFill>
                <a:srgbClr val="333399"/>
              </a:solidFill>
              <a:latin typeface="Arial" charset="0"/>
            </a:endParaRPr>
          </a:p>
        </p:txBody>
      </p:sp>
      <p:sp>
        <p:nvSpPr>
          <p:cNvPr id="10" name="Rectangle 9"/>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11" name="Text Box 2"/>
          <p:cNvSpPr txBox="1">
            <a:spLocks noChangeArrowheads="1"/>
          </p:cNvSpPr>
          <p:nvPr/>
        </p:nvSpPr>
        <p:spPr bwMode="auto">
          <a:xfrm>
            <a:off x="1115616" y="-47432"/>
            <a:ext cx="6248400" cy="707886"/>
          </a:xfrm>
          <a:prstGeom prst="rect">
            <a:avLst/>
          </a:prstGeom>
          <a:noFill/>
          <a:ln w="9525">
            <a:noFill/>
            <a:miter lim="800000"/>
            <a:headEnd/>
            <a:tailEnd/>
          </a:ln>
          <a:effectLst/>
        </p:spPr>
        <p:txBody>
          <a:bodyPr>
            <a:spAutoFit/>
          </a:bodyPr>
          <a:lstStyle/>
          <a:p>
            <a:pPr algn="ctr">
              <a:spcBef>
                <a:spcPct val="50000"/>
              </a:spcBef>
            </a:pPr>
            <a:r>
              <a:rPr lang="en-US" sz="4000" dirty="0">
                <a:solidFill>
                  <a:srgbClr val="0000CC"/>
                </a:solidFill>
                <a:latin typeface="+mj-lt"/>
                <a:ea typeface="+mj-ea"/>
                <a:cs typeface="+mj-cs"/>
              </a:rPr>
              <a:t>Order of reaction</a:t>
            </a:r>
          </a:p>
        </p:txBody>
      </p:sp>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Text Box 2"/>
          <p:cNvSpPr txBox="1">
            <a:spLocks noChangeArrowheads="1"/>
          </p:cNvSpPr>
          <p:nvPr/>
        </p:nvSpPr>
        <p:spPr bwMode="auto">
          <a:xfrm>
            <a:off x="539552" y="0"/>
            <a:ext cx="7848872" cy="707886"/>
          </a:xfrm>
          <a:prstGeom prst="rect">
            <a:avLst/>
          </a:prstGeom>
          <a:noFill/>
          <a:ln w="9525">
            <a:noFill/>
            <a:miter lim="800000"/>
            <a:headEnd/>
            <a:tailEnd/>
          </a:ln>
          <a:effectLst/>
        </p:spPr>
        <p:txBody>
          <a:bodyPr wrap="square">
            <a:spAutoFit/>
          </a:bodyPr>
          <a:lstStyle/>
          <a:p>
            <a:pPr algn="ctr">
              <a:spcBef>
                <a:spcPct val="50000"/>
              </a:spcBef>
            </a:pPr>
            <a:r>
              <a:rPr lang="en-US" sz="4000" dirty="0">
                <a:solidFill>
                  <a:srgbClr val="0000CC"/>
                </a:solidFill>
                <a:latin typeface="Calibri"/>
              </a:rPr>
              <a:t>Units for the Rate Constant (k)</a:t>
            </a:r>
          </a:p>
        </p:txBody>
      </p:sp>
      <p:sp>
        <p:nvSpPr>
          <p:cNvPr id="198659" name="Line 3"/>
          <p:cNvSpPr>
            <a:spLocks noChangeShapeType="1"/>
          </p:cNvSpPr>
          <p:nvPr/>
        </p:nvSpPr>
        <p:spPr bwMode="auto">
          <a:xfrm>
            <a:off x="8826500" y="6604000"/>
            <a:ext cx="190500" cy="1588"/>
          </a:xfrm>
          <a:prstGeom prst="line">
            <a:avLst/>
          </a:prstGeom>
          <a:noFill/>
          <a:ln w="76200">
            <a:solidFill>
              <a:schemeClr val="bg2"/>
            </a:solidFill>
            <a:round/>
            <a:headEnd/>
            <a:tailEnd type="triangle" w="med" len="med"/>
          </a:ln>
          <a:effectLst/>
        </p:spPr>
        <p:txBody>
          <a:bodyPr wrap="none" anchor="ctr"/>
          <a:lstStyle/>
          <a:p>
            <a:endParaRPr lang="en-US"/>
          </a:p>
        </p:txBody>
      </p:sp>
      <p:sp>
        <p:nvSpPr>
          <p:cNvPr id="198660" name="AutoShape 4">
            <a:hlinkClick r:id="" action="ppaction://hlinkshowjump?jump=nextslide" highlightClick="1"/>
          </p:cNvPr>
          <p:cNvSpPr>
            <a:spLocks noChangeArrowheads="1"/>
          </p:cNvSpPr>
          <p:nvPr/>
        </p:nvSpPr>
        <p:spPr bwMode="auto">
          <a:xfrm>
            <a:off x="8661400" y="6413500"/>
            <a:ext cx="457200" cy="393700"/>
          </a:xfrm>
          <a:prstGeom prst="actionButtonBlank">
            <a:avLst/>
          </a:prstGeom>
          <a:noFill/>
          <a:ln w="9525">
            <a:noFill/>
            <a:miter lim="800000"/>
            <a:headEnd/>
            <a:tailEnd/>
          </a:ln>
          <a:effectLst/>
        </p:spPr>
        <p:txBody>
          <a:bodyPr wrap="none" anchor="ctr"/>
          <a:lstStyle/>
          <a:p>
            <a:endParaRPr lang="en-US"/>
          </a:p>
        </p:txBody>
      </p:sp>
      <p:sp>
        <p:nvSpPr>
          <p:cNvPr id="198665" name="Text Box 9"/>
          <p:cNvSpPr txBox="1">
            <a:spLocks noChangeArrowheads="1"/>
          </p:cNvSpPr>
          <p:nvPr/>
        </p:nvSpPr>
        <p:spPr bwMode="auto">
          <a:xfrm>
            <a:off x="251521" y="707887"/>
            <a:ext cx="8549580" cy="5683607"/>
          </a:xfrm>
          <a:prstGeom prst="rect">
            <a:avLst/>
          </a:prstGeom>
          <a:noFill/>
          <a:ln w="9525">
            <a:noFill/>
            <a:miter lim="800000"/>
            <a:headEnd/>
            <a:tailEnd/>
          </a:ln>
          <a:effectLst/>
        </p:spPr>
        <p:txBody>
          <a:bodyPr wrap="square">
            <a:spAutoFit/>
          </a:bodyPr>
          <a:lstStyle/>
          <a:p>
            <a:pPr algn="l">
              <a:spcAft>
                <a:spcPts val="200"/>
              </a:spcAft>
            </a:pPr>
            <a:r>
              <a:rPr lang="en-GB" sz="2400" dirty="0">
                <a:latin typeface="Arial" charset="0"/>
              </a:rPr>
              <a:t>The units of k depend on the overall order of reaction.</a:t>
            </a:r>
            <a:endParaRPr lang="en-GB" sz="2400" b="0" dirty="0">
              <a:latin typeface="Arial" charset="0"/>
            </a:endParaRPr>
          </a:p>
          <a:p>
            <a:pPr algn="l">
              <a:spcAft>
                <a:spcPts val="200"/>
              </a:spcAft>
            </a:pPr>
            <a:endParaRPr lang="en-GB" sz="2400" dirty="0">
              <a:latin typeface="Arial" charset="0"/>
            </a:endParaRPr>
          </a:p>
          <a:p>
            <a:pPr>
              <a:spcAft>
                <a:spcPts val="200"/>
              </a:spcAft>
            </a:pPr>
            <a:r>
              <a:rPr lang="en-GB" sz="2400" b="1" dirty="0">
                <a:latin typeface="Arial" charset="0"/>
              </a:rPr>
              <a:t>Divide the rate by as many concentrations (</a:t>
            </a:r>
            <a:r>
              <a:rPr lang="en-GB" altLang="zh-TW" sz="2400" b="1" dirty="0" err="1"/>
              <a:t>mol</a:t>
            </a:r>
            <a:r>
              <a:rPr lang="en-GB" altLang="zh-TW" sz="2400" b="1" dirty="0"/>
              <a:t> dm</a:t>
            </a:r>
            <a:r>
              <a:rPr lang="en-GB" altLang="zh-TW" sz="2400" b="1" baseline="30000" dirty="0"/>
              <a:t>-3</a:t>
            </a:r>
            <a:r>
              <a:rPr lang="en-GB" sz="2400" b="1" dirty="0">
                <a:latin typeface="Arial" charset="0"/>
              </a:rPr>
              <a:t>) as appear in the rate equation.</a:t>
            </a:r>
          </a:p>
          <a:p>
            <a:pPr algn="l">
              <a:spcAft>
                <a:spcPts val="200"/>
              </a:spcAft>
            </a:pPr>
            <a:endParaRPr lang="en-GB" b="0" dirty="0"/>
          </a:p>
          <a:p>
            <a:pPr algn="l">
              <a:spcAft>
                <a:spcPts val="200"/>
              </a:spcAft>
            </a:pPr>
            <a:endParaRPr lang="en-GB" b="0" dirty="0"/>
          </a:p>
          <a:p>
            <a:pPr algn="l">
              <a:spcAft>
                <a:spcPts val="200"/>
              </a:spcAft>
            </a:pPr>
            <a:endParaRPr lang="en-GB" b="0" dirty="0"/>
          </a:p>
          <a:p>
            <a:pPr algn="l">
              <a:spcAft>
                <a:spcPts val="200"/>
              </a:spcAft>
            </a:pPr>
            <a:endParaRPr lang="en-GB" dirty="0"/>
          </a:p>
          <a:p>
            <a:pPr algn="l">
              <a:spcAft>
                <a:spcPts val="200"/>
              </a:spcAft>
            </a:pPr>
            <a:endParaRPr lang="en-GB" b="0" dirty="0"/>
          </a:p>
          <a:p>
            <a:pPr algn="l">
              <a:spcAft>
                <a:spcPts val="200"/>
              </a:spcAft>
            </a:pPr>
            <a:endParaRPr lang="en-GB" b="0" dirty="0"/>
          </a:p>
          <a:p>
            <a:pPr algn="l">
              <a:spcAft>
                <a:spcPts val="200"/>
              </a:spcAft>
            </a:pPr>
            <a:endParaRPr lang="en-GB" sz="2400" dirty="0"/>
          </a:p>
          <a:p>
            <a:pPr algn="l">
              <a:spcAft>
                <a:spcPts val="200"/>
              </a:spcAft>
            </a:pPr>
            <a:r>
              <a:rPr lang="en-GB" sz="2400" dirty="0"/>
              <a:t>r = k[A]	k will have units of sec</a:t>
            </a:r>
            <a:r>
              <a:rPr lang="en-GB" sz="2400" baseline="30000" dirty="0"/>
              <a:t>-1</a:t>
            </a:r>
          </a:p>
          <a:p>
            <a:pPr algn="l">
              <a:spcAft>
                <a:spcPts val="200"/>
              </a:spcAft>
            </a:pPr>
            <a:endParaRPr lang="en-GB" sz="2400" baseline="30000" dirty="0"/>
          </a:p>
          <a:p>
            <a:pPr>
              <a:spcAft>
                <a:spcPts val="200"/>
              </a:spcAft>
            </a:pPr>
            <a:r>
              <a:rPr lang="en-GB" sz="2400" dirty="0"/>
              <a:t>r = k[A]</a:t>
            </a:r>
            <a:r>
              <a:rPr lang="en-GB" sz="2400" baseline="30000" dirty="0"/>
              <a:t>2</a:t>
            </a:r>
            <a:r>
              <a:rPr lang="en-GB" sz="2400" dirty="0"/>
              <a:t> 	k will have units of dm</a:t>
            </a:r>
            <a:r>
              <a:rPr lang="en-GB" sz="2400" baseline="30000" dirty="0"/>
              <a:t>3</a:t>
            </a:r>
            <a:r>
              <a:rPr lang="en-GB" sz="2400" dirty="0"/>
              <a:t> mol</a:t>
            </a:r>
            <a:r>
              <a:rPr lang="en-GB" sz="2400" baseline="30000" dirty="0"/>
              <a:t>-1</a:t>
            </a:r>
            <a:r>
              <a:rPr lang="en-GB" sz="2400" dirty="0"/>
              <a:t> sec</a:t>
            </a:r>
            <a:r>
              <a:rPr lang="en-GB" sz="2400" baseline="30000" dirty="0"/>
              <a:t>-1</a:t>
            </a:r>
            <a:endParaRPr lang="en-GB" sz="2400" dirty="0"/>
          </a:p>
          <a:p>
            <a:pPr algn="l">
              <a:spcAft>
                <a:spcPts val="200"/>
              </a:spcAft>
            </a:pPr>
            <a:endParaRPr lang="en-GB" sz="1600" dirty="0"/>
          </a:p>
          <a:p>
            <a:pPr algn="l">
              <a:spcAft>
                <a:spcPts val="200"/>
              </a:spcAft>
            </a:pPr>
            <a:r>
              <a:rPr lang="en-GB" sz="2400" dirty="0"/>
              <a:t>r = k[A][B]</a:t>
            </a:r>
            <a:r>
              <a:rPr lang="en-GB" sz="2400" baseline="30000" dirty="0"/>
              <a:t>2</a:t>
            </a:r>
            <a:r>
              <a:rPr lang="en-GB" sz="2400" dirty="0"/>
              <a:t>  	k will have units of dm</a:t>
            </a:r>
            <a:r>
              <a:rPr lang="en-GB" sz="2400" baseline="30000" dirty="0"/>
              <a:t>6</a:t>
            </a:r>
            <a:r>
              <a:rPr lang="en-GB" sz="2400" dirty="0"/>
              <a:t> mol</a:t>
            </a:r>
            <a:r>
              <a:rPr lang="en-GB" sz="2400" baseline="30000" dirty="0"/>
              <a:t>-2</a:t>
            </a:r>
            <a:r>
              <a:rPr lang="en-GB" sz="2400" dirty="0"/>
              <a:t> sec</a:t>
            </a:r>
            <a:r>
              <a:rPr lang="en-GB" sz="2400" baseline="30000" dirty="0"/>
              <a:t>-1</a:t>
            </a:r>
            <a:endParaRPr lang="en-GB" sz="2400" dirty="0"/>
          </a:p>
        </p:txBody>
      </p:sp>
      <p:sp>
        <p:nvSpPr>
          <p:cNvPr id="9" name="Rectangle 8"/>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170483381"/>
              </p:ext>
            </p:extLst>
          </p:nvPr>
        </p:nvGraphicFramePr>
        <p:xfrm>
          <a:off x="255290" y="2636912"/>
          <a:ext cx="8280920" cy="1402080"/>
        </p:xfrm>
        <a:graphic>
          <a:graphicData uri="http://schemas.openxmlformats.org/drawingml/2006/table">
            <a:tbl>
              <a:tblPr firstRow="1" bandRow="1">
                <a:tableStyleId>{5940675A-B579-460E-94D1-54222C63F5DA}</a:tableStyleId>
              </a:tblPr>
              <a:tblGrid>
                <a:gridCol w="100811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gridCol w="2160240">
                  <a:extLst>
                    <a:ext uri="{9D8B030D-6E8A-4147-A177-3AD203B41FA5}">
                      <a16:colId xmlns:a16="http://schemas.microsoft.com/office/drawing/2014/main" val="20004"/>
                    </a:ext>
                  </a:extLst>
                </a:gridCol>
              </a:tblGrid>
              <a:tr h="370840">
                <a:tc>
                  <a:txBody>
                    <a:bodyPr/>
                    <a:lstStyle/>
                    <a:p>
                      <a:pPr algn="ctr">
                        <a:spcAft>
                          <a:spcPts val="200"/>
                        </a:spcAft>
                      </a:pPr>
                      <a:r>
                        <a:rPr lang="en-GB" altLang="zh-TW" sz="2000" kern="1200" dirty="0">
                          <a:solidFill>
                            <a:schemeClr val="tx1"/>
                          </a:solidFill>
                          <a:latin typeface="Arial" charset="0"/>
                          <a:ea typeface="+mn-ea"/>
                          <a:cs typeface="+mn-cs"/>
                        </a:rPr>
                        <a:t>Overall Order</a:t>
                      </a:r>
                      <a:endParaRPr lang="zh-TW" altLang="en-US" sz="2000" kern="1200" dirty="0">
                        <a:solidFill>
                          <a:schemeClr val="tx1"/>
                        </a:solidFill>
                        <a:latin typeface="Arial" charset="0"/>
                        <a:ea typeface="+mn-ea"/>
                        <a:cs typeface="+mn-cs"/>
                      </a:endParaRPr>
                    </a:p>
                  </a:txBody>
                  <a:tcPr/>
                </a:tc>
                <a:tc>
                  <a:txBody>
                    <a:bodyPr/>
                    <a:lstStyle/>
                    <a:p>
                      <a:pPr algn="ctr"/>
                      <a:r>
                        <a:rPr lang="en-US" altLang="zh-TW" sz="2000" kern="1200" dirty="0">
                          <a:solidFill>
                            <a:schemeClr val="tx1"/>
                          </a:solidFill>
                          <a:latin typeface="Arial" charset="0"/>
                          <a:ea typeface="+mn-ea"/>
                          <a:cs typeface="+mn-cs"/>
                        </a:rPr>
                        <a:t>0</a:t>
                      </a:r>
                      <a:endParaRPr lang="zh-TW" altLang="en-US" sz="2000" kern="1200" dirty="0">
                        <a:solidFill>
                          <a:schemeClr val="tx1"/>
                        </a:solidFill>
                        <a:latin typeface="Arial" charset="0"/>
                        <a:ea typeface="+mn-ea"/>
                        <a:cs typeface="+mn-cs"/>
                      </a:endParaRPr>
                    </a:p>
                  </a:txBody>
                  <a:tcPr/>
                </a:tc>
                <a:tc>
                  <a:txBody>
                    <a:bodyPr/>
                    <a:lstStyle/>
                    <a:p>
                      <a:pPr algn="ctr"/>
                      <a:r>
                        <a:rPr lang="en-US" altLang="zh-TW" sz="2000" kern="1200" dirty="0">
                          <a:solidFill>
                            <a:schemeClr val="tx1"/>
                          </a:solidFill>
                          <a:latin typeface="Arial" charset="0"/>
                          <a:ea typeface="+mn-ea"/>
                          <a:cs typeface="+mn-cs"/>
                        </a:rPr>
                        <a:t>1</a:t>
                      </a:r>
                      <a:endParaRPr lang="zh-TW" altLang="en-US" sz="2000" kern="1200" dirty="0">
                        <a:solidFill>
                          <a:schemeClr val="tx1"/>
                        </a:solidFill>
                        <a:latin typeface="Arial" charset="0"/>
                        <a:ea typeface="+mn-ea"/>
                        <a:cs typeface="+mn-cs"/>
                      </a:endParaRPr>
                    </a:p>
                  </a:txBody>
                  <a:tcPr/>
                </a:tc>
                <a:tc>
                  <a:txBody>
                    <a:bodyPr/>
                    <a:lstStyle/>
                    <a:p>
                      <a:pPr algn="ctr"/>
                      <a:r>
                        <a:rPr lang="en-US" altLang="zh-TW" sz="2000" kern="1200" dirty="0">
                          <a:solidFill>
                            <a:schemeClr val="tx1"/>
                          </a:solidFill>
                          <a:latin typeface="Arial" charset="0"/>
                          <a:ea typeface="+mn-ea"/>
                          <a:cs typeface="+mn-cs"/>
                        </a:rPr>
                        <a:t>2</a:t>
                      </a:r>
                      <a:endParaRPr lang="zh-TW" altLang="en-US" sz="2000" kern="1200" dirty="0">
                        <a:solidFill>
                          <a:schemeClr val="tx1"/>
                        </a:solidFill>
                        <a:latin typeface="Arial" charset="0"/>
                        <a:ea typeface="+mn-ea"/>
                        <a:cs typeface="+mn-cs"/>
                      </a:endParaRPr>
                    </a:p>
                  </a:txBody>
                  <a:tcPr/>
                </a:tc>
                <a:tc>
                  <a:txBody>
                    <a:bodyPr/>
                    <a:lstStyle/>
                    <a:p>
                      <a:pPr algn="ctr"/>
                      <a:r>
                        <a:rPr lang="en-US" altLang="zh-TW" sz="2000" kern="1200" dirty="0">
                          <a:solidFill>
                            <a:schemeClr val="tx1"/>
                          </a:solidFill>
                          <a:latin typeface="Arial" charset="0"/>
                          <a:ea typeface="+mn-ea"/>
                          <a:cs typeface="+mn-cs"/>
                        </a:rPr>
                        <a:t>3</a:t>
                      </a:r>
                      <a:endParaRPr lang="zh-TW" altLang="en-US" sz="2000" kern="1200" dirty="0">
                        <a:solidFill>
                          <a:schemeClr val="tx1"/>
                        </a:solidFill>
                        <a:latin typeface="Arial" charset="0"/>
                        <a:ea typeface="+mn-ea"/>
                        <a:cs typeface="+mn-cs"/>
                      </a:endParaRPr>
                    </a:p>
                  </a:txBody>
                  <a:tcPr/>
                </a:tc>
                <a:extLst>
                  <a:ext uri="{0D108BD9-81ED-4DB2-BD59-A6C34878D82A}">
                    <a16:rowId xmlns:a16="http://schemas.microsoft.com/office/drawing/2014/main" val="10000"/>
                  </a:ext>
                </a:extLst>
              </a:tr>
              <a:tr h="370840">
                <a:tc>
                  <a:txBody>
                    <a:bodyPr/>
                    <a:lstStyle/>
                    <a:p>
                      <a:pPr algn="ctr"/>
                      <a:r>
                        <a:rPr lang="en-GB" altLang="zh-TW" sz="2000" dirty="0">
                          <a:solidFill>
                            <a:schemeClr val="tx1"/>
                          </a:solidFill>
                          <a:latin typeface="Arial" charset="0"/>
                        </a:rPr>
                        <a:t>Units of k</a:t>
                      </a:r>
                      <a:endParaRPr lang="zh-TW" altLang="en-US" sz="2000" dirty="0">
                        <a:solidFill>
                          <a:schemeClr val="tx1"/>
                        </a:solidFill>
                      </a:endParaRPr>
                    </a:p>
                  </a:txBody>
                  <a:tcPr/>
                </a:tc>
                <a:tc>
                  <a:txBody>
                    <a:bodyPr/>
                    <a:lstStyle/>
                    <a:p>
                      <a:pPr algn="ctr"/>
                      <a:r>
                        <a:rPr lang="en-GB" altLang="zh-TW" sz="2000" dirty="0">
                          <a:solidFill>
                            <a:schemeClr val="tx1"/>
                          </a:solidFill>
                          <a:latin typeface="Arial" charset="0"/>
                        </a:rPr>
                        <a:t>mol dm</a:t>
                      </a:r>
                      <a:r>
                        <a:rPr lang="en-GB" altLang="zh-TW" sz="2000" baseline="30000" dirty="0">
                          <a:solidFill>
                            <a:schemeClr val="tx1"/>
                          </a:solidFill>
                          <a:latin typeface="Arial" charset="0"/>
                        </a:rPr>
                        <a:t>-3</a:t>
                      </a:r>
                      <a:r>
                        <a:rPr lang="en-GB" altLang="zh-TW" sz="2000" dirty="0">
                          <a:solidFill>
                            <a:schemeClr val="tx1"/>
                          </a:solidFill>
                          <a:latin typeface="Arial" charset="0"/>
                        </a:rPr>
                        <a:t> sec</a:t>
                      </a:r>
                      <a:r>
                        <a:rPr lang="en-GB" altLang="zh-TW" sz="2000" baseline="30000" dirty="0">
                          <a:solidFill>
                            <a:schemeClr val="tx1"/>
                          </a:solidFill>
                          <a:latin typeface="Arial" charset="0"/>
                        </a:rPr>
                        <a:t>-1</a:t>
                      </a:r>
                      <a:r>
                        <a:rPr lang="en-GB" altLang="zh-TW" sz="2000" dirty="0">
                          <a:solidFill>
                            <a:schemeClr val="tx1"/>
                          </a:solidFill>
                          <a:latin typeface="Arial" charset="0"/>
                        </a:rPr>
                        <a:t> </a:t>
                      </a:r>
                      <a:endParaRPr lang="zh-TW" altLang="en-US" sz="2000" dirty="0">
                        <a:solidFill>
                          <a:schemeClr val="tx1"/>
                        </a:solidFill>
                      </a:endParaRPr>
                    </a:p>
                  </a:txBody>
                  <a:tcPr/>
                </a:tc>
                <a:tc>
                  <a:txBody>
                    <a:bodyPr/>
                    <a:lstStyle/>
                    <a:p>
                      <a:pPr algn="ctr"/>
                      <a:r>
                        <a:rPr lang="en-GB" altLang="zh-TW" sz="2000" dirty="0">
                          <a:solidFill>
                            <a:schemeClr val="tx1"/>
                          </a:solidFill>
                          <a:latin typeface="Arial" charset="0"/>
                        </a:rPr>
                        <a:t>sec</a:t>
                      </a:r>
                      <a:r>
                        <a:rPr lang="en-GB" altLang="zh-TW" sz="2000" baseline="30000" dirty="0">
                          <a:solidFill>
                            <a:schemeClr val="tx1"/>
                          </a:solidFill>
                          <a:latin typeface="Arial" charset="0"/>
                        </a:rPr>
                        <a:t>-1</a:t>
                      </a:r>
                      <a:endParaRPr lang="zh-TW" altLang="en-US" sz="2000" dirty="0">
                        <a:solidFill>
                          <a:schemeClr val="tx1"/>
                        </a:solidFill>
                      </a:endParaRPr>
                    </a:p>
                  </a:txBody>
                  <a:tcPr/>
                </a:tc>
                <a:tc>
                  <a:txBody>
                    <a:bodyPr/>
                    <a:lstStyle/>
                    <a:p>
                      <a:pPr algn="ctr"/>
                      <a:r>
                        <a:rPr lang="en-GB" altLang="zh-TW" sz="2000" dirty="0">
                          <a:solidFill>
                            <a:schemeClr val="tx1"/>
                          </a:solidFill>
                          <a:latin typeface="Arial" charset="0"/>
                        </a:rPr>
                        <a:t>mol</a:t>
                      </a:r>
                      <a:r>
                        <a:rPr lang="en-GB" altLang="zh-TW" sz="2000" baseline="30000" dirty="0">
                          <a:solidFill>
                            <a:schemeClr val="tx1"/>
                          </a:solidFill>
                          <a:latin typeface="Arial" charset="0"/>
                        </a:rPr>
                        <a:t>-1 </a:t>
                      </a:r>
                      <a:r>
                        <a:rPr lang="en-GB" altLang="zh-TW" sz="2000" dirty="0">
                          <a:solidFill>
                            <a:schemeClr val="tx1"/>
                          </a:solidFill>
                          <a:latin typeface="Arial" charset="0"/>
                        </a:rPr>
                        <a:t>dm</a:t>
                      </a:r>
                      <a:r>
                        <a:rPr lang="en-GB" altLang="zh-TW" sz="2000" baseline="30000" dirty="0">
                          <a:solidFill>
                            <a:schemeClr val="tx1"/>
                          </a:solidFill>
                          <a:latin typeface="Arial" charset="0"/>
                        </a:rPr>
                        <a:t>3</a:t>
                      </a:r>
                      <a:r>
                        <a:rPr lang="en-GB" altLang="zh-TW" sz="2000" dirty="0">
                          <a:solidFill>
                            <a:schemeClr val="tx1"/>
                          </a:solidFill>
                          <a:latin typeface="Arial" charset="0"/>
                        </a:rPr>
                        <a:t> sec</a:t>
                      </a:r>
                      <a:r>
                        <a:rPr lang="en-GB" altLang="zh-TW" sz="2000" baseline="30000" dirty="0">
                          <a:solidFill>
                            <a:schemeClr val="tx1"/>
                          </a:solidFill>
                          <a:latin typeface="Arial" charset="0"/>
                        </a:rPr>
                        <a:t>-1</a:t>
                      </a:r>
                      <a:endParaRPr lang="zh-TW" altLang="en-US" sz="2000" dirty="0">
                        <a:solidFill>
                          <a:schemeClr val="tx1"/>
                        </a:solidFill>
                      </a:endParaRPr>
                    </a:p>
                  </a:txBody>
                  <a:tcPr/>
                </a:tc>
                <a:tc>
                  <a:txBody>
                    <a:bodyPr/>
                    <a:lstStyle/>
                    <a:p>
                      <a:pPr algn="ctr"/>
                      <a:r>
                        <a:rPr lang="en-GB" altLang="zh-TW" sz="2000" dirty="0">
                          <a:solidFill>
                            <a:schemeClr val="tx1"/>
                          </a:solidFill>
                          <a:latin typeface="Arial" charset="0"/>
                        </a:rPr>
                        <a:t>mol</a:t>
                      </a:r>
                      <a:r>
                        <a:rPr lang="en-GB" altLang="zh-TW" sz="2000" baseline="30000" dirty="0">
                          <a:solidFill>
                            <a:schemeClr val="tx1"/>
                          </a:solidFill>
                          <a:latin typeface="Arial" charset="0"/>
                        </a:rPr>
                        <a:t>-2</a:t>
                      </a:r>
                      <a:r>
                        <a:rPr lang="en-GB" altLang="zh-TW" sz="2000" dirty="0">
                          <a:solidFill>
                            <a:schemeClr val="tx1"/>
                          </a:solidFill>
                          <a:latin typeface="Arial" charset="0"/>
                        </a:rPr>
                        <a:t> dm</a:t>
                      </a:r>
                      <a:r>
                        <a:rPr lang="en-GB" altLang="zh-TW" sz="2000" baseline="30000" dirty="0">
                          <a:solidFill>
                            <a:schemeClr val="tx1"/>
                          </a:solidFill>
                          <a:latin typeface="Arial" charset="0"/>
                        </a:rPr>
                        <a:t>6</a:t>
                      </a:r>
                      <a:r>
                        <a:rPr lang="en-GB" altLang="zh-TW" sz="2000" dirty="0">
                          <a:solidFill>
                            <a:schemeClr val="tx1"/>
                          </a:solidFill>
                          <a:latin typeface="Arial" charset="0"/>
                        </a:rPr>
                        <a:t> sec</a:t>
                      </a:r>
                      <a:r>
                        <a:rPr lang="en-GB" altLang="zh-TW" sz="2000" baseline="30000" dirty="0">
                          <a:solidFill>
                            <a:schemeClr val="tx1"/>
                          </a:solidFill>
                          <a:latin typeface="Arial" charset="0"/>
                        </a:rPr>
                        <a:t>-1</a:t>
                      </a:r>
                      <a:endParaRPr lang="zh-TW" altLang="en-US" sz="20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5" name="Text Box 5"/>
          <p:cNvSpPr txBox="1">
            <a:spLocks noChangeArrowheads="1"/>
          </p:cNvSpPr>
          <p:nvPr/>
        </p:nvSpPr>
        <p:spPr bwMode="auto">
          <a:xfrm>
            <a:off x="539552" y="0"/>
            <a:ext cx="7256512" cy="707886"/>
          </a:xfrm>
          <a:prstGeom prst="rect">
            <a:avLst/>
          </a:prstGeom>
          <a:noFill/>
          <a:ln w="9525">
            <a:noFill/>
            <a:miter lim="800000"/>
            <a:headEnd/>
            <a:tailEnd/>
          </a:ln>
          <a:effectLst/>
        </p:spPr>
        <p:txBody>
          <a:bodyPr wrap="square">
            <a:spAutoFit/>
          </a:bodyPr>
          <a:lstStyle/>
          <a:p>
            <a:pPr algn="ctr">
              <a:spcBef>
                <a:spcPct val="50000"/>
              </a:spcBef>
            </a:pPr>
            <a:r>
              <a:rPr lang="en-US" altLang="zh-TW" sz="4000" dirty="0">
                <a:solidFill>
                  <a:srgbClr val="0000CC"/>
                </a:solidFill>
                <a:latin typeface="Calibri"/>
              </a:rPr>
              <a:t>Graphical determination of rate</a:t>
            </a:r>
            <a:endParaRPr lang="en-US" sz="2000" dirty="0">
              <a:solidFill>
                <a:srgbClr val="000066"/>
              </a:solidFill>
              <a:effectLst>
                <a:outerShdw blurRad="38100" dist="38100" dir="2700000" algn="tl">
                  <a:srgbClr val="000000"/>
                </a:outerShdw>
              </a:effectLst>
              <a:latin typeface="Arial" charset="0"/>
            </a:endParaRPr>
          </a:p>
        </p:txBody>
      </p:sp>
      <p:pic>
        <p:nvPicPr>
          <p:cNvPr id="250888" name="Picture 8" descr="gr111g"/>
          <p:cNvPicPr>
            <a:picLocks noChangeAspect="1" noChangeArrowheads="1"/>
          </p:cNvPicPr>
          <p:nvPr/>
        </p:nvPicPr>
        <p:blipFill>
          <a:blip r:embed="rId2" cstate="print"/>
          <a:srcRect/>
          <a:stretch>
            <a:fillRect/>
          </a:stretch>
        </p:blipFill>
        <p:spPr bwMode="auto">
          <a:xfrm>
            <a:off x="246063" y="1677988"/>
            <a:ext cx="6434137" cy="4849812"/>
          </a:xfrm>
          <a:prstGeom prst="rect">
            <a:avLst/>
          </a:prstGeom>
          <a:noFill/>
        </p:spPr>
      </p:pic>
      <p:sp>
        <p:nvSpPr>
          <p:cNvPr id="250890" name="Rectangle 10"/>
          <p:cNvSpPr>
            <a:spLocks noChangeArrowheads="1"/>
          </p:cNvSpPr>
          <p:nvPr/>
        </p:nvSpPr>
        <p:spPr bwMode="auto">
          <a:xfrm>
            <a:off x="6715140" y="1643050"/>
            <a:ext cx="2011363" cy="4618037"/>
          </a:xfrm>
          <a:prstGeom prst="rect">
            <a:avLst/>
          </a:prstGeom>
          <a:solidFill>
            <a:schemeClr val="bg1"/>
          </a:solidFill>
          <a:ln w="9525">
            <a:solidFill>
              <a:schemeClr val="bg2"/>
            </a:solidFill>
            <a:miter lim="800000"/>
            <a:headEnd/>
            <a:tailEnd/>
          </a:ln>
          <a:effectLst>
            <a:outerShdw dist="35921" dir="2700000" algn="ctr" rotWithShape="0">
              <a:schemeClr val="bg2"/>
            </a:outerShdw>
          </a:effectLst>
        </p:spPr>
        <p:txBody>
          <a:bodyPr wrap="none" anchor="ctr"/>
          <a:lstStyle/>
          <a:p>
            <a:endParaRPr lang="en-US"/>
          </a:p>
        </p:txBody>
      </p:sp>
      <p:sp>
        <p:nvSpPr>
          <p:cNvPr id="250891" name="Text Box 11"/>
          <p:cNvSpPr txBox="1">
            <a:spLocks noChangeArrowheads="1"/>
          </p:cNvSpPr>
          <p:nvPr/>
        </p:nvSpPr>
        <p:spPr bwMode="auto">
          <a:xfrm>
            <a:off x="6786578" y="1857364"/>
            <a:ext cx="2011363" cy="2208212"/>
          </a:xfrm>
          <a:prstGeom prst="rect">
            <a:avLst/>
          </a:prstGeom>
          <a:noFill/>
          <a:ln w="9525">
            <a:noFill/>
            <a:miter lim="800000"/>
            <a:headEnd/>
            <a:tailEnd/>
          </a:ln>
          <a:effectLst/>
        </p:spPr>
        <p:txBody>
          <a:bodyPr/>
          <a:lstStyle/>
          <a:p>
            <a:pPr>
              <a:spcBef>
                <a:spcPct val="50000"/>
              </a:spcBef>
            </a:pPr>
            <a:r>
              <a:rPr lang="en-GB" sz="1400" dirty="0">
                <a:latin typeface="Arial" charset="0"/>
              </a:rPr>
              <a:t>RATE CALCULATION</a:t>
            </a:r>
          </a:p>
          <a:p>
            <a:pPr algn="l">
              <a:spcBef>
                <a:spcPct val="50000"/>
              </a:spcBef>
            </a:pPr>
            <a:r>
              <a:rPr lang="en-GB" sz="1200" dirty="0">
                <a:latin typeface="Arial" charset="0"/>
              </a:rPr>
              <a:t>The rate of reaction at any moment can be found from the </a:t>
            </a:r>
            <a:r>
              <a:rPr lang="en-GB" sz="1200" dirty="0">
                <a:solidFill>
                  <a:srgbClr val="CC3300"/>
                </a:solidFill>
                <a:latin typeface="Arial" charset="0"/>
              </a:rPr>
              <a:t>gradient</a:t>
            </a:r>
            <a:r>
              <a:rPr lang="en-GB" sz="1200" dirty="0">
                <a:latin typeface="Arial" charset="0"/>
              </a:rPr>
              <a:t> </a:t>
            </a:r>
            <a:r>
              <a:rPr lang="en-GB" sz="1200" dirty="0">
                <a:solidFill>
                  <a:srgbClr val="CC3300"/>
                </a:solidFill>
                <a:latin typeface="Arial" charset="0"/>
              </a:rPr>
              <a:t>of the tangent</a:t>
            </a:r>
            <a:r>
              <a:rPr lang="en-GB" sz="1200" dirty="0">
                <a:latin typeface="Arial" charset="0"/>
              </a:rPr>
              <a:t> at that point.  The steeper the gradient, the faster the rate of reaction</a:t>
            </a:r>
          </a:p>
          <a:p>
            <a:pPr algn="l">
              <a:spcBef>
                <a:spcPct val="50000"/>
              </a:spcBef>
            </a:pPr>
            <a:r>
              <a:rPr lang="en-GB" sz="1200" dirty="0">
                <a:latin typeface="Arial" charset="0"/>
              </a:rPr>
              <a:t>Place a rule on the outside of the curve and draw a line as shown on the graph.</a:t>
            </a:r>
          </a:p>
          <a:p>
            <a:pPr algn="l">
              <a:spcBef>
                <a:spcPct val="50000"/>
              </a:spcBef>
            </a:pPr>
            <a:endParaRPr lang="en-GB" sz="1200" dirty="0">
              <a:latin typeface="Arial" charset="0"/>
            </a:endParaRPr>
          </a:p>
          <a:p>
            <a:pPr algn="l">
              <a:spcBef>
                <a:spcPct val="50000"/>
              </a:spcBef>
            </a:pPr>
            <a:endParaRPr lang="en-GB" sz="1200" dirty="0">
              <a:latin typeface="Arial" charset="0"/>
            </a:endParaRPr>
          </a:p>
          <a:p>
            <a:pPr algn="l">
              <a:spcBef>
                <a:spcPct val="50000"/>
              </a:spcBef>
            </a:pPr>
            <a:r>
              <a:rPr lang="en-GB" sz="1200" dirty="0">
                <a:latin typeface="Arial" charset="0"/>
              </a:rPr>
              <a:t>         y</a:t>
            </a:r>
          </a:p>
          <a:p>
            <a:pPr algn="l">
              <a:spcBef>
                <a:spcPct val="50000"/>
              </a:spcBef>
            </a:pPr>
            <a:endParaRPr lang="en-GB" sz="1200" dirty="0">
              <a:latin typeface="Arial" charset="0"/>
            </a:endParaRPr>
          </a:p>
          <a:p>
            <a:pPr algn="l">
              <a:spcBef>
                <a:spcPct val="50000"/>
              </a:spcBef>
            </a:pPr>
            <a:r>
              <a:rPr lang="en-GB" sz="1200" dirty="0">
                <a:latin typeface="Arial" charset="0"/>
              </a:rPr>
              <a:t>                   x</a:t>
            </a:r>
          </a:p>
          <a:p>
            <a:pPr>
              <a:spcBef>
                <a:spcPct val="50000"/>
              </a:spcBef>
            </a:pPr>
            <a:r>
              <a:rPr lang="en-GB" sz="1400" dirty="0">
                <a:solidFill>
                  <a:srgbClr val="CC3300"/>
                </a:solidFill>
                <a:latin typeface="Arial" charset="0"/>
              </a:rPr>
              <a:t>gradient  =  y / x</a:t>
            </a:r>
            <a:endParaRPr lang="en-GB" sz="1200" dirty="0">
              <a:latin typeface="Arial" charset="0"/>
            </a:endParaRPr>
          </a:p>
          <a:p>
            <a:pPr algn="l">
              <a:spcBef>
                <a:spcPct val="50000"/>
              </a:spcBef>
            </a:pPr>
            <a:endParaRPr lang="en-GB" sz="1200" dirty="0">
              <a:latin typeface="Arial" charset="0"/>
            </a:endParaRPr>
          </a:p>
        </p:txBody>
      </p:sp>
      <p:sp>
        <p:nvSpPr>
          <p:cNvPr id="250892" name="AutoShape 12"/>
          <p:cNvSpPr>
            <a:spLocks noChangeArrowheads="1"/>
          </p:cNvSpPr>
          <p:nvPr/>
        </p:nvSpPr>
        <p:spPr bwMode="auto">
          <a:xfrm>
            <a:off x="7429520" y="4357694"/>
            <a:ext cx="739775" cy="920750"/>
          </a:xfrm>
          <a:prstGeom prst="rtTriangle">
            <a:avLst/>
          </a:prstGeom>
          <a:noFill/>
          <a:ln w="25400">
            <a:solidFill>
              <a:schemeClr val="accent2"/>
            </a:solidFill>
            <a:miter lim="800000"/>
            <a:headEnd/>
            <a:tailEnd/>
          </a:ln>
          <a:effectLst/>
        </p:spPr>
        <p:txBody>
          <a:bodyPr wrap="none" anchor="ctr"/>
          <a:lstStyle/>
          <a:p>
            <a:endParaRPr lang="en-US"/>
          </a:p>
        </p:txBody>
      </p:sp>
      <p:sp>
        <p:nvSpPr>
          <p:cNvPr id="250896" name="Rectangle 16"/>
          <p:cNvSpPr>
            <a:spLocks noChangeArrowheads="1"/>
          </p:cNvSpPr>
          <p:nvPr/>
        </p:nvSpPr>
        <p:spPr bwMode="auto">
          <a:xfrm>
            <a:off x="2306638" y="1855788"/>
            <a:ext cx="4013200" cy="1770062"/>
          </a:xfrm>
          <a:prstGeom prst="rect">
            <a:avLst/>
          </a:prstGeom>
          <a:solidFill>
            <a:srgbClr val="EAEAEA"/>
          </a:solidFill>
          <a:ln w="9525">
            <a:solidFill>
              <a:schemeClr val="bg2"/>
            </a:solidFill>
            <a:miter lim="800000"/>
            <a:headEnd/>
            <a:tailEnd/>
          </a:ln>
          <a:effectLst>
            <a:outerShdw dist="35921" dir="2700000" algn="ctr" rotWithShape="0">
              <a:schemeClr val="bg2"/>
            </a:outerShdw>
          </a:effectLst>
        </p:spPr>
        <p:txBody>
          <a:bodyPr wrap="none" anchor="ctr"/>
          <a:lstStyle/>
          <a:p>
            <a:endParaRPr lang="en-US"/>
          </a:p>
        </p:txBody>
      </p:sp>
      <p:sp>
        <p:nvSpPr>
          <p:cNvPr id="250893" name="Text Box 13"/>
          <p:cNvSpPr txBox="1">
            <a:spLocks noChangeArrowheads="1"/>
          </p:cNvSpPr>
          <p:nvPr/>
        </p:nvSpPr>
        <p:spPr bwMode="auto">
          <a:xfrm>
            <a:off x="2386013" y="1914525"/>
            <a:ext cx="3927475" cy="1676400"/>
          </a:xfrm>
          <a:prstGeom prst="rect">
            <a:avLst/>
          </a:prstGeom>
          <a:noFill/>
          <a:ln w="9525">
            <a:noFill/>
            <a:miter lim="800000"/>
            <a:headEnd/>
            <a:tailEnd/>
          </a:ln>
          <a:effectLst/>
        </p:spPr>
        <p:txBody>
          <a:bodyPr/>
          <a:lstStyle/>
          <a:p>
            <a:pPr algn="l">
              <a:spcBef>
                <a:spcPct val="50000"/>
              </a:spcBef>
            </a:pPr>
            <a:r>
              <a:rPr lang="en-GB" sz="1600" dirty="0">
                <a:latin typeface="Arial" charset="0"/>
              </a:rPr>
              <a:t>In the reaction…</a:t>
            </a:r>
          </a:p>
          <a:p>
            <a:pPr algn="l">
              <a:spcBef>
                <a:spcPct val="50000"/>
              </a:spcBef>
            </a:pPr>
            <a:r>
              <a:rPr lang="en-GB" sz="1600" dirty="0">
                <a:solidFill>
                  <a:schemeClr val="accent2"/>
                </a:solidFill>
                <a:latin typeface="Arial" charset="0"/>
              </a:rPr>
              <a:t> A(aq) + B(aq) </a:t>
            </a:r>
            <a:r>
              <a:rPr lang="en-GB" sz="1600" dirty="0">
                <a:solidFill>
                  <a:schemeClr val="accent2"/>
                </a:solidFill>
                <a:latin typeface="Arial" charset="0"/>
                <a:sym typeface="Wingdings" panose="05000000000000000000" pitchFamily="2" charset="2"/>
              </a:rPr>
              <a:t> </a:t>
            </a:r>
            <a:r>
              <a:rPr lang="en-GB" sz="1600" dirty="0">
                <a:solidFill>
                  <a:schemeClr val="accent2"/>
                </a:solidFill>
                <a:latin typeface="Arial" charset="0"/>
              </a:rPr>
              <a:t>C(aq) + D(aq)</a:t>
            </a:r>
            <a:endParaRPr lang="en-GB" sz="1600" b="0" dirty="0">
              <a:latin typeface="Arial" charset="0"/>
            </a:endParaRPr>
          </a:p>
          <a:p>
            <a:pPr algn="l">
              <a:spcBef>
                <a:spcPct val="50000"/>
              </a:spcBef>
            </a:pPr>
            <a:r>
              <a:rPr lang="en-GB" sz="1600" dirty="0">
                <a:latin typeface="Arial" charset="0"/>
              </a:rPr>
              <a:t>the concentration of B was measured every 200 minutes.</a:t>
            </a:r>
            <a:r>
              <a:rPr lang="en-GB" sz="1600" dirty="0">
                <a:solidFill>
                  <a:srgbClr val="CC3300"/>
                </a:solidFill>
                <a:latin typeface="Arial" charset="0"/>
              </a:rPr>
              <a:t>  The reaction is obviously very slow!</a:t>
            </a:r>
            <a:endParaRPr lang="en-GB" sz="1200" dirty="0">
              <a:solidFill>
                <a:srgbClr val="CC3300"/>
              </a:solidFill>
              <a:latin typeface="Arial" charset="0"/>
            </a:endParaRPr>
          </a:p>
        </p:txBody>
      </p:sp>
      <p:sp>
        <p:nvSpPr>
          <p:cNvPr id="250895" name="Text Box 15"/>
          <p:cNvSpPr txBox="1">
            <a:spLocks noChangeArrowheads="1"/>
          </p:cNvSpPr>
          <p:nvPr/>
        </p:nvSpPr>
        <p:spPr bwMode="auto">
          <a:xfrm>
            <a:off x="246063" y="796925"/>
            <a:ext cx="8661400" cy="850900"/>
          </a:xfrm>
          <a:prstGeom prst="rect">
            <a:avLst/>
          </a:prstGeom>
          <a:noFill/>
          <a:ln w="9525">
            <a:noFill/>
            <a:miter lim="800000"/>
            <a:headEnd/>
            <a:tailEnd/>
          </a:ln>
          <a:effectLst/>
        </p:spPr>
        <p:txBody>
          <a:bodyPr>
            <a:spAutoFit/>
          </a:bodyPr>
          <a:lstStyle/>
          <a:p>
            <a:pPr algn="l">
              <a:spcAft>
                <a:spcPts val="200"/>
              </a:spcAft>
            </a:pPr>
            <a:r>
              <a:rPr lang="en-GB" sz="1600" dirty="0">
                <a:latin typeface="Arial" charset="0"/>
              </a:rPr>
              <a:t>The variation in rate can be investigated by measuring the change in concentration of one of the reactants or products, plotting a graph and then finding the gradients of the curve at different concentrations.</a:t>
            </a:r>
          </a:p>
        </p:txBody>
      </p:sp>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0000CC"/>
                </a:solidFill>
              </a:rPr>
              <a:t>Collision (kinetic) theory</a:t>
            </a:r>
          </a:p>
        </p:txBody>
      </p:sp>
      <p:sp>
        <p:nvSpPr>
          <p:cNvPr id="5" name="Content Placeholder 4"/>
          <p:cNvSpPr>
            <a:spLocks noGrp="1"/>
          </p:cNvSpPr>
          <p:nvPr>
            <p:ph idx="1"/>
          </p:nvPr>
        </p:nvSpPr>
        <p:spPr/>
        <p:txBody>
          <a:bodyPr>
            <a:normAutofit/>
          </a:bodyPr>
          <a:lstStyle/>
          <a:p>
            <a:pPr marL="514350" indent="-514350">
              <a:buAutoNum type="arabicPeriod"/>
            </a:pPr>
            <a:r>
              <a:rPr lang="en-US" dirty="0"/>
              <a:t>Particles must </a:t>
            </a:r>
            <a:r>
              <a:rPr lang="en-US" u="sng" dirty="0"/>
              <a:t>collide</a:t>
            </a:r>
            <a:r>
              <a:rPr lang="en-US" dirty="0"/>
              <a:t>.</a:t>
            </a:r>
          </a:p>
          <a:p>
            <a:pPr marL="514350" indent="-514350">
              <a:buAutoNum type="arabicPeriod"/>
            </a:pPr>
            <a:r>
              <a:rPr lang="en-US" dirty="0"/>
              <a:t>Particles must have enough </a:t>
            </a:r>
            <a:r>
              <a:rPr lang="en-US" u="sng" dirty="0"/>
              <a:t>kinetic energy </a:t>
            </a:r>
            <a:r>
              <a:rPr lang="en-US" dirty="0"/>
              <a:t>to overcome electron cloud repulsion to react. This is called </a:t>
            </a:r>
            <a:r>
              <a:rPr lang="en-US" b="1" dirty="0"/>
              <a:t>activation energy (E</a:t>
            </a:r>
            <a:r>
              <a:rPr lang="en-US" b="1" baseline="-25000" dirty="0"/>
              <a:t>a</a:t>
            </a:r>
            <a:r>
              <a:rPr lang="en-US" b="1" dirty="0"/>
              <a:t>) </a:t>
            </a:r>
            <a:r>
              <a:rPr lang="en-US" dirty="0"/>
              <a:t>and is directly proportional to the temperature in Kelvin.</a:t>
            </a:r>
          </a:p>
          <a:p>
            <a:pPr marL="514350" indent="-514350">
              <a:buAutoNum type="arabicPeriod"/>
            </a:pPr>
            <a:r>
              <a:rPr lang="en-US" dirty="0"/>
              <a:t>Particles must collide in the correct </a:t>
            </a:r>
            <a:r>
              <a:rPr lang="en-US" u="sng" dirty="0"/>
              <a:t>geometrical alignment </a:t>
            </a:r>
            <a:r>
              <a:rPr lang="en-US" dirty="0"/>
              <a:t>(</a:t>
            </a:r>
            <a:r>
              <a:rPr lang="en-US" b="1" dirty="0" err="1"/>
              <a:t>steric</a:t>
            </a:r>
            <a:r>
              <a:rPr lang="en-US" b="1" dirty="0"/>
              <a:t> factor</a:t>
            </a:r>
            <a:r>
              <a:rPr lang="en-US" dirty="0"/>
              <a:t>).</a:t>
            </a:r>
          </a:p>
          <a:p>
            <a:pPr marL="514350" indent="-514350">
              <a:buAutoNum type="arabicPeriod"/>
            </a:pPr>
            <a:endParaRPr lang="en-US" dirty="0"/>
          </a:p>
        </p:txBody>
      </p:sp>
      <p:sp>
        <p:nvSpPr>
          <p:cNvPr id="2" name="Date Placeholder 1"/>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779799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1" name="Picture 11" descr="gr111g"/>
          <p:cNvPicPr>
            <a:picLocks noChangeAspect="1" noChangeArrowheads="1"/>
          </p:cNvPicPr>
          <p:nvPr/>
        </p:nvPicPr>
        <p:blipFill>
          <a:blip r:embed="rId2" cstate="print"/>
          <a:srcRect/>
          <a:stretch>
            <a:fillRect/>
          </a:stretch>
        </p:blipFill>
        <p:spPr bwMode="auto">
          <a:xfrm>
            <a:off x="179512" y="260648"/>
            <a:ext cx="8475280" cy="6388348"/>
          </a:xfrm>
          <a:prstGeom prst="rect">
            <a:avLst/>
          </a:prstGeom>
          <a:noFill/>
        </p:spPr>
      </p:pic>
      <p:sp>
        <p:nvSpPr>
          <p:cNvPr id="245772" name="Line 12"/>
          <p:cNvSpPr>
            <a:spLocks noChangeShapeType="1"/>
          </p:cNvSpPr>
          <p:nvPr/>
        </p:nvSpPr>
        <p:spPr bwMode="auto">
          <a:xfrm>
            <a:off x="1063100" y="2253364"/>
            <a:ext cx="3824432" cy="4094398"/>
          </a:xfrm>
          <a:prstGeom prst="line">
            <a:avLst/>
          </a:prstGeom>
          <a:noFill/>
          <a:ln w="57150">
            <a:solidFill>
              <a:schemeClr val="accent2"/>
            </a:solidFill>
            <a:round/>
            <a:headEnd/>
            <a:tailEnd/>
          </a:ln>
          <a:effectLst/>
        </p:spPr>
        <p:txBody>
          <a:bodyPr wrap="none" anchor="ctr"/>
          <a:lstStyle/>
          <a:p>
            <a:endParaRPr lang="en-US"/>
          </a:p>
        </p:txBody>
      </p:sp>
      <p:sp>
        <p:nvSpPr>
          <p:cNvPr id="245779" name="Rectangle 19"/>
          <p:cNvSpPr>
            <a:spLocks noChangeArrowheads="1"/>
          </p:cNvSpPr>
          <p:nvPr/>
        </p:nvSpPr>
        <p:spPr bwMode="auto">
          <a:xfrm>
            <a:off x="3107366" y="896233"/>
            <a:ext cx="4588072" cy="2586704"/>
          </a:xfrm>
          <a:prstGeom prst="rect">
            <a:avLst/>
          </a:prstGeom>
          <a:solidFill>
            <a:srgbClr val="EAEAEA"/>
          </a:solidFill>
          <a:ln w="9525">
            <a:solidFill>
              <a:schemeClr val="bg2"/>
            </a:solidFill>
            <a:miter lim="800000"/>
            <a:headEnd/>
            <a:tailEnd/>
          </a:ln>
          <a:effectLst>
            <a:outerShdw dist="35921" dir="2700000" algn="ctr" rotWithShape="0">
              <a:schemeClr val="bg2"/>
            </a:outerShdw>
          </a:effectLst>
        </p:spPr>
        <p:txBody>
          <a:bodyPr wrap="none" anchor="ctr"/>
          <a:lstStyle/>
          <a:p>
            <a:endParaRPr lang="en-US"/>
          </a:p>
        </p:txBody>
      </p:sp>
      <p:sp>
        <p:nvSpPr>
          <p:cNvPr id="245776" name="Text Box 16"/>
          <p:cNvSpPr txBox="1">
            <a:spLocks noChangeArrowheads="1"/>
          </p:cNvSpPr>
          <p:nvPr/>
        </p:nvSpPr>
        <p:spPr bwMode="auto">
          <a:xfrm>
            <a:off x="3207703" y="953885"/>
            <a:ext cx="4382634" cy="2582524"/>
          </a:xfrm>
          <a:prstGeom prst="rect">
            <a:avLst/>
          </a:prstGeom>
          <a:noFill/>
          <a:ln w="9525">
            <a:noFill/>
            <a:miter lim="800000"/>
            <a:headEnd/>
            <a:tailEnd/>
          </a:ln>
          <a:effectLst/>
        </p:spPr>
        <p:txBody>
          <a:bodyPr/>
          <a:lstStyle/>
          <a:p>
            <a:pPr algn="l">
              <a:spcBef>
                <a:spcPct val="50000"/>
              </a:spcBef>
            </a:pPr>
            <a:r>
              <a:rPr lang="en-GB" b="1" dirty="0">
                <a:latin typeface="Arial" charset="0"/>
              </a:rPr>
              <a:t>concentration </a:t>
            </a:r>
            <a:r>
              <a:rPr lang="en-GB" sz="1000" b="1" dirty="0">
                <a:latin typeface="Arial" charset="0"/>
              </a:rPr>
              <a:t> </a:t>
            </a:r>
            <a:r>
              <a:rPr lang="en-GB" b="1" dirty="0">
                <a:latin typeface="Arial" charset="0"/>
              </a:rPr>
              <a:t>=    1.20 </a:t>
            </a:r>
            <a:r>
              <a:rPr lang="en-GB" b="1" dirty="0" err="1">
                <a:latin typeface="Arial" charset="0"/>
              </a:rPr>
              <a:t>mol</a:t>
            </a:r>
            <a:r>
              <a:rPr lang="en-GB" b="1" dirty="0">
                <a:latin typeface="Arial" charset="0"/>
              </a:rPr>
              <a:t> dm</a:t>
            </a:r>
            <a:r>
              <a:rPr lang="en-GB" b="1" baseline="30000" dirty="0">
                <a:latin typeface="Arial" charset="0"/>
              </a:rPr>
              <a:t>-3</a:t>
            </a:r>
            <a:endParaRPr lang="en-GB" b="1" dirty="0">
              <a:latin typeface="Arial" charset="0"/>
            </a:endParaRPr>
          </a:p>
          <a:p>
            <a:pPr algn="l">
              <a:spcBef>
                <a:spcPct val="50000"/>
              </a:spcBef>
            </a:pPr>
            <a:r>
              <a:rPr lang="en-GB" b="1" dirty="0">
                <a:latin typeface="Arial" charset="0"/>
              </a:rPr>
              <a:t>gradient           =    - 1.60 </a:t>
            </a:r>
            <a:r>
              <a:rPr lang="en-GB" b="1" dirty="0" err="1">
                <a:latin typeface="Arial" charset="0"/>
              </a:rPr>
              <a:t>mol</a:t>
            </a:r>
            <a:r>
              <a:rPr lang="en-GB" b="1" dirty="0">
                <a:latin typeface="Arial" charset="0"/>
              </a:rPr>
              <a:t> dm</a:t>
            </a:r>
            <a:r>
              <a:rPr lang="en-GB" b="1" baseline="30000" dirty="0">
                <a:latin typeface="Arial" charset="0"/>
              </a:rPr>
              <a:t>-3</a:t>
            </a:r>
            <a:endParaRPr lang="en-GB" b="1" dirty="0">
              <a:latin typeface="Arial" charset="0"/>
            </a:endParaRPr>
          </a:p>
          <a:p>
            <a:pPr algn="l">
              <a:spcBef>
                <a:spcPct val="50000"/>
              </a:spcBef>
            </a:pPr>
            <a:r>
              <a:rPr lang="en-GB" b="1" dirty="0">
                <a:latin typeface="Arial" charset="0"/>
              </a:rPr>
              <a:t>	                 1520 min</a:t>
            </a:r>
          </a:p>
          <a:p>
            <a:pPr algn="l">
              <a:spcBef>
                <a:spcPct val="50000"/>
              </a:spcBef>
            </a:pPr>
            <a:r>
              <a:rPr lang="en-GB" b="1" dirty="0">
                <a:latin typeface="Arial" charset="0"/>
              </a:rPr>
              <a:t>rate     </a:t>
            </a:r>
            <a:r>
              <a:rPr lang="en-GB" sz="1600" b="1" dirty="0">
                <a:latin typeface="Arial" charset="0"/>
              </a:rPr>
              <a:t>  </a:t>
            </a:r>
            <a:r>
              <a:rPr lang="en-GB" b="1" dirty="0">
                <a:latin typeface="Arial" charset="0"/>
              </a:rPr>
              <a:t>      </a:t>
            </a:r>
            <a:r>
              <a:rPr lang="en-GB" sz="1600" b="1" dirty="0">
                <a:latin typeface="Arial" charset="0"/>
              </a:rPr>
              <a:t>  </a:t>
            </a:r>
            <a:r>
              <a:rPr lang="en-GB" b="1" dirty="0">
                <a:latin typeface="Arial" charset="0"/>
              </a:rPr>
              <a:t>    =  - 1.05 x 10</a:t>
            </a:r>
            <a:r>
              <a:rPr lang="en-GB" b="1" baseline="30000" dirty="0">
                <a:latin typeface="Arial" charset="0"/>
              </a:rPr>
              <a:t>-3</a:t>
            </a:r>
            <a:r>
              <a:rPr lang="en-GB" b="1" dirty="0">
                <a:latin typeface="Arial" charset="0"/>
              </a:rPr>
              <a:t> </a:t>
            </a:r>
            <a:r>
              <a:rPr lang="en-GB" b="1" dirty="0" err="1">
                <a:latin typeface="Arial" charset="0"/>
              </a:rPr>
              <a:t>mol</a:t>
            </a:r>
            <a:r>
              <a:rPr lang="en-GB" b="1" dirty="0">
                <a:latin typeface="Arial" charset="0"/>
              </a:rPr>
              <a:t> dm</a:t>
            </a:r>
            <a:r>
              <a:rPr lang="en-GB" b="1" baseline="40000" dirty="0">
                <a:latin typeface="Arial" charset="0"/>
              </a:rPr>
              <a:t>-3</a:t>
            </a:r>
            <a:endParaRPr lang="en-GB" sz="1600" b="1" dirty="0">
              <a:latin typeface="Arial" charset="0"/>
            </a:endParaRPr>
          </a:p>
          <a:p>
            <a:pPr>
              <a:spcBef>
                <a:spcPct val="5000"/>
              </a:spcBef>
            </a:pPr>
            <a:endParaRPr lang="en-GB" sz="1600" b="1" dirty="0">
              <a:solidFill>
                <a:srgbClr val="CC3300"/>
              </a:solidFill>
              <a:latin typeface="Arial" charset="0"/>
            </a:endParaRPr>
          </a:p>
          <a:p>
            <a:pPr>
              <a:spcBef>
                <a:spcPct val="5000"/>
              </a:spcBef>
            </a:pPr>
            <a:r>
              <a:rPr lang="en-GB" sz="2000" b="1" dirty="0">
                <a:solidFill>
                  <a:srgbClr val="CC3300"/>
                </a:solidFill>
                <a:latin typeface="Arial" charset="0"/>
              </a:rPr>
              <a:t>The rate is negative because</a:t>
            </a:r>
          </a:p>
          <a:p>
            <a:r>
              <a:rPr lang="en-GB" sz="2000" b="1" dirty="0">
                <a:solidFill>
                  <a:srgbClr val="CC3300"/>
                </a:solidFill>
                <a:latin typeface="Arial" charset="0"/>
              </a:rPr>
              <a:t>the reaction is slowing down </a:t>
            </a:r>
            <a:endParaRPr lang="en-GB" sz="1600" b="1" dirty="0">
              <a:solidFill>
                <a:srgbClr val="CC3300"/>
              </a:solidFill>
              <a:latin typeface="Arial" charset="0"/>
            </a:endParaRPr>
          </a:p>
        </p:txBody>
      </p:sp>
      <p:sp>
        <p:nvSpPr>
          <p:cNvPr id="245777" name="Line 17"/>
          <p:cNvSpPr>
            <a:spLocks noChangeShapeType="1"/>
          </p:cNvSpPr>
          <p:nvPr/>
        </p:nvSpPr>
        <p:spPr bwMode="auto">
          <a:xfrm>
            <a:off x="5227642" y="1772816"/>
            <a:ext cx="1648613" cy="0"/>
          </a:xfrm>
          <a:prstGeom prst="line">
            <a:avLst/>
          </a:prstGeom>
          <a:noFill/>
          <a:ln w="28575">
            <a:solidFill>
              <a:schemeClr val="tx1"/>
            </a:solidFill>
            <a:round/>
            <a:headEnd/>
            <a:tailEnd/>
          </a:ln>
          <a:effectLst/>
        </p:spPr>
        <p:txBody>
          <a:bodyPr wrap="none" anchor="ctr"/>
          <a:lstStyle/>
          <a:p>
            <a:endParaRPr lang="en-US"/>
          </a:p>
        </p:txBody>
      </p:sp>
      <p:sp>
        <p:nvSpPr>
          <p:cNvPr id="13" name="Rectangle 12"/>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30" name="Text Box 10"/>
          <p:cNvSpPr txBox="1">
            <a:spLocks noChangeArrowheads="1"/>
          </p:cNvSpPr>
          <p:nvPr/>
        </p:nvSpPr>
        <p:spPr bwMode="auto">
          <a:xfrm>
            <a:off x="251520" y="620688"/>
            <a:ext cx="8397903" cy="1323439"/>
          </a:xfrm>
          <a:prstGeom prst="rect">
            <a:avLst/>
          </a:prstGeom>
          <a:noFill/>
          <a:ln w="9525">
            <a:noFill/>
            <a:miter lim="800000"/>
            <a:headEnd/>
            <a:tailEnd/>
          </a:ln>
          <a:effectLst/>
        </p:spPr>
        <p:txBody>
          <a:bodyPr wrap="square">
            <a:spAutoFit/>
          </a:bodyPr>
          <a:lstStyle/>
          <a:p>
            <a:pPr algn="l">
              <a:spcAft>
                <a:spcPts val="200"/>
              </a:spcAft>
            </a:pPr>
            <a:r>
              <a:rPr lang="en-GB" sz="2000" dirty="0">
                <a:latin typeface="Arial" charset="0"/>
              </a:rPr>
              <a:t>The order of reaction can be found by measuring the rate at different times during the reaction and plotting the </a:t>
            </a:r>
            <a:r>
              <a:rPr lang="en-GB" sz="2000" b="1" dirty="0">
                <a:latin typeface="Arial" charset="0"/>
              </a:rPr>
              <a:t>rate against either concentration or time</a:t>
            </a:r>
            <a:r>
              <a:rPr lang="en-GB" sz="2000" dirty="0">
                <a:latin typeface="Arial" charset="0"/>
              </a:rPr>
              <a:t>.  The shape of the curve provides an indication of the order.</a:t>
            </a:r>
          </a:p>
        </p:txBody>
      </p:sp>
      <p:sp>
        <p:nvSpPr>
          <p:cNvPr id="261131" name="Text Box 11"/>
          <p:cNvSpPr txBox="1">
            <a:spLocks noChangeArrowheads="1"/>
          </p:cNvSpPr>
          <p:nvPr/>
        </p:nvSpPr>
        <p:spPr bwMode="auto">
          <a:xfrm rot="16200000">
            <a:off x="-1113042" y="3811689"/>
            <a:ext cx="4104455" cy="369332"/>
          </a:xfrm>
          <a:prstGeom prst="rect">
            <a:avLst/>
          </a:prstGeom>
          <a:noFill/>
          <a:ln w="9525">
            <a:noFill/>
            <a:miter lim="800000"/>
            <a:headEnd/>
            <a:tailEnd/>
          </a:ln>
          <a:effectLst/>
        </p:spPr>
        <p:txBody>
          <a:bodyPr wrap="square">
            <a:spAutoFit/>
          </a:bodyPr>
          <a:lstStyle/>
          <a:p>
            <a:pPr>
              <a:spcAft>
                <a:spcPts val="200"/>
              </a:spcAft>
            </a:pPr>
            <a:r>
              <a:rPr lang="en-GB" b="1" dirty="0">
                <a:solidFill>
                  <a:srgbClr val="FF0000"/>
                </a:solidFill>
              </a:rPr>
              <a:t>CONCENTRATION (</a:t>
            </a:r>
            <a:r>
              <a:rPr lang="en-GB" b="1" dirty="0" err="1">
                <a:solidFill>
                  <a:srgbClr val="FF0000"/>
                </a:solidFill>
              </a:rPr>
              <a:t>mol</a:t>
            </a:r>
            <a:r>
              <a:rPr lang="en-GB" b="1" dirty="0">
                <a:solidFill>
                  <a:srgbClr val="FF0000"/>
                </a:solidFill>
              </a:rPr>
              <a:t> dm</a:t>
            </a:r>
            <a:r>
              <a:rPr lang="en-GB" b="1" baseline="30000" dirty="0">
                <a:solidFill>
                  <a:srgbClr val="FF0000"/>
                </a:solidFill>
              </a:rPr>
              <a:t>-3</a:t>
            </a:r>
            <a:r>
              <a:rPr lang="en-GB" b="1" dirty="0">
                <a:solidFill>
                  <a:srgbClr val="FF0000"/>
                </a:solidFill>
              </a:rPr>
              <a:t>)</a:t>
            </a:r>
            <a:endParaRPr lang="en-GB" b="1" baseline="30000" dirty="0">
              <a:solidFill>
                <a:srgbClr val="FF0000"/>
              </a:solidFill>
            </a:endParaRPr>
          </a:p>
        </p:txBody>
      </p:sp>
      <p:sp>
        <p:nvSpPr>
          <p:cNvPr id="261132" name="Text Box 12"/>
          <p:cNvSpPr txBox="1">
            <a:spLocks noChangeArrowheads="1"/>
          </p:cNvSpPr>
          <p:nvPr/>
        </p:nvSpPr>
        <p:spPr bwMode="auto">
          <a:xfrm>
            <a:off x="2667695" y="5916588"/>
            <a:ext cx="1254125" cy="369332"/>
          </a:xfrm>
          <a:prstGeom prst="rect">
            <a:avLst/>
          </a:prstGeom>
          <a:noFill/>
          <a:ln w="9525">
            <a:noFill/>
            <a:miter lim="800000"/>
            <a:headEnd/>
            <a:tailEnd/>
          </a:ln>
          <a:effectLst/>
        </p:spPr>
        <p:txBody>
          <a:bodyPr wrap="square">
            <a:spAutoFit/>
          </a:bodyPr>
          <a:lstStyle/>
          <a:p>
            <a:pPr algn="l">
              <a:spcAft>
                <a:spcPts val="200"/>
              </a:spcAft>
            </a:pPr>
            <a:r>
              <a:rPr lang="en-GB" b="1" u="sng" dirty="0">
                <a:solidFill>
                  <a:srgbClr val="FF0000"/>
                </a:solidFill>
              </a:rPr>
              <a:t>TIME (s)</a:t>
            </a:r>
            <a:endParaRPr lang="en-GB" b="1" u="sng" baseline="30000" dirty="0">
              <a:solidFill>
                <a:srgbClr val="FF0000"/>
              </a:solidFill>
            </a:endParaRPr>
          </a:p>
        </p:txBody>
      </p:sp>
      <p:sp>
        <p:nvSpPr>
          <p:cNvPr id="261133" name="Text Box 13"/>
          <p:cNvSpPr txBox="1">
            <a:spLocks noChangeArrowheads="1"/>
          </p:cNvSpPr>
          <p:nvPr/>
        </p:nvSpPr>
        <p:spPr bwMode="auto">
          <a:xfrm>
            <a:off x="3438973" y="2100635"/>
            <a:ext cx="5286375" cy="887422"/>
          </a:xfrm>
          <a:prstGeom prst="rect">
            <a:avLst/>
          </a:prstGeom>
          <a:noFill/>
          <a:ln w="9525">
            <a:noFill/>
            <a:miter lim="800000"/>
            <a:headEnd/>
            <a:tailEnd/>
          </a:ln>
          <a:effectLst/>
        </p:spPr>
        <p:txBody>
          <a:bodyPr>
            <a:spAutoFit/>
          </a:bodyPr>
          <a:lstStyle/>
          <a:p>
            <a:pPr algn="l">
              <a:spcAft>
                <a:spcPts val="200"/>
              </a:spcAft>
            </a:pPr>
            <a:r>
              <a:rPr lang="en-GB" dirty="0">
                <a:latin typeface="Arial" charset="0"/>
              </a:rPr>
              <a:t>ZERO ORDER</a:t>
            </a:r>
          </a:p>
          <a:p>
            <a:pPr algn="l">
              <a:spcAft>
                <a:spcPts val="200"/>
              </a:spcAft>
            </a:pPr>
            <a:r>
              <a:rPr lang="en-GB" sz="1600" dirty="0">
                <a:latin typeface="Arial" charset="0"/>
              </a:rPr>
              <a:t>A straight line showing a constant decline in concentration.</a:t>
            </a:r>
            <a:endParaRPr lang="en-GB" sz="1600" baseline="30000" dirty="0">
              <a:latin typeface="Arial" charset="0"/>
            </a:endParaRPr>
          </a:p>
        </p:txBody>
      </p:sp>
      <p:sp>
        <p:nvSpPr>
          <p:cNvPr id="261134" name="Text Box 14"/>
          <p:cNvSpPr txBox="1">
            <a:spLocks noChangeArrowheads="1"/>
          </p:cNvSpPr>
          <p:nvPr/>
        </p:nvSpPr>
        <p:spPr bwMode="auto">
          <a:xfrm>
            <a:off x="3490020" y="3132876"/>
            <a:ext cx="5410200" cy="887422"/>
          </a:xfrm>
          <a:prstGeom prst="rect">
            <a:avLst/>
          </a:prstGeom>
          <a:noFill/>
          <a:ln w="9525">
            <a:noFill/>
            <a:miter lim="800000"/>
            <a:headEnd/>
            <a:tailEnd/>
          </a:ln>
          <a:effectLst/>
        </p:spPr>
        <p:txBody>
          <a:bodyPr>
            <a:spAutoFit/>
          </a:bodyPr>
          <a:lstStyle/>
          <a:p>
            <a:pPr algn="l">
              <a:spcAft>
                <a:spcPts val="200"/>
              </a:spcAft>
            </a:pPr>
            <a:r>
              <a:rPr lang="en-GB" dirty="0">
                <a:solidFill>
                  <a:schemeClr val="accent2"/>
                </a:solidFill>
                <a:latin typeface="Arial" charset="0"/>
              </a:rPr>
              <a:t>FIRST ORDER</a:t>
            </a:r>
          </a:p>
          <a:p>
            <a:pPr algn="l">
              <a:spcAft>
                <a:spcPts val="200"/>
              </a:spcAft>
            </a:pPr>
            <a:r>
              <a:rPr lang="en-GB" sz="1600" dirty="0">
                <a:latin typeface="Arial" charset="0"/>
              </a:rPr>
              <a:t>A slightly sloping curve which drops with a constant half-life. (molecules harder to find)</a:t>
            </a:r>
            <a:endParaRPr lang="en-GB" sz="1600" baseline="30000" dirty="0">
              <a:latin typeface="Arial" charset="0"/>
            </a:endParaRPr>
          </a:p>
        </p:txBody>
      </p:sp>
      <p:sp>
        <p:nvSpPr>
          <p:cNvPr id="261135" name="Text Box 15"/>
          <p:cNvSpPr txBox="1">
            <a:spLocks noChangeArrowheads="1"/>
          </p:cNvSpPr>
          <p:nvPr/>
        </p:nvSpPr>
        <p:spPr bwMode="auto">
          <a:xfrm>
            <a:off x="3490020" y="4094138"/>
            <a:ext cx="4940300" cy="641201"/>
          </a:xfrm>
          <a:prstGeom prst="rect">
            <a:avLst/>
          </a:prstGeom>
          <a:noFill/>
          <a:ln w="9525">
            <a:noFill/>
            <a:miter lim="800000"/>
            <a:headEnd/>
            <a:tailEnd/>
          </a:ln>
          <a:effectLst/>
        </p:spPr>
        <p:txBody>
          <a:bodyPr>
            <a:spAutoFit/>
          </a:bodyPr>
          <a:lstStyle/>
          <a:p>
            <a:pPr algn="l">
              <a:spcAft>
                <a:spcPts val="200"/>
              </a:spcAft>
            </a:pPr>
            <a:r>
              <a:rPr lang="en-GB" dirty="0">
                <a:solidFill>
                  <a:srgbClr val="FF0000"/>
                </a:solidFill>
                <a:latin typeface="Arial" charset="0"/>
              </a:rPr>
              <a:t>SECOND ORDER </a:t>
            </a:r>
          </a:p>
          <a:p>
            <a:pPr algn="l">
              <a:spcAft>
                <a:spcPts val="200"/>
              </a:spcAft>
            </a:pPr>
            <a:r>
              <a:rPr lang="en-GB" sz="1600" dirty="0">
                <a:latin typeface="Arial" charset="0"/>
              </a:rPr>
              <a:t>The curve declines steeply at first then levels out.</a:t>
            </a:r>
            <a:endParaRPr lang="en-GB" sz="1600" baseline="30000" dirty="0">
              <a:latin typeface="Arial" charset="0"/>
            </a:endParaRPr>
          </a:p>
        </p:txBody>
      </p:sp>
      <p:grpSp>
        <p:nvGrpSpPr>
          <p:cNvPr id="2" name="Group 17"/>
          <p:cNvGrpSpPr>
            <a:grpSpLocks/>
          </p:cNvGrpSpPr>
          <p:nvPr/>
        </p:nvGrpSpPr>
        <p:grpSpPr bwMode="auto">
          <a:xfrm>
            <a:off x="1354832" y="2031976"/>
            <a:ext cx="2986088" cy="3862387"/>
            <a:chOff x="1066" y="799"/>
            <a:chExt cx="2721" cy="2268"/>
          </a:xfrm>
        </p:grpSpPr>
        <p:sp>
          <p:nvSpPr>
            <p:cNvPr id="261138" name="Line 18"/>
            <p:cNvSpPr>
              <a:spLocks noChangeShapeType="1"/>
            </p:cNvSpPr>
            <p:nvPr/>
          </p:nvSpPr>
          <p:spPr bwMode="auto">
            <a:xfrm>
              <a:off x="1066" y="799"/>
              <a:ext cx="0" cy="2268"/>
            </a:xfrm>
            <a:prstGeom prst="line">
              <a:avLst/>
            </a:prstGeom>
            <a:noFill/>
            <a:ln w="19050">
              <a:solidFill>
                <a:schemeClr val="tx1"/>
              </a:solidFill>
              <a:round/>
              <a:headEnd/>
              <a:tailEnd/>
            </a:ln>
            <a:effectLst/>
          </p:spPr>
          <p:txBody>
            <a:bodyPr wrap="none" anchor="ctr"/>
            <a:lstStyle/>
            <a:p>
              <a:endParaRPr lang="en-US"/>
            </a:p>
          </p:txBody>
        </p:sp>
        <p:sp>
          <p:nvSpPr>
            <p:cNvPr id="261139" name="Line 19"/>
            <p:cNvSpPr>
              <a:spLocks noChangeShapeType="1"/>
            </p:cNvSpPr>
            <p:nvPr/>
          </p:nvSpPr>
          <p:spPr bwMode="auto">
            <a:xfrm flipH="1">
              <a:off x="1066" y="3067"/>
              <a:ext cx="2721" cy="0"/>
            </a:xfrm>
            <a:prstGeom prst="line">
              <a:avLst/>
            </a:prstGeom>
            <a:noFill/>
            <a:ln w="19050">
              <a:solidFill>
                <a:schemeClr val="tx1"/>
              </a:solidFill>
              <a:round/>
              <a:headEnd/>
              <a:tailEnd/>
            </a:ln>
            <a:effectLst/>
          </p:spPr>
          <p:txBody>
            <a:bodyPr wrap="none" anchor="ctr"/>
            <a:lstStyle/>
            <a:p>
              <a:endParaRPr lang="en-US"/>
            </a:p>
          </p:txBody>
        </p:sp>
      </p:grpSp>
      <p:sp>
        <p:nvSpPr>
          <p:cNvPr id="261140" name="Line 20"/>
          <p:cNvSpPr>
            <a:spLocks noChangeShapeType="1"/>
          </p:cNvSpPr>
          <p:nvPr/>
        </p:nvSpPr>
        <p:spPr bwMode="auto">
          <a:xfrm>
            <a:off x="1354832" y="2160563"/>
            <a:ext cx="2108200" cy="3733800"/>
          </a:xfrm>
          <a:prstGeom prst="line">
            <a:avLst/>
          </a:prstGeom>
          <a:noFill/>
          <a:ln w="28575">
            <a:solidFill>
              <a:schemeClr val="tx2"/>
            </a:solidFill>
            <a:round/>
            <a:headEnd/>
            <a:tailEnd/>
          </a:ln>
          <a:effectLst/>
        </p:spPr>
        <p:txBody>
          <a:bodyPr wrap="none" anchor="ctr"/>
          <a:lstStyle/>
          <a:p>
            <a:endParaRPr lang="en-US"/>
          </a:p>
        </p:txBody>
      </p:sp>
      <p:sp>
        <p:nvSpPr>
          <p:cNvPr id="261141" name="Freeform 21"/>
          <p:cNvSpPr>
            <a:spLocks/>
          </p:cNvSpPr>
          <p:nvPr/>
        </p:nvSpPr>
        <p:spPr bwMode="auto">
          <a:xfrm>
            <a:off x="1354832" y="2160563"/>
            <a:ext cx="2692400" cy="3475038"/>
          </a:xfrm>
          <a:custGeom>
            <a:avLst/>
            <a:gdLst/>
            <a:ahLst/>
            <a:cxnLst>
              <a:cxn ang="0">
                <a:pos x="0" y="0"/>
              </a:cxn>
              <a:cxn ang="0">
                <a:pos x="408" y="1134"/>
              </a:cxn>
              <a:cxn ang="0">
                <a:pos x="1088" y="1996"/>
              </a:cxn>
              <a:cxn ang="0">
                <a:pos x="2086" y="2449"/>
              </a:cxn>
            </a:cxnLst>
            <a:rect l="0" t="0" r="r" b="b"/>
            <a:pathLst>
              <a:path w="2086" h="2449">
                <a:moveTo>
                  <a:pt x="0" y="0"/>
                </a:moveTo>
                <a:cubicBezTo>
                  <a:pt x="113" y="400"/>
                  <a:pt x="227" y="801"/>
                  <a:pt x="408" y="1134"/>
                </a:cubicBezTo>
                <a:cubicBezTo>
                  <a:pt x="589" y="1467"/>
                  <a:pt x="808" y="1777"/>
                  <a:pt x="1088" y="1996"/>
                </a:cubicBezTo>
                <a:cubicBezTo>
                  <a:pt x="1368" y="2215"/>
                  <a:pt x="1727" y="2332"/>
                  <a:pt x="2086" y="2449"/>
                </a:cubicBezTo>
              </a:path>
            </a:pathLst>
          </a:custGeom>
          <a:noFill/>
          <a:ln w="28575" cap="flat" cmpd="sng">
            <a:solidFill>
              <a:schemeClr val="accent2"/>
            </a:solidFill>
            <a:prstDash val="solid"/>
            <a:round/>
            <a:headEnd/>
            <a:tailEnd/>
          </a:ln>
          <a:effectLst/>
        </p:spPr>
        <p:txBody>
          <a:bodyPr wrap="none" anchor="ctr"/>
          <a:lstStyle/>
          <a:p>
            <a:endParaRPr lang="en-US"/>
          </a:p>
        </p:txBody>
      </p:sp>
      <p:sp>
        <p:nvSpPr>
          <p:cNvPr id="261142" name="Freeform 22"/>
          <p:cNvSpPr>
            <a:spLocks/>
          </p:cNvSpPr>
          <p:nvPr/>
        </p:nvSpPr>
        <p:spPr bwMode="auto">
          <a:xfrm>
            <a:off x="1356420" y="2165326"/>
            <a:ext cx="2565400" cy="3084512"/>
          </a:xfrm>
          <a:custGeom>
            <a:avLst/>
            <a:gdLst/>
            <a:ahLst/>
            <a:cxnLst>
              <a:cxn ang="0">
                <a:pos x="0" y="0"/>
              </a:cxn>
              <a:cxn ang="0">
                <a:pos x="308" y="1476"/>
              </a:cxn>
              <a:cxn ang="0">
                <a:pos x="1087" y="2003"/>
              </a:cxn>
              <a:cxn ang="0">
                <a:pos x="1987" y="2174"/>
              </a:cxn>
            </a:cxnLst>
            <a:rect l="0" t="0" r="r" b="b"/>
            <a:pathLst>
              <a:path w="1987" h="2174">
                <a:moveTo>
                  <a:pt x="0" y="0"/>
                </a:moveTo>
                <a:cubicBezTo>
                  <a:pt x="63" y="571"/>
                  <a:pt x="127" y="1142"/>
                  <a:pt x="308" y="1476"/>
                </a:cubicBezTo>
                <a:cubicBezTo>
                  <a:pt x="489" y="1810"/>
                  <a:pt x="807" y="1887"/>
                  <a:pt x="1087" y="2003"/>
                </a:cubicBezTo>
                <a:cubicBezTo>
                  <a:pt x="1367" y="2119"/>
                  <a:pt x="1677" y="2146"/>
                  <a:pt x="1987" y="2174"/>
                </a:cubicBezTo>
              </a:path>
            </a:pathLst>
          </a:custGeom>
          <a:noFill/>
          <a:ln w="28575" cap="flat" cmpd="sng">
            <a:solidFill>
              <a:srgbClr val="FF0000"/>
            </a:solidFill>
            <a:prstDash val="solid"/>
            <a:round/>
            <a:headEnd/>
            <a:tailEnd/>
          </a:ln>
          <a:effectLst/>
        </p:spPr>
        <p:txBody>
          <a:bodyPr wrap="none" anchor="ctr"/>
          <a:lstStyle/>
          <a:p>
            <a:endParaRPr lang="en-US"/>
          </a:p>
        </p:txBody>
      </p:sp>
      <p:sp>
        <p:nvSpPr>
          <p:cNvPr id="261143" name="Line 23"/>
          <p:cNvSpPr>
            <a:spLocks noChangeShapeType="1"/>
          </p:cNvSpPr>
          <p:nvPr/>
        </p:nvSpPr>
        <p:spPr bwMode="auto">
          <a:xfrm flipV="1">
            <a:off x="1821557" y="4271938"/>
            <a:ext cx="1617663" cy="0"/>
          </a:xfrm>
          <a:prstGeom prst="line">
            <a:avLst/>
          </a:prstGeom>
          <a:noFill/>
          <a:ln w="19050">
            <a:solidFill>
              <a:srgbClr val="CC3300"/>
            </a:solidFill>
            <a:round/>
            <a:headEnd/>
            <a:tailEnd/>
          </a:ln>
          <a:effectLst/>
        </p:spPr>
        <p:txBody>
          <a:bodyPr wrap="none" anchor="ctr"/>
          <a:lstStyle/>
          <a:p>
            <a:endParaRPr lang="en-US"/>
          </a:p>
        </p:txBody>
      </p:sp>
      <p:sp>
        <p:nvSpPr>
          <p:cNvPr id="261144" name="Line 24"/>
          <p:cNvSpPr>
            <a:spLocks noChangeShapeType="1"/>
          </p:cNvSpPr>
          <p:nvPr/>
        </p:nvSpPr>
        <p:spPr bwMode="auto">
          <a:xfrm flipV="1">
            <a:off x="1821557" y="3421038"/>
            <a:ext cx="1617663" cy="0"/>
          </a:xfrm>
          <a:prstGeom prst="line">
            <a:avLst/>
          </a:prstGeom>
          <a:noFill/>
          <a:ln w="19050">
            <a:solidFill>
              <a:schemeClr val="accent2"/>
            </a:solidFill>
            <a:round/>
            <a:headEnd/>
            <a:tailEnd/>
          </a:ln>
          <a:effectLst/>
        </p:spPr>
        <p:txBody>
          <a:bodyPr wrap="none" anchor="ctr"/>
          <a:lstStyle/>
          <a:p>
            <a:endParaRPr lang="en-US"/>
          </a:p>
        </p:txBody>
      </p:sp>
      <p:sp>
        <p:nvSpPr>
          <p:cNvPr id="261145" name="Line 25"/>
          <p:cNvSpPr>
            <a:spLocks noChangeShapeType="1"/>
          </p:cNvSpPr>
          <p:nvPr/>
        </p:nvSpPr>
        <p:spPr bwMode="auto">
          <a:xfrm flipV="1">
            <a:off x="1669157" y="2595538"/>
            <a:ext cx="1770063" cy="0"/>
          </a:xfrm>
          <a:prstGeom prst="line">
            <a:avLst/>
          </a:prstGeom>
          <a:noFill/>
          <a:ln w="19050">
            <a:solidFill>
              <a:schemeClr val="tx1"/>
            </a:solidFill>
            <a:round/>
            <a:headEnd/>
            <a:tailEnd/>
          </a:ln>
          <a:effectLst/>
        </p:spPr>
        <p:txBody>
          <a:bodyPr wrap="none" anchor="ctr"/>
          <a:lstStyle/>
          <a:p>
            <a:endParaRPr lang="en-US"/>
          </a:p>
        </p:txBody>
      </p:sp>
      <p:sp>
        <p:nvSpPr>
          <p:cNvPr id="19" name="Rectangle 18"/>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0" name="Text Box 5"/>
          <p:cNvSpPr txBox="1">
            <a:spLocks noChangeArrowheads="1"/>
          </p:cNvSpPr>
          <p:nvPr/>
        </p:nvSpPr>
        <p:spPr bwMode="auto">
          <a:xfrm>
            <a:off x="539552" y="0"/>
            <a:ext cx="7256512" cy="707886"/>
          </a:xfrm>
          <a:prstGeom prst="rect">
            <a:avLst/>
          </a:prstGeom>
          <a:noFill/>
          <a:ln w="9525">
            <a:noFill/>
            <a:miter lim="800000"/>
            <a:headEnd/>
            <a:tailEnd/>
          </a:ln>
          <a:effectLst/>
        </p:spPr>
        <p:txBody>
          <a:bodyPr wrap="square">
            <a:spAutoFit/>
          </a:bodyPr>
          <a:lstStyle/>
          <a:p>
            <a:pPr algn="ctr">
              <a:spcBef>
                <a:spcPct val="50000"/>
              </a:spcBef>
            </a:pPr>
            <a:r>
              <a:rPr lang="en-US" altLang="zh-TW" sz="4000" dirty="0">
                <a:solidFill>
                  <a:srgbClr val="0000CC"/>
                </a:solidFill>
                <a:latin typeface="Calibri"/>
              </a:rPr>
              <a:t>1. Order – concentration vs </a:t>
            </a:r>
            <a:r>
              <a:rPr lang="en-US" altLang="zh-TW" sz="4000" u="sng" dirty="0">
                <a:solidFill>
                  <a:srgbClr val="0000CC"/>
                </a:solidFill>
                <a:latin typeface="Calibri"/>
              </a:rPr>
              <a:t>time</a:t>
            </a:r>
            <a:endParaRPr lang="en-US" sz="2000" u="sng" dirty="0">
              <a:solidFill>
                <a:srgbClr val="000066"/>
              </a:solidFill>
              <a:effectLst>
                <a:outerShdw blurRad="38100" dist="38100" dir="2700000" algn="tl">
                  <a:srgbClr val="000000"/>
                </a:outerShdw>
              </a:effectLst>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9552" y="1484784"/>
            <a:ext cx="4446588" cy="3778250"/>
            <a:chOff x="1570" y="1023"/>
            <a:chExt cx="2721" cy="2268"/>
          </a:xfrm>
        </p:grpSpPr>
        <p:sp>
          <p:nvSpPr>
            <p:cNvPr id="269316" name="Line 4"/>
            <p:cNvSpPr>
              <a:spLocks noChangeShapeType="1"/>
            </p:cNvSpPr>
            <p:nvPr/>
          </p:nvSpPr>
          <p:spPr bwMode="auto">
            <a:xfrm>
              <a:off x="1570" y="1922"/>
              <a:ext cx="2721" cy="0"/>
            </a:xfrm>
            <a:prstGeom prst="line">
              <a:avLst/>
            </a:prstGeom>
            <a:noFill/>
            <a:ln w="28575">
              <a:solidFill>
                <a:schemeClr val="tx2"/>
              </a:solidFill>
              <a:round/>
              <a:headEnd/>
              <a:tailEnd/>
            </a:ln>
            <a:effectLst/>
          </p:spPr>
          <p:txBody>
            <a:bodyPr wrap="none" anchor="ctr"/>
            <a:lstStyle/>
            <a:p>
              <a:endParaRPr lang="en-US" sz="2400"/>
            </a:p>
          </p:txBody>
        </p:sp>
        <p:sp>
          <p:nvSpPr>
            <p:cNvPr id="269317" name="Line 5"/>
            <p:cNvSpPr>
              <a:spLocks noChangeShapeType="1"/>
            </p:cNvSpPr>
            <p:nvPr/>
          </p:nvSpPr>
          <p:spPr bwMode="auto">
            <a:xfrm flipV="1">
              <a:off x="1570" y="2376"/>
              <a:ext cx="2721" cy="907"/>
            </a:xfrm>
            <a:prstGeom prst="line">
              <a:avLst/>
            </a:prstGeom>
            <a:noFill/>
            <a:ln w="28575">
              <a:solidFill>
                <a:schemeClr val="accent2"/>
              </a:solidFill>
              <a:round/>
              <a:headEnd/>
              <a:tailEnd/>
            </a:ln>
            <a:effectLst/>
          </p:spPr>
          <p:txBody>
            <a:bodyPr wrap="none" anchor="ctr"/>
            <a:lstStyle/>
            <a:p>
              <a:endParaRPr lang="en-US" sz="2400"/>
            </a:p>
          </p:txBody>
        </p:sp>
        <p:sp>
          <p:nvSpPr>
            <p:cNvPr id="269318" name="Freeform 6"/>
            <p:cNvSpPr>
              <a:spLocks/>
            </p:cNvSpPr>
            <p:nvPr/>
          </p:nvSpPr>
          <p:spPr bwMode="auto">
            <a:xfrm>
              <a:off x="1570" y="1333"/>
              <a:ext cx="2676" cy="1950"/>
            </a:xfrm>
            <a:custGeom>
              <a:avLst/>
              <a:gdLst/>
              <a:ahLst/>
              <a:cxnLst>
                <a:cxn ang="0">
                  <a:pos x="0" y="1950"/>
                </a:cxn>
                <a:cxn ang="0">
                  <a:pos x="1814" y="1678"/>
                </a:cxn>
                <a:cxn ang="0">
                  <a:pos x="2857" y="816"/>
                </a:cxn>
                <a:cxn ang="0">
                  <a:pos x="3311" y="0"/>
                </a:cxn>
              </a:cxnLst>
              <a:rect l="0" t="0" r="r" b="b"/>
              <a:pathLst>
                <a:path w="3311" h="1950">
                  <a:moveTo>
                    <a:pt x="0" y="1950"/>
                  </a:moveTo>
                  <a:cubicBezTo>
                    <a:pt x="669" y="1908"/>
                    <a:pt x="1338" y="1867"/>
                    <a:pt x="1814" y="1678"/>
                  </a:cubicBezTo>
                  <a:cubicBezTo>
                    <a:pt x="2290" y="1489"/>
                    <a:pt x="2608" y="1096"/>
                    <a:pt x="2857" y="816"/>
                  </a:cubicBezTo>
                  <a:cubicBezTo>
                    <a:pt x="3106" y="536"/>
                    <a:pt x="3208" y="268"/>
                    <a:pt x="3311" y="0"/>
                  </a:cubicBezTo>
                </a:path>
              </a:pathLst>
            </a:custGeom>
            <a:noFill/>
            <a:ln w="28575" cap="flat" cmpd="sng">
              <a:solidFill>
                <a:srgbClr val="FF3300"/>
              </a:solidFill>
              <a:prstDash val="solid"/>
              <a:round/>
              <a:headEnd/>
              <a:tailEnd/>
            </a:ln>
            <a:effectLst/>
          </p:spPr>
          <p:txBody>
            <a:bodyPr wrap="none" anchor="ctr"/>
            <a:lstStyle/>
            <a:p>
              <a:endParaRPr lang="en-US" sz="2400"/>
            </a:p>
          </p:txBody>
        </p:sp>
        <p:grpSp>
          <p:nvGrpSpPr>
            <p:cNvPr id="3" name="Group 7"/>
            <p:cNvGrpSpPr>
              <a:grpSpLocks/>
            </p:cNvGrpSpPr>
            <p:nvPr/>
          </p:nvGrpSpPr>
          <p:grpSpPr bwMode="auto">
            <a:xfrm>
              <a:off x="1570" y="1023"/>
              <a:ext cx="2721" cy="2268"/>
              <a:chOff x="1066" y="799"/>
              <a:chExt cx="2721" cy="2268"/>
            </a:xfrm>
          </p:grpSpPr>
          <p:sp>
            <p:nvSpPr>
              <p:cNvPr id="269320" name="Line 8"/>
              <p:cNvSpPr>
                <a:spLocks noChangeShapeType="1"/>
              </p:cNvSpPr>
              <p:nvPr/>
            </p:nvSpPr>
            <p:spPr bwMode="auto">
              <a:xfrm>
                <a:off x="1066" y="799"/>
                <a:ext cx="0" cy="2268"/>
              </a:xfrm>
              <a:prstGeom prst="line">
                <a:avLst/>
              </a:prstGeom>
              <a:noFill/>
              <a:ln w="19050">
                <a:solidFill>
                  <a:schemeClr val="tx1"/>
                </a:solidFill>
                <a:round/>
                <a:headEnd/>
                <a:tailEnd/>
              </a:ln>
              <a:effectLst/>
            </p:spPr>
            <p:txBody>
              <a:bodyPr wrap="none" anchor="ctr"/>
              <a:lstStyle/>
              <a:p>
                <a:endParaRPr lang="en-US" sz="2400"/>
              </a:p>
            </p:txBody>
          </p:sp>
          <p:sp>
            <p:nvSpPr>
              <p:cNvPr id="269321" name="Line 9"/>
              <p:cNvSpPr>
                <a:spLocks noChangeShapeType="1"/>
              </p:cNvSpPr>
              <p:nvPr/>
            </p:nvSpPr>
            <p:spPr bwMode="auto">
              <a:xfrm flipH="1">
                <a:off x="1066" y="3067"/>
                <a:ext cx="2721" cy="0"/>
              </a:xfrm>
              <a:prstGeom prst="line">
                <a:avLst/>
              </a:prstGeom>
              <a:noFill/>
              <a:ln w="19050">
                <a:solidFill>
                  <a:schemeClr val="tx1"/>
                </a:solidFill>
                <a:round/>
                <a:headEnd/>
                <a:tailEnd/>
              </a:ln>
              <a:effectLst/>
            </p:spPr>
            <p:txBody>
              <a:bodyPr wrap="none" anchor="ctr"/>
              <a:lstStyle/>
              <a:p>
                <a:endParaRPr lang="en-US" sz="2400"/>
              </a:p>
            </p:txBody>
          </p:sp>
        </p:grpSp>
      </p:grpSp>
      <p:sp>
        <p:nvSpPr>
          <p:cNvPr id="269323" name="Text Box 11"/>
          <p:cNvSpPr txBox="1">
            <a:spLocks noChangeArrowheads="1"/>
          </p:cNvSpPr>
          <p:nvPr/>
        </p:nvSpPr>
        <p:spPr bwMode="auto">
          <a:xfrm rot="16200000">
            <a:off x="-2021678" y="3020981"/>
            <a:ext cx="4545107" cy="400110"/>
          </a:xfrm>
          <a:prstGeom prst="rect">
            <a:avLst/>
          </a:prstGeom>
          <a:noFill/>
          <a:ln w="9525">
            <a:noFill/>
            <a:miter lim="800000"/>
            <a:headEnd/>
            <a:tailEnd/>
          </a:ln>
          <a:effectLst/>
        </p:spPr>
        <p:txBody>
          <a:bodyPr wrap="square">
            <a:spAutoFit/>
          </a:bodyPr>
          <a:lstStyle/>
          <a:p>
            <a:pPr algn="l">
              <a:spcAft>
                <a:spcPts val="200"/>
              </a:spcAft>
            </a:pPr>
            <a:r>
              <a:rPr lang="en-GB" sz="2000" b="1" dirty="0">
                <a:solidFill>
                  <a:srgbClr val="FF0000"/>
                </a:solidFill>
                <a:latin typeface="Arial" charset="0"/>
              </a:rPr>
              <a:t>RATE OF REACTION / mol dm</a:t>
            </a:r>
            <a:r>
              <a:rPr lang="en-GB" sz="2000" b="1" baseline="30000" dirty="0">
                <a:solidFill>
                  <a:srgbClr val="FF0000"/>
                </a:solidFill>
                <a:latin typeface="Arial" charset="0"/>
              </a:rPr>
              <a:t>-3 </a:t>
            </a:r>
            <a:r>
              <a:rPr lang="en-GB" sz="2000" b="1" dirty="0">
                <a:solidFill>
                  <a:srgbClr val="FF0000"/>
                </a:solidFill>
                <a:latin typeface="Arial" charset="0"/>
              </a:rPr>
              <a:t>s</a:t>
            </a:r>
            <a:r>
              <a:rPr lang="en-GB" sz="2000" b="1" baseline="30000" dirty="0">
                <a:solidFill>
                  <a:srgbClr val="FF0000"/>
                </a:solidFill>
                <a:latin typeface="Arial" charset="0"/>
              </a:rPr>
              <a:t>-1</a:t>
            </a:r>
          </a:p>
        </p:txBody>
      </p:sp>
      <p:sp>
        <p:nvSpPr>
          <p:cNvPr id="269324" name="Text Box 12"/>
          <p:cNvSpPr txBox="1">
            <a:spLocks noChangeArrowheads="1"/>
          </p:cNvSpPr>
          <p:nvPr/>
        </p:nvSpPr>
        <p:spPr bwMode="auto">
          <a:xfrm>
            <a:off x="971600" y="5331296"/>
            <a:ext cx="4176464" cy="400110"/>
          </a:xfrm>
          <a:prstGeom prst="rect">
            <a:avLst/>
          </a:prstGeom>
          <a:noFill/>
          <a:ln w="9525">
            <a:noFill/>
            <a:miter lim="800000"/>
            <a:headEnd/>
            <a:tailEnd/>
          </a:ln>
          <a:effectLst/>
        </p:spPr>
        <p:txBody>
          <a:bodyPr wrap="square">
            <a:spAutoFit/>
          </a:bodyPr>
          <a:lstStyle/>
          <a:p>
            <a:pPr algn="l">
              <a:spcAft>
                <a:spcPts val="200"/>
              </a:spcAft>
            </a:pPr>
            <a:r>
              <a:rPr lang="en-GB" sz="2000" b="1" u="sng" dirty="0">
                <a:solidFill>
                  <a:srgbClr val="FF0000"/>
                </a:solidFill>
                <a:latin typeface="Arial" charset="0"/>
              </a:rPr>
              <a:t>CONCENTRATION / mol dm</a:t>
            </a:r>
            <a:r>
              <a:rPr lang="en-GB" sz="2000" b="1" u="sng" baseline="30000" dirty="0">
                <a:solidFill>
                  <a:srgbClr val="FF0000"/>
                </a:solidFill>
                <a:latin typeface="Arial" charset="0"/>
              </a:rPr>
              <a:t>-3</a:t>
            </a:r>
          </a:p>
        </p:txBody>
      </p:sp>
      <p:sp>
        <p:nvSpPr>
          <p:cNvPr id="269325" name="Text Box 13"/>
          <p:cNvSpPr txBox="1">
            <a:spLocks noChangeArrowheads="1"/>
          </p:cNvSpPr>
          <p:nvPr/>
        </p:nvSpPr>
        <p:spPr bwMode="auto">
          <a:xfrm>
            <a:off x="5148064" y="2708920"/>
            <a:ext cx="3271837" cy="1231106"/>
          </a:xfrm>
          <a:prstGeom prst="rect">
            <a:avLst/>
          </a:prstGeom>
          <a:noFill/>
          <a:ln w="9525">
            <a:noFill/>
            <a:miter lim="800000"/>
            <a:headEnd/>
            <a:tailEnd/>
          </a:ln>
          <a:effectLst/>
        </p:spPr>
        <p:txBody>
          <a:bodyPr>
            <a:spAutoFit/>
          </a:bodyPr>
          <a:lstStyle/>
          <a:p>
            <a:pPr algn="l">
              <a:spcAft>
                <a:spcPts val="200"/>
              </a:spcAft>
            </a:pPr>
            <a:r>
              <a:rPr lang="en-GB" sz="2000" dirty="0">
                <a:latin typeface="Arial" charset="0"/>
              </a:rPr>
              <a:t>ZERO ORDER</a:t>
            </a:r>
            <a:r>
              <a:rPr lang="en-GB" dirty="0">
                <a:latin typeface="Arial" charset="0"/>
              </a:rPr>
              <a:t> – the rate does not depend on the concentration. The line is parallel to the x axis.</a:t>
            </a:r>
            <a:endParaRPr lang="en-GB" baseline="30000" dirty="0">
              <a:latin typeface="Arial" charset="0"/>
            </a:endParaRPr>
          </a:p>
        </p:txBody>
      </p:sp>
      <p:sp>
        <p:nvSpPr>
          <p:cNvPr id="269326" name="Text Box 14"/>
          <p:cNvSpPr txBox="1">
            <a:spLocks noChangeArrowheads="1"/>
          </p:cNvSpPr>
          <p:nvPr/>
        </p:nvSpPr>
        <p:spPr bwMode="auto">
          <a:xfrm>
            <a:off x="5148064" y="4077072"/>
            <a:ext cx="3211512" cy="2062103"/>
          </a:xfrm>
          <a:prstGeom prst="rect">
            <a:avLst/>
          </a:prstGeom>
          <a:noFill/>
          <a:ln w="9525">
            <a:noFill/>
            <a:miter lim="800000"/>
            <a:headEnd/>
            <a:tailEnd/>
          </a:ln>
          <a:effectLst/>
        </p:spPr>
        <p:txBody>
          <a:bodyPr>
            <a:spAutoFit/>
          </a:bodyPr>
          <a:lstStyle/>
          <a:p>
            <a:pPr algn="l">
              <a:spcAft>
                <a:spcPts val="200"/>
              </a:spcAft>
            </a:pPr>
            <a:r>
              <a:rPr lang="en-GB" sz="2000" dirty="0">
                <a:solidFill>
                  <a:schemeClr val="accent2"/>
                </a:solidFill>
                <a:latin typeface="Arial" charset="0"/>
              </a:rPr>
              <a:t>FIRST ORDER</a:t>
            </a:r>
            <a:r>
              <a:rPr lang="en-GB" dirty="0">
                <a:latin typeface="Arial" charset="0"/>
              </a:rPr>
              <a:t> – the rate is proportional to the concentration so you get a straight line of fixed gradient. The gradient of the line equals the rate constant for the reaction.</a:t>
            </a:r>
            <a:endParaRPr lang="en-GB" baseline="30000" dirty="0">
              <a:latin typeface="Arial" charset="0"/>
            </a:endParaRPr>
          </a:p>
        </p:txBody>
      </p:sp>
      <p:sp>
        <p:nvSpPr>
          <p:cNvPr id="269327" name="Text Box 15"/>
          <p:cNvSpPr txBox="1">
            <a:spLocks noChangeArrowheads="1"/>
          </p:cNvSpPr>
          <p:nvPr/>
        </p:nvSpPr>
        <p:spPr bwMode="auto">
          <a:xfrm>
            <a:off x="5220072" y="980728"/>
            <a:ext cx="3124200" cy="1508105"/>
          </a:xfrm>
          <a:prstGeom prst="rect">
            <a:avLst/>
          </a:prstGeom>
          <a:noFill/>
          <a:ln w="9525">
            <a:noFill/>
            <a:miter lim="800000"/>
            <a:headEnd/>
            <a:tailEnd/>
          </a:ln>
          <a:effectLst/>
        </p:spPr>
        <p:txBody>
          <a:bodyPr>
            <a:spAutoFit/>
          </a:bodyPr>
          <a:lstStyle/>
          <a:p>
            <a:pPr algn="l">
              <a:spcAft>
                <a:spcPts val="200"/>
              </a:spcAft>
            </a:pPr>
            <a:r>
              <a:rPr lang="en-GB" sz="2000" dirty="0">
                <a:solidFill>
                  <a:srgbClr val="FF0000"/>
                </a:solidFill>
                <a:latin typeface="Arial" charset="0"/>
              </a:rPr>
              <a:t>SECOND ORDER</a:t>
            </a:r>
            <a:r>
              <a:rPr lang="en-GB" dirty="0">
                <a:latin typeface="Arial" charset="0"/>
              </a:rPr>
              <a:t> – the rate is proportional to the  square of the concentration.   You get an upwardly sloping curve.</a:t>
            </a:r>
            <a:endParaRPr lang="en-GB" baseline="30000" dirty="0">
              <a:latin typeface="Arial" charset="0"/>
            </a:endParaRPr>
          </a:p>
        </p:txBody>
      </p:sp>
      <p:sp>
        <p:nvSpPr>
          <p:cNvPr id="17" name="Rectangle 16"/>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19" name="Text Box 5"/>
          <p:cNvSpPr txBox="1">
            <a:spLocks noChangeArrowheads="1"/>
          </p:cNvSpPr>
          <p:nvPr/>
        </p:nvSpPr>
        <p:spPr bwMode="auto">
          <a:xfrm>
            <a:off x="539552" y="0"/>
            <a:ext cx="7256512" cy="707886"/>
          </a:xfrm>
          <a:prstGeom prst="rect">
            <a:avLst/>
          </a:prstGeom>
          <a:noFill/>
          <a:ln w="9525">
            <a:noFill/>
            <a:miter lim="800000"/>
            <a:headEnd/>
            <a:tailEnd/>
          </a:ln>
          <a:effectLst/>
        </p:spPr>
        <p:txBody>
          <a:bodyPr wrap="square">
            <a:spAutoFit/>
          </a:bodyPr>
          <a:lstStyle/>
          <a:p>
            <a:pPr algn="ctr">
              <a:spcBef>
                <a:spcPct val="50000"/>
              </a:spcBef>
            </a:pPr>
            <a:r>
              <a:rPr lang="en-US" altLang="zh-TW" sz="4000" dirty="0">
                <a:solidFill>
                  <a:srgbClr val="0000CC"/>
                </a:solidFill>
                <a:latin typeface="Calibri"/>
              </a:rPr>
              <a:t>2. Order – rate vs </a:t>
            </a:r>
            <a:r>
              <a:rPr lang="en-US" altLang="zh-TW" sz="4000" u="sng" dirty="0">
                <a:solidFill>
                  <a:srgbClr val="0000CC"/>
                </a:solidFill>
                <a:latin typeface="Calibri"/>
              </a:rPr>
              <a:t>concentration</a:t>
            </a:r>
            <a:endParaRPr lang="en-US" sz="2000" u="sng" dirty="0">
              <a:solidFill>
                <a:srgbClr val="000066"/>
              </a:solidFill>
              <a:effectLst>
                <a:outerShdw blurRad="38100" dist="38100" dir="2700000" algn="tl">
                  <a:srgbClr val="000000"/>
                </a:outerShdw>
              </a:effectLst>
            </a:endParaRPr>
          </a:p>
        </p:txBody>
      </p:sp>
      <p:sp>
        <p:nvSpPr>
          <p:cNvPr id="4" name="Date Placeholder 3"/>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 Box 2"/>
          <p:cNvSpPr txBox="1">
            <a:spLocks noChangeArrowheads="1"/>
          </p:cNvSpPr>
          <p:nvPr/>
        </p:nvSpPr>
        <p:spPr bwMode="auto">
          <a:xfrm>
            <a:off x="5472113" y="219075"/>
            <a:ext cx="3430587" cy="977900"/>
          </a:xfrm>
          <a:prstGeom prst="rect">
            <a:avLst/>
          </a:prstGeom>
          <a:noFill/>
          <a:ln w="9525">
            <a:noFill/>
            <a:miter lim="800000"/>
            <a:headEnd/>
            <a:tailEnd/>
          </a:ln>
          <a:effectLst/>
        </p:spPr>
        <p:txBody>
          <a:bodyPr>
            <a:spAutoFit/>
          </a:bodyPr>
          <a:lstStyle/>
          <a:p>
            <a:pPr>
              <a:lnSpc>
                <a:spcPct val="80000"/>
              </a:lnSpc>
              <a:spcBef>
                <a:spcPct val="50000"/>
              </a:spcBef>
            </a:pPr>
            <a:r>
              <a:rPr lang="en-US" sz="2000" dirty="0">
                <a:solidFill>
                  <a:srgbClr val="000066"/>
                </a:solidFill>
                <a:latin typeface="Arial" charset="0"/>
              </a:rPr>
              <a:t>ORDER OF REACTION</a:t>
            </a:r>
          </a:p>
          <a:p>
            <a:pPr>
              <a:lnSpc>
                <a:spcPct val="80000"/>
              </a:lnSpc>
              <a:spcBef>
                <a:spcPct val="50000"/>
              </a:spcBef>
            </a:pPr>
            <a:r>
              <a:rPr lang="en-US" sz="2000" dirty="0">
                <a:solidFill>
                  <a:srgbClr val="000066"/>
                </a:solidFill>
                <a:latin typeface="Arial" charset="0"/>
              </a:rPr>
              <a:t>GRAPHICAL DETERMINATION </a:t>
            </a:r>
          </a:p>
        </p:txBody>
      </p:sp>
      <p:grpSp>
        <p:nvGrpSpPr>
          <p:cNvPr id="2" name="Group 29"/>
          <p:cNvGrpSpPr>
            <a:grpSpLocks/>
          </p:cNvGrpSpPr>
          <p:nvPr/>
        </p:nvGrpSpPr>
        <p:grpSpPr bwMode="auto">
          <a:xfrm>
            <a:off x="255588" y="317500"/>
            <a:ext cx="4962525" cy="6172200"/>
            <a:chOff x="161" y="200"/>
            <a:chExt cx="3126" cy="3888"/>
          </a:xfrm>
        </p:grpSpPr>
        <p:pic>
          <p:nvPicPr>
            <p:cNvPr id="262162" name="Picture 18" descr="grhalflife"/>
            <p:cNvPicPr>
              <a:picLocks noChangeAspect="1" noChangeArrowheads="1"/>
            </p:cNvPicPr>
            <p:nvPr/>
          </p:nvPicPr>
          <p:blipFill>
            <a:blip r:embed="rId2" cstate="print"/>
            <a:srcRect/>
            <a:stretch>
              <a:fillRect/>
            </a:stretch>
          </p:blipFill>
          <p:spPr bwMode="auto">
            <a:xfrm>
              <a:off x="161" y="200"/>
              <a:ext cx="3126" cy="3888"/>
            </a:xfrm>
            <a:prstGeom prst="rect">
              <a:avLst/>
            </a:prstGeom>
            <a:noFill/>
          </p:spPr>
        </p:pic>
        <p:sp>
          <p:nvSpPr>
            <p:cNvPr id="262161" name="Line 17"/>
            <p:cNvSpPr>
              <a:spLocks noChangeShapeType="1"/>
            </p:cNvSpPr>
            <p:nvPr/>
          </p:nvSpPr>
          <p:spPr bwMode="auto">
            <a:xfrm flipV="1">
              <a:off x="432" y="1242"/>
              <a:ext cx="312" cy="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262167" name="Line 23"/>
            <p:cNvSpPr>
              <a:spLocks noChangeShapeType="1"/>
            </p:cNvSpPr>
            <p:nvPr/>
          </p:nvSpPr>
          <p:spPr bwMode="auto">
            <a:xfrm>
              <a:off x="472" y="1878"/>
              <a:ext cx="642" cy="6"/>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262168" name="Line 24"/>
            <p:cNvSpPr>
              <a:spLocks noChangeShapeType="1"/>
            </p:cNvSpPr>
            <p:nvPr/>
          </p:nvSpPr>
          <p:spPr bwMode="auto">
            <a:xfrm>
              <a:off x="466" y="2526"/>
              <a:ext cx="1158" cy="0"/>
            </a:xfrm>
            <a:prstGeom prst="line">
              <a:avLst/>
            </a:prstGeom>
            <a:noFill/>
            <a:ln w="28575" cap="rnd">
              <a:solidFill>
                <a:schemeClr val="tx1"/>
              </a:solidFill>
              <a:prstDash val="sysDot"/>
              <a:round/>
              <a:headEnd/>
              <a:tailEnd/>
            </a:ln>
            <a:effectLst/>
          </p:spPr>
          <p:txBody>
            <a:bodyPr wrap="none" anchor="ctr"/>
            <a:lstStyle/>
            <a:p>
              <a:endParaRPr lang="en-US"/>
            </a:p>
          </p:txBody>
        </p:sp>
        <p:sp>
          <p:nvSpPr>
            <p:cNvPr id="262170" name="Line 26"/>
            <p:cNvSpPr>
              <a:spLocks noChangeShapeType="1"/>
            </p:cNvSpPr>
            <p:nvPr/>
          </p:nvSpPr>
          <p:spPr bwMode="auto">
            <a:xfrm flipV="1">
              <a:off x="462" y="3174"/>
              <a:ext cx="1968" cy="0"/>
            </a:xfrm>
            <a:prstGeom prst="line">
              <a:avLst/>
            </a:prstGeom>
            <a:noFill/>
            <a:ln w="28575" cap="rnd">
              <a:solidFill>
                <a:schemeClr val="tx1"/>
              </a:solidFill>
              <a:prstDash val="sysDot"/>
              <a:round/>
              <a:headEnd/>
              <a:tailEnd/>
            </a:ln>
            <a:effectLst/>
          </p:spPr>
          <p:txBody>
            <a:bodyPr wrap="none" anchor="ctr"/>
            <a:lstStyle/>
            <a:p>
              <a:endParaRPr lang="en-US"/>
            </a:p>
          </p:txBody>
        </p:sp>
      </p:grpSp>
      <p:sp>
        <p:nvSpPr>
          <p:cNvPr id="262165" name="AutoShape 21"/>
          <p:cNvSpPr>
            <a:spLocks noChangeArrowheads="1"/>
          </p:cNvSpPr>
          <p:nvPr/>
        </p:nvSpPr>
        <p:spPr bwMode="auto">
          <a:xfrm>
            <a:off x="671513" y="895350"/>
            <a:ext cx="1009650" cy="2219325"/>
          </a:xfrm>
          <a:prstGeom prst="rtTriangle">
            <a:avLst/>
          </a:prstGeom>
          <a:solidFill>
            <a:srgbClr val="FFFFCC">
              <a:alpha val="50000"/>
            </a:srgbClr>
          </a:solidFill>
          <a:ln w="19050">
            <a:solidFill>
              <a:schemeClr val="tx1"/>
            </a:solidFill>
            <a:miter lim="800000"/>
            <a:headEnd/>
            <a:tailEnd/>
          </a:ln>
          <a:effectLst/>
        </p:spPr>
        <p:txBody>
          <a:bodyPr wrap="none" anchor="ctr"/>
          <a:lstStyle/>
          <a:p>
            <a:endParaRPr lang="en-US"/>
          </a:p>
        </p:txBody>
      </p:sp>
      <p:sp>
        <p:nvSpPr>
          <p:cNvPr id="262166" name="AutoShape 22"/>
          <p:cNvSpPr>
            <a:spLocks noChangeArrowheads="1"/>
          </p:cNvSpPr>
          <p:nvPr/>
        </p:nvSpPr>
        <p:spPr bwMode="auto">
          <a:xfrm>
            <a:off x="920750" y="1724025"/>
            <a:ext cx="1600200" cy="2505075"/>
          </a:xfrm>
          <a:prstGeom prst="rtTriangle">
            <a:avLst/>
          </a:prstGeom>
          <a:solidFill>
            <a:srgbClr val="CCFFCC">
              <a:alpha val="50000"/>
            </a:srgbClr>
          </a:solidFill>
          <a:ln w="19050">
            <a:solidFill>
              <a:schemeClr val="tx1"/>
            </a:solidFill>
            <a:miter lim="800000"/>
            <a:headEnd/>
            <a:tailEnd/>
          </a:ln>
          <a:effectLst/>
        </p:spPr>
        <p:txBody>
          <a:bodyPr wrap="none" anchor="ctr"/>
          <a:lstStyle/>
          <a:p>
            <a:endParaRPr lang="en-US"/>
          </a:p>
        </p:txBody>
      </p:sp>
      <p:sp>
        <p:nvSpPr>
          <p:cNvPr id="262169" name="AutoShape 25"/>
          <p:cNvSpPr>
            <a:spLocks noChangeArrowheads="1"/>
          </p:cNvSpPr>
          <p:nvPr/>
        </p:nvSpPr>
        <p:spPr bwMode="auto">
          <a:xfrm>
            <a:off x="1325563" y="2725738"/>
            <a:ext cx="2609850" cy="2762250"/>
          </a:xfrm>
          <a:prstGeom prst="rtTriangle">
            <a:avLst/>
          </a:prstGeom>
          <a:solidFill>
            <a:srgbClr val="FFCCCC">
              <a:alpha val="50000"/>
            </a:srgbClr>
          </a:solidFill>
          <a:ln w="19050">
            <a:solidFill>
              <a:schemeClr val="tx1"/>
            </a:solidFill>
            <a:miter lim="800000"/>
            <a:headEnd/>
            <a:tailEnd/>
          </a:ln>
          <a:effectLst/>
        </p:spPr>
        <p:txBody>
          <a:bodyPr wrap="none" anchor="ctr"/>
          <a:lstStyle/>
          <a:p>
            <a:endParaRPr lang="en-US"/>
          </a:p>
        </p:txBody>
      </p:sp>
      <p:sp>
        <p:nvSpPr>
          <p:cNvPr id="262171" name="AutoShape 27"/>
          <p:cNvSpPr>
            <a:spLocks noChangeArrowheads="1"/>
          </p:cNvSpPr>
          <p:nvPr/>
        </p:nvSpPr>
        <p:spPr bwMode="auto">
          <a:xfrm>
            <a:off x="2255838" y="4110038"/>
            <a:ext cx="3352800" cy="1981200"/>
          </a:xfrm>
          <a:prstGeom prst="rtTriangle">
            <a:avLst/>
          </a:prstGeom>
          <a:solidFill>
            <a:srgbClr val="DDDDDD">
              <a:alpha val="50000"/>
            </a:srgbClr>
          </a:solidFill>
          <a:ln w="19050">
            <a:solidFill>
              <a:schemeClr val="tx1"/>
            </a:solidFill>
            <a:miter lim="800000"/>
            <a:headEnd/>
            <a:tailEnd/>
          </a:ln>
          <a:effectLst/>
        </p:spPr>
        <p:txBody>
          <a:bodyPr wrap="none" anchor="ctr"/>
          <a:lstStyle/>
          <a:p>
            <a:endParaRPr lang="en-US"/>
          </a:p>
        </p:txBody>
      </p:sp>
      <p:sp>
        <p:nvSpPr>
          <p:cNvPr id="262178" name="Text Box 34"/>
          <p:cNvSpPr txBox="1">
            <a:spLocks noChangeArrowheads="1"/>
          </p:cNvSpPr>
          <p:nvPr/>
        </p:nvSpPr>
        <p:spPr bwMode="auto">
          <a:xfrm>
            <a:off x="5570538" y="1468438"/>
            <a:ext cx="3214687" cy="3514725"/>
          </a:xfrm>
          <a:prstGeom prst="rect">
            <a:avLst/>
          </a:prstGeom>
          <a:noFill/>
          <a:ln w="9525">
            <a:noFill/>
            <a:miter lim="800000"/>
            <a:headEnd/>
            <a:tailEnd/>
          </a:ln>
          <a:effectLst/>
        </p:spPr>
        <p:txBody>
          <a:bodyPr anchor="ctr">
            <a:spAutoFit/>
          </a:bodyPr>
          <a:lstStyle/>
          <a:p>
            <a:pPr algn="l"/>
            <a:r>
              <a:rPr lang="en-US" sz="1600" dirty="0">
                <a:latin typeface="Arial" charset="0"/>
              </a:rPr>
              <a:t>Calculate the rate of reaction at</a:t>
            </a:r>
          </a:p>
          <a:p>
            <a:pPr algn="l"/>
            <a:r>
              <a:rPr lang="en-US" sz="1600" dirty="0">
                <a:latin typeface="Arial" charset="0"/>
              </a:rPr>
              <a:t>1.0, 0.75, 0.5 and 0.25 mol dm</a:t>
            </a:r>
            <a:r>
              <a:rPr lang="en-US" sz="1600" baseline="30000" dirty="0">
                <a:latin typeface="Arial" charset="0"/>
              </a:rPr>
              <a:t>-3</a:t>
            </a:r>
            <a:endParaRPr lang="en-US" sz="1600" dirty="0">
              <a:latin typeface="Arial" charset="0"/>
            </a:endParaRPr>
          </a:p>
          <a:p>
            <a:pPr algn="l"/>
            <a:r>
              <a:rPr lang="en-US" sz="1600" dirty="0">
                <a:latin typeface="Arial" charset="0"/>
              </a:rPr>
              <a:t>Plot a graph of rate v [A]</a:t>
            </a:r>
          </a:p>
          <a:p>
            <a:pPr algn="l"/>
            <a:endParaRPr lang="en-US" sz="1600" dirty="0">
              <a:latin typeface="Arial" charset="0"/>
            </a:endParaRPr>
          </a:p>
          <a:p>
            <a:pPr algn="l"/>
            <a:r>
              <a:rPr lang="en-US" sz="1600" dirty="0">
                <a:latin typeface="Arial" charset="0"/>
              </a:rPr>
              <a:t>Calculate the time it takes</a:t>
            </a:r>
          </a:p>
          <a:p>
            <a:pPr algn="l"/>
            <a:r>
              <a:rPr lang="en-US" sz="1600" dirty="0">
                <a:latin typeface="Arial" charset="0"/>
              </a:rPr>
              <a:t>for [A] to go from...</a:t>
            </a:r>
          </a:p>
          <a:p>
            <a:pPr algn="l"/>
            <a:r>
              <a:rPr lang="en-US" sz="1600" dirty="0">
                <a:latin typeface="Arial" charset="0"/>
              </a:rPr>
              <a:t>1.00 to 0.50 mol dm</a:t>
            </a:r>
            <a:r>
              <a:rPr lang="en-US" sz="1600" baseline="30000" dirty="0">
                <a:latin typeface="Arial" charset="0"/>
              </a:rPr>
              <a:t>-3</a:t>
            </a:r>
            <a:r>
              <a:rPr lang="en-US" sz="1600" dirty="0">
                <a:latin typeface="Arial" charset="0"/>
              </a:rPr>
              <a:t> </a:t>
            </a:r>
          </a:p>
          <a:p>
            <a:pPr algn="l"/>
            <a:r>
              <a:rPr lang="en-US" sz="1600" dirty="0">
                <a:latin typeface="Arial" charset="0"/>
              </a:rPr>
              <a:t>0.50 to 0.25 mol dm</a:t>
            </a:r>
            <a:r>
              <a:rPr lang="en-US" sz="1600" baseline="30000" dirty="0">
                <a:latin typeface="Arial" charset="0"/>
              </a:rPr>
              <a:t>-3</a:t>
            </a:r>
            <a:endParaRPr lang="en-US" sz="1600" dirty="0">
              <a:latin typeface="Arial" charset="0"/>
            </a:endParaRPr>
          </a:p>
          <a:p>
            <a:pPr algn="l"/>
            <a:endParaRPr lang="en-US" sz="1600" dirty="0">
              <a:latin typeface="Arial" charset="0"/>
            </a:endParaRPr>
          </a:p>
          <a:p>
            <a:pPr algn="l"/>
            <a:r>
              <a:rPr lang="en-US" sz="1600" dirty="0">
                <a:latin typeface="Arial" charset="0"/>
              </a:rPr>
              <a:t>Deduce from the graph</a:t>
            </a:r>
          </a:p>
          <a:p>
            <a:pPr algn="l"/>
            <a:r>
              <a:rPr lang="en-US" sz="1600" dirty="0">
                <a:latin typeface="Arial" charset="0"/>
              </a:rPr>
              <a:t>that the order </a:t>
            </a:r>
            <a:r>
              <a:rPr lang="en-US" sz="1600" dirty="0" err="1">
                <a:latin typeface="Arial" charset="0"/>
              </a:rPr>
              <a:t>wrt</a:t>
            </a:r>
            <a:r>
              <a:rPr lang="en-US" sz="1600" dirty="0">
                <a:latin typeface="Arial" charset="0"/>
              </a:rPr>
              <a:t> A is 1</a:t>
            </a:r>
          </a:p>
          <a:p>
            <a:pPr algn="l"/>
            <a:endParaRPr lang="en-US" sz="1600" dirty="0">
              <a:latin typeface="Arial" charset="0"/>
            </a:endParaRPr>
          </a:p>
          <a:p>
            <a:pPr algn="l"/>
            <a:r>
              <a:rPr lang="en-US" sz="1600" dirty="0">
                <a:latin typeface="Arial" charset="0"/>
              </a:rPr>
              <a:t>Calculate the value and</a:t>
            </a:r>
          </a:p>
          <a:p>
            <a:pPr algn="l"/>
            <a:r>
              <a:rPr lang="en-US" sz="1600" dirty="0">
                <a:latin typeface="Arial" charset="0"/>
              </a:rPr>
              <a:t>units of the rate constant, k</a:t>
            </a:r>
          </a:p>
        </p:txBody>
      </p:sp>
      <p:sp>
        <p:nvSpPr>
          <p:cNvPr id="15" name="Rectangle 1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Text Box 1026"/>
          <p:cNvSpPr txBox="1">
            <a:spLocks noChangeArrowheads="1"/>
          </p:cNvSpPr>
          <p:nvPr/>
        </p:nvSpPr>
        <p:spPr bwMode="auto">
          <a:xfrm>
            <a:off x="0" y="0"/>
            <a:ext cx="7848872" cy="707886"/>
          </a:xfrm>
          <a:prstGeom prst="rect">
            <a:avLst/>
          </a:prstGeom>
          <a:noFill/>
          <a:ln w="9525">
            <a:noFill/>
            <a:miter lim="800000"/>
            <a:headEnd/>
            <a:tailEnd/>
          </a:ln>
          <a:effectLst/>
        </p:spPr>
        <p:txBody>
          <a:bodyPr wrap="square">
            <a:spAutoFit/>
          </a:bodyPr>
          <a:lstStyle/>
          <a:p>
            <a:pPr algn="ctr">
              <a:spcBef>
                <a:spcPct val="50000"/>
              </a:spcBef>
            </a:pPr>
            <a:r>
              <a:rPr lang="en-GB" sz="4000" dirty="0">
                <a:solidFill>
                  <a:srgbClr val="0000CC"/>
                </a:solidFill>
                <a:latin typeface="+mj-lt"/>
                <a:ea typeface="+mj-ea"/>
                <a:cs typeface="+mj-cs"/>
              </a:rPr>
              <a:t>Experimental determination of order</a:t>
            </a:r>
          </a:p>
        </p:txBody>
      </p:sp>
      <p:sp>
        <p:nvSpPr>
          <p:cNvPr id="286723" name="Line 1027"/>
          <p:cNvSpPr>
            <a:spLocks noChangeShapeType="1"/>
          </p:cNvSpPr>
          <p:nvPr/>
        </p:nvSpPr>
        <p:spPr bwMode="auto">
          <a:xfrm>
            <a:off x="8826500" y="6604000"/>
            <a:ext cx="190500" cy="1588"/>
          </a:xfrm>
          <a:prstGeom prst="line">
            <a:avLst/>
          </a:prstGeom>
          <a:noFill/>
          <a:ln w="76200">
            <a:solidFill>
              <a:schemeClr val="bg2"/>
            </a:solidFill>
            <a:round/>
            <a:headEnd/>
            <a:tailEnd type="triangle" w="med" len="med"/>
          </a:ln>
          <a:effectLst/>
        </p:spPr>
        <p:txBody>
          <a:bodyPr wrap="none" anchor="ctr"/>
          <a:lstStyle/>
          <a:p>
            <a:endParaRPr lang="en-US"/>
          </a:p>
        </p:txBody>
      </p:sp>
      <p:sp>
        <p:nvSpPr>
          <p:cNvPr id="286724" name="AutoShape 1028">
            <a:hlinkClick r:id="" action="ppaction://hlinkshowjump?jump=nextslide" highlightClick="1"/>
          </p:cNvPr>
          <p:cNvSpPr>
            <a:spLocks noChangeArrowheads="1"/>
          </p:cNvSpPr>
          <p:nvPr/>
        </p:nvSpPr>
        <p:spPr bwMode="auto">
          <a:xfrm>
            <a:off x="8661400" y="6413500"/>
            <a:ext cx="457200" cy="393700"/>
          </a:xfrm>
          <a:prstGeom prst="actionButtonBlank">
            <a:avLst/>
          </a:prstGeom>
          <a:noFill/>
          <a:ln w="9525">
            <a:noFill/>
            <a:miter lim="800000"/>
            <a:headEnd/>
            <a:tailEnd/>
          </a:ln>
          <a:effectLst/>
        </p:spPr>
        <p:txBody>
          <a:bodyPr wrap="none" anchor="ctr"/>
          <a:lstStyle/>
          <a:p>
            <a:endParaRPr lang="en-US"/>
          </a:p>
        </p:txBody>
      </p:sp>
      <p:sp>
        <p:nvSpPr>
          <p:cNvPr id="286725" name="Line 1029"/>
          <p:cNvSpPr>
            <a:spLocks noChangeShapeType="1"/>
          </p:cNvSpPr>
          <p:nvPr/>
        </p:nvSpPr>
        <p:spPr bwMode="auto">
          <a:xfrm flipH="1">
            <a:off x="139700" y="6604000"/>
            <a:ext cx="190500" cy="0"/>
          </a:xfrm>
          <a:prstGeom prst="line">
            <a:avLst/>
          </a:prstGeom>
          <a:noFill/>
          <a:ln w="76200">
            <a:solidFill>
              <a:schemeClr val="bg2"/>
            </a:solidFill>
            <a:round/>
            <a:headEnd/>
            <a:tailEnd type="triangle" w="med" len="med"/>
          </a:ln>
          <a:effectLst/>
        </p:spPr>
        <p:txBody>
          <a:bodyPr wrap="none" anchor="ctr"/>
          <a:lstStyle/>
          <a:p>
            <a:endParaRPr lang="en-US"/>
          </a:p>
        </p:txBody>
      </p:sp>
      <p:sp>
        <p:nvSpPr>
          <p:cNvPr id="286726" name="AutoShape 1030">
            <a:hlinkClick r:id="" action="ppaction://hlinkshowjump?jump=previousslide" highlightClick="1"/>
          </p:cNvPr>
          <p:cNvSpPr>
            <a:spLocks noChangeArrowheads="1"/>
          </p:cNvSpPr>
          <p:nvPr/>
        </p:nvSpPr>
        <p:spPr bwMode="auto">
          <a:xfrm>
            <a:off x="139700" y="6413500"/>
            <a:ext cx="342900" cy="393700"/>
          </a:xfrm>
          <a:prstGeom prst="actionButtonBlank">
            <a:avLst/>
          </a:prstGeom>
          <a:noFill/>
          <a:ln w="9525">
            <a:noFill/>
            <a:miter lim="800000"/>
            <a:headEnd/>
            <a:tailEnd/>
          </a:ln>
          <a:effectLst/>
        </p:spPr>
        <p:txBody>
          <a:bodyPr wrap="none" anchor="ctr"/>
          <a:lstStyle/>
          <a:p>
            <a:endParaRPr lang="en-US"/>
          </a:p>
        </p:txBody>
      </p:sp>
      <p:sp>
        <p:nvSpPr>
          <p:cNvPr id="286728" name="Text Box 1032"/>
          <p:cNvSpPr txBox="1">
            <a:spLocks noChangeArrowheads="1"/>
          </p:cNvSpPr>
          <p:nvPr/>
        </p:nvSpPr>
        <p:spPr bwMode="auto">
          <a:xfrm>
            <a:off x="0" y="260648"/>
            <a:ext cx="8676455" cy="4914166"/>
          </a:xfrm>
          <a:prstGeom prst="rect">
            <a:avLst/>
          </a:prstGeom>
          <a:noFill/>
          <a:ln w="9525">
            <a:noFill/>
            <a:miter lim="800000"/>
            <a:headEnd/>
            <a:tailEnd/>
          </a:ln>
          <a:effectLst/>
        </p:spPr>
        <p:txBody>
          <a:bodyPr wrap="square">
            <a:spAutoFit/>
          </a:bodyPr>
          <a:lstStyle/>
          <a:p>
            <a:pPr algn="l">
              <a:spcAft>
                <a:spcPts val="200"/>
              </a:spcAft>
            </a:pPr>
            <a:r>
              <a:rPr lang="en-GB" dirty="0">
                <a:solidFill>
                  <a:schemeClr val="accent1"/>
                </a:solidFill>
                <a:latin typeface="Arial" charset="0"/>
              </a:rPr>
              <a:t>Method 1 – Plotting a graph</a:t>
            </a:r>
            <a:endParaRPr lang="en-GB" sz="4800" dirty="0">
              <a:solidFill>
                <a:srgbClr val="0000CC"/>
              </a:solidFill>
              <a:latin typeface="+mj-lt"/>
              <a:ea typeface="+mj-ea"/>
              <a:cs typeface="+mj-cs"/>
            </a:endParaRPr>
          </a:p>
          <a:p>
            <a:pPr algn="l">
              <a:spcAft>
                <a:spcPts val="200"/>
              </a:spcAft>
            </a:pPr>
            <a:r>
              <a:rPr lang="en-GB" dirty="0"/>
              <a:t>Plot a concentration / time graph and calculate the rate (gradient) at points on the curve</a:t>
            </a:r>
          </a:p>
          <a:p>
            <a:pPr algn="l">
              <a:spcAft>
                <a:spcPts val="200"/>
              </a:spcAft>
            </a:pPr>
            <a:r>
              <a:rPr lang="en-GB" dirty="0"/>
              <a:t>Plot another graph of the rate (y axis) versus the concentration at that point (x axis)</a:t>
            </a:r>
          </a:p>
          <a:p>
            <a:pPr algn="l">
              <a:spcAft>
                <a:spcPts val="200"/>
              </a:spcAft>
            </a:pPr>
            <a:r>
              <a:rPr lang="en-GB" dirty="0"/>
              <a:t>If it gives a straight line, the rate is directly proportional to concentration - 1st ORDER.</a:t>
            </a:r>
          </a:p>
          <a:p>
            <a:pPr algn="l">
              <a:spcAft>
                <a:spcPts val="200"/>
              </a:spcAft>
            </a:pPr>
            <a:r>
              <a:rPr lang="en-GB" dirty="0"/>
              <a:t>If the plot is a curve then it must have another order.  Try plotting rate v. (conc.) x 2.</a:t>
            </a:r>
          </a:p>
          <a:p>
            <a:pPr algn="l">
              <a:spcAft>
                <a:spcPts val="200"/>
              </a:spcAft>
            </a:pPr>
            <a:r>
              <a:rPr lang="en-GB" dirty="0"/>
              <a:t>A straight line would mean 2nd ORDER. This method is based on trial and error.</a:t>
            </a:r>
          </a:p>
          <a:p>
            <a:pPr algn="l">
              <a:spcAft>
                <a:spcPts val="200"/>
              </a:spcAft>
            </a:pPr>
            <a:endParaRPr lang="en-GB" dirty="0"/>
          </a:p>
          <a:p>
            <a:pPr algn="l">
              <a:spcAft>
                <a:spcPts val="200"/>
              </a:spcAft>
            </a:pPr>
            <a:r>
              <a:rPr lang="en-GB" dirty="0">
                <a:solidFill>
                  <a:srgbClr val="CC3300"/>
                </a:solidFill>
              </a:rPr>
              <a:t>Method 2</a:t>
            </a:r>
            <a:r>
              <a:rPr lang="en-GB" dirty="0"/>
              <a:t>  </a:t>
            </a:r>
            <a:r>
              <a:rPr lang="en-GB" dirty="0">
                <a:solidFill>
                  <a:srgbClr val="CC3300"/>
                </a:solidFill>
              </a:rPr>
              <a:t>-</a:t>
            </a:r>
            <a:r>
              <a:rPr lang="en-GB" dirty="0"/>
              <a:t> </a:t>
            </a:r>
            <a:r>
              <a:rPr lang="en-GB" dirty="0">
                <a:solidFill>
                  <a:srgbClr val="CC3300"/>
                </a:solidFill>
              </a:rPr>
              <a:t>The initial rates method. </a:t>
            </a:r>
            <a:endParaRPr lang="en-GB" dirty="0"/>
          </a:p>
          <a:p>
            <a:pPr algn="l">
              <a:spcAft>
                <a:spcPts val="200"/>
              </a:spcAft>
            </a:pPr>
            <a:r>
              <a:rPr lang="en-GB" dirty="0"/>
              <a:t>Do a series of experiments (at the same temperature) at different concentrations of a reactant but keeping all others constant.  Plot a series of concentration/time graphs and calculate the initial rate (slope of curve at start) for each reaction.  From the results calculate the relationship between concentration and rate and hence deduce the rate equation. To find order directly, logarithmic plots are required.</a:t>
            </a:r>
            <a:endParaRPr lang="en-US" b="0" dirty="0"/>
          </a:p>
        </p:txBody>
      </p:sp>
      <p:sp>
        <p:nvSpPr>
          <p:cNvPr id="9" name="Rectangle 8"/>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7" name="Text Box 9"/>
          <p:cNvSpPr txBox="1">
            <a:spLocks noChangeArrowheads="1"/>
          </p:cNvSpPr>
          <p:nvPr/>
        </p:nvSpPr>
        <p:spPr bwMode="auto">
          <a:xfrm>
            <a:off x="272782" y="86599"/>
            <a:ext cx="8149282" cy="3570208"/>
          </a:xfrm>
          <a:prstGeom prst="rect">
            <a:avLst/>
          </a:prstGeom>
          <a:noFill/>
          <a:ln w="9525">
            <a:noFill/>
            <a:miter lim="800000"/>
            <a:headEnd/>
            <a:tailEnd/>
          </a:ln>
          <a:effectLst/>
        </p:spPr>
        <p:txBody>
          <a:bodyPr wrap="square">
            <a:spAutoFit/>
          </a:bodyPr>
          <a:lstStyle/>
          <a:p>
            <a:pPr algn="l">
              <a:spcAft>
                <a:spcPts val="200"/>
              </a:spcAft>
            </a:pPr>
            <a:r>
              <a:rPr lang="en-GB" sz="2400" u="sng" dirty="0">
                <a:latin typeface="Arial" charset="0"/>
              </a:rPr>
              <a:t>Problem 1</a:t>
            </a:r>
            <a:r>
              <a:rPr lang="en-GB" sz="2400" dirty="0">
                <a:latin typeface="Arial" charset="0"/>
              </a:rPr>
              <a:t>: In an experiment between A and B the initial rate of reaction was found for various starting concentrations of A and B. Calculate...</a:t>
            </a:r>
          </a:p>
          <a:p>
            <a:pPr algn="l">
              <a:spcAft>
                <a:spcPts val="200"/>
              </a:spcAft>
            </a:pPr>
            <a:endParaRPr lang="en-GB" sz="2400" dirty="0">
              <a:latin typeface="Arial" charset="0"/>
            </a:endParaRPr>
          </a:p>
          <a:p>
            <a:pPr algn="l">
              <a:spcAft>
                <a:spcPts val="200"/>
              </a:spcAft>
            </a:pPr>
            <a:r>
              <a:rPr lang="en-GB" sz="2400" dirty="0">
                <a:latin typeface="Arial" charset="0"/>
              </a:rPr>
              <a:t> a. the individual orders for A and B</a:t>
            </a:r>
          </a:p>
          <a:p>
            <a:pPr algn="l">
              <a:spcAft>
                <a:spcPts val="200"/>
              </a:spcAft>
            </a:pPr>
            <a:r>
              <a:rPr lang="en-GB" sz="2400" dirty="0">
                <a:latin typeface="Arial" charset="0"/>
              </a:rPr>
              <a:t> b. the overall order of reaction</a:t>
            </a:r>
          </a:p>
          <a:p>
            <a:pPr algn="l">
              <a:spcAft>
                <a:spcPts val="200"/>
              </a:spcAft>
            </a:pPr>
            <a:r>
              <a:rPr lang="en-GB" sz="2400" dirty="0">
                <a:latin typeface="Arial" charset="0"/>
              </a:rPr>
              <a:t> c. the rate equation</a:t>
            </a:r>
          </a:p>
          <a:p>
            <a:pPr algn="l">
              <a:spcAft>
                <a:spcPts val="200"/>
              </a:spcAft>
            </a:pPr>
            <a:r>
              <a:rPr lang="en-GB" sz="2400" dirty="0">
                <a:latin typeface="Arial" charset="0"/>
              </a:rPr>
              <a:t> d. the value of the rate constant (k)</a:t>
            </a:r>
          </a:p>
          <a:p>
            <a:pPr algn="l">
              <a:spcAft>
                <a:spcPts val="200"/>
              </a:spcAft>
            </a:pPr>
            <a:r>
              <a:rPr lang="en-GB" sz="2400" dirty="0">
                <a:latin typeface="Arial" charset="0"/>
              </a:rPr>
              <a:t> e. the units of the rate constant</a:t>
            </a:r>
          </a:p>
        </p:txBody>
      </p:sp>
      <p:sp>
        <p:nvSpPr>
          <p:cNvPr id="25" name="Rectangle 2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3665735"/>
              </p:ext>
            </p:extLst>
          </p:nvPr>
        </p:nvGraphicFramePr>
        <p:xfrm>
          <a:off x="395537" y="4077072"/>
          <a:ext cx="8026527" cy="1828800"/>
        </p:xfrm>
        <a:graphic>
          <a:graphicData uri="http://schemas.openxmlformats.org/drawingml/2006/table">
            <a:tbl>
              <a:tblPr firstRow="1" bandRow="1">
                <a:tableStyleId>{5940675A-B579-460E-94D1-54222C63F5DA}</a:tableStyleId>
              </a:tblPr>
              <a:tblGrid>
                <a:gridCol w="1800199">
                  <a:extLst>
                    <a:ext uri="{9D8B030D-6E8A-4147-A177-3AD203B41FA5}">
                      <a16:colId xmlns:a16="http://schemas.microsoft.com/office/drawing/2014/main" val="20000"/>
                    </a:ext>
                  </a:extLst>
                </a:gridCol>
                <a:gridCol w="1652071">
                  <a:extLst>
                    <a:ext uri="{9D8B030D-6E8A-4147-A177-3AD203B41FA5}">
                      <a16:colId xmlns:a16="http://schemas.microsoft.com/office/drawing/2014/main" val="20001"/>
                    </a:ext>
                  </a:extLst>
                </a:gridCol>
                <a:gridCol w="1516281">
                  <a:extLst>
                    <a:ext uri="{9D8B030D-6E8A-4147-A177-3AD203B41FA5}">
                      <a16:colId xmlns:a16="http://schemas.microsoft.com/office/drawing/2014/main" val="20002"/>
                    </a:ext>
                  </a:extLst>
                </a:gridCol>
                <a:gridCol w="3057976">
                  <a:extLst>
                    <a:ext uri="{9D8B030D-6E8A-4147-A177-3AD203B41FA5}">
                      <a16:colId xmlns:a16="http://schemas.microsoft.com/office/drawing/2014/main" val="20003"/>
                    </a:ext>
                  </a:extLst>
                </a:gridCol>
              </a:tblGrid>
              <a:tr h="370840">
                <a:tc>
                  <a:txBody>
                    <a:bodyPr/>
                    <a:lstStyle/>
                    <a:p>
                      <a:pPr algn="ctr"/>
                      <a:r>
                        <a:rPr lang="en-US" sz="2400" b="1" dirty="0"/>
                        <a:t>Experiment</a:t>
                      </a:r>
                      <a:endParaRPr lang="en-AU" sz="2400" b="1" dirty="0"/>
                    </a:p>
                  </a:txBody>
                  <a:tcPr/>
                </a:tc>
                <a:tc>
                  <a:txBody>
                    <a:bodyPr/>
                    <a:lstStyle/>
                    <a:p>
                      <a:pPr algn="ctr"/>
                      <a:r>
                        <a:rPr lang="en-US" sz="2400" b="1" dirty="0"/>
                        <a:t>[A]</a:t>
                      </a:r>
                      <a:endParaRPr lang="en-AU" sz="2400" b="1" dirty="0"/>
                    </a:p>
                  </a:txBody>
                  <a:tcPr/>
                </a:tc>
                <a:tc>
                  <a:txBody>
                    <a:bodyPr/>
                    <a:lstStyle/>
                    <a:p>
                      <a:pPr algn="ctr"/>
                      <a:r>
                        <a:rPr lang="en-US" sz="2400" b="1" dirty="0"/>
                        <a:t>[B]</a:t>
                      </a:r>
                      <a:endParaRPr lang="en-AU" sz="2400" b="1" dirty="0"/>
                    </a:p>
                  </a:txBody>
                  <a:tcPr/>
                </a:tc>
                <a:tc>
                  <a:txBody>
                    <a:bodyPr/>
                    <a:lstStyle/>
                    <a:p>
                      <a:pPr algn="ctr"/>
                      <a:r>
                        <a:rPr lang="en-US" sz="2400" b="1" dirty="0"/>
                        <a:t>Initial</a:t>
                      </a:r>
                      <a:r>
                        <a:rPr lang="en-US" sz="2400" b="1" baseline="0" dirty="0"/>
                        <a:t> rate (r)</a:t>
                      </a:r>
                      <a:endParaRPr lang="en-AU" sz="2400" b="1" dirty="0"/>
                    </a:p>
                  </a:txBody>
                  <a:tcPr/>
                </a:tc>
                <a:extLst>
                  <a:ext uri="{0D108BD9-81ED-4DB2-BD59-A6C34878D82A}">
                    <a16:rowId xmlns:a16="http://schemas.microsoft.com/office/drawing/2014/main" val="10000"/>
                  </a:ext>
                </a:extLst>
              </a:tr>
              <a:tr h="370840">
                <a:tc>
                  <a:txBody>
                    <a:bodyPr/>
                    <a:lstStyle/>
                    <a:p>
                      <a:pPr algn="ctr"/>
                      <a:r>
                        <a:rPr lang="en-US" sz="2400" b="1" dirty="0"/>
                        <a:t>1</a:t>
                      </a:r>
                      <a:endParaRPr lang="en-AU" sz="2400" b="1" dirty="0"/>
                    </a:p>
                  </a:txBody>
                  <a:tcPr/>
                </a:tc>
                <a:tc>
                  <a:txBody>
                    <a:bodyPr/>
                    <a:lstStyle/>
                    <a:p>
                      <a:pPr algn="ctr"/>
                      <a:r>
                        <a:rPr lang="en-US" sz="2400" b="1" dirty="0"/>
                        <a:t>0.5</a:t>
                      </a:r>
                      <a:endParaRPr lang="en-AU" sz="2400" b="1" dirty="0"/>
                    </a:p>
                  </a:txBody>
                  <a:tcPr/>
                </a:tc>
                <a:tc>
                  <a:txBody>
                    <a:bodyPr/>
                    <a:lstStyle/>
                    <a:p>
                      <a:pPr algn="ctr"/>
                      <a:r>
                        <a:rPr lang="en-US" sz="2400" b="1" dirty="0"/>
                        <a:t>1</a:t>
                      </a:r>
                      <a:endParaRPr lang="en-AU" sz="2400" b="1" dirty="0"/>
                    </a:p>
                  </a:txBody>
                  <a:tcPr/>
                </a:tc>
                <a:tc>
                  <a:txBody>
                    <a:bodyPr/>
                    <a:lstStyle/>
                    <a:p>
                      <a:pPr algn="ctr"/>
                      <a:r>
                        <a:rPr lang="en-US" sz="2400" b="1" dirty="0"/>
                        <a:t>2</a:t>
                      </a:r>
                      <a:endParaRPr lang="en-AU" sz="2400" b="1" dirty="0"/>
                    </a:p>
                  </a:txBody>
                  <a:tcPr/>
                </a:tc>
                <a:extLst>
                  <a:ext uri="{0D108BD9-81ED-4DB2-BD59-A6C34878D82A}">
                    <a16:rowId xmlns:a16="http://schemas.microsoft.com/office/drawing/2014/main" val="10001"/>
                  </a:ext>
                </a:extLst>
              </a:tr>
              <a:tr h="370840">
                <a:tc>
                  <a:txBody>
                    <a:bodyPr/>
                    <a:lstStyle/>
                    <a:p>
                      <a:pPr algn="ctr"/>
                      <a:r>
                        <a:rPr lang="en-US" sz="2400" b="1" dirty="0"/>
                        <a:t>2</a:t>
                      </a:r>
                      <a:endParaRPr lang="en-AU" sz="2400" b="1" dirty="0"/>
                    </a:p>
                  </a:txBody>
                  <a:tcPr/>
                </a:tc>
                <a:tc>
                  <a:txBody>
                    <a:bodyPr/>
                    <a:lstStyle/>
                    <a:p>
                      <a:pPr algn="ctr"/>
                      <a:r>
                        <a:rPr lang="en-US" sz="2400" b="1" dirty="0"/>
                        <a:t>1.5</a:t>
                      </a:r>
                      <a:endParaRPr lang="en-AU" sz="2400" b="1" dirty="0"/>
                    </a:p>
                  </a:txBody>
                  <a:tcPr/>
                </a:tc>
                <a:tc>
                  <a:txBody>
                    <a:bodyPr/>
                    <a:lstStyle/>
                    <a:p>
                      <a:pPr algn="ctr"/>
                      <a:r>
                        <a:rPr lang="en-US" sz="2400" b="1" dirty="0"/>
                        <a:t>1</a:t>
                      </a:r>
                      <a:endParaRPr lang="en-AU" sz="2400" b="1" dirty="0"/>
                    </a:p>
                  </a:txBody>
                  <a:tcPr/>
                </a:tc>
                <a:tc>
                  <a:txBody>
                    <a:bodyPr/>
                    <a:lstStyle/>
                    <a:p>
                      <a:pPr algn="ctr"/>
                      <a:r>
                        <a:rPr lang="en-US" sz="2400" b="1" dirty="0"/>
                        <a:t>6</a:t>
                      </a:r>
                      <a:endParaRPr lang="en-AU" sz="2400" b="1" dirty="0"/>
                    </a:p>
                  </a:txBody>
                  <a:tcPr/>
                </a:tc>
                <a:extLst>
                  <a:ext uri="{0D108BD9-81ED-4DB2-BD59-A6C34878D82A}">
                    <a16:rowId xmlns:a16="http://schemas.microsoft.com/office/drawing/2014/main" val="10002"/>
                  </a:ext>
                </a:extLst>
              </a:tr>
              <a:tr h="370840">
                <a:tc>
                  <a:txBody>
                    <a:bodyPr/>
                    <a:lstStyle/>
                    <a:p>
                      <a:pPr algn="ctr"/>
                      <a:r>
                        <a:rPr lang="en-US" sz="2400" b="1" dirty="0"/>
                        <a:t>3</a:t>
                      </a:r>
                      <a:endParaRPr lang="en-AU" sz="2400" b="1" dirty="0"/>
                    </a:p>
                  </a:txBody>
                  <a:tcPr/>
                </a:tc>
                <a:tc>
                  <a:txBody>
                    <a:bodyPr/>
                    <a:lstStyle/>
                    <a:p>
                      <a:pPr algn="ctr"/>
                      <a:r>
                        <a:rPr lang="en-US" sz="2400" b="1" dirty="0"/>
                        <a:t>0.5</a:t>
                      </a:r>
                      <a:endParaRPr lang="en-AU" sz="2400" b="1" dirty="0"/>
                    </a:p>
                  </a:txBody>
                  <a:tcPr/>
                </a:tc>
                <a:tc>
                  <a:txBody>
                    <a:bodyPr/>
                    <a:lstStyle/>
                    <a:p>
                      <a:pPr algn="ctr"/>
                      <a:r>
                        <a:rPr lang="en-US" sz="2400" b="1" dirty="0"/>
                        <a:t>2</a:t>
                      </a:r>
                      <a:endParaRPr lang="en-AU" sz="2400" b="1" dirty="0"/>
                    </a:p>
                  </a:txBody>
                  <a:tcPr/>
                </a:tc>
                <a:tc>
                  <a:txBody>
                    <a:bodyPr/>
                    <a:lstStyle/>
                    <a:p>
                      <a:pPr algn="ctr"/>
                      <a:r>
                        <a:rPr lang="en-US" sz="2400" b="1" dirty="0"/>
                        <a:t>8</a:t>
                      </a:r>
                      <a:endParaRPr lang="en-AU" sz="2400" b="1" dirty="0"/>
                    </a:p>
                  </a:txBody>
                  <a:tcPr/>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Rectangle 1"/>
          <p:cNvSpPr/>
          <p:nvPr/>
        </p:nvSpPr>
        <p:spPr>
          <a:xfrm>
            <a:off x="249778" y="236498"/>
            <a:ext cx="8282662" cy="6519734"/>
          </a:xfrm>
          <a:prstGeom prst="rect">
            <a:avLst/>
          </a:prstGeom>
        </p:spPr>
        <p:txBody>
          <a:bodyPr wrap="square">
            <a:spAutoFit/>
          </a:bodyPr>
          <a:lstStyle/>
          <a:p>
            <a:pPr>
              <a:spcAft>
                <a:spcPts val="200"/>
              </a:spcAft>
            </a:pPr>
            <a:r>
              <a:rPr lang="en-GB" sz="2300" dirty="0"/>
              <a:t>a. the individual orders for A and B</a:t>
            </a:r>
          </a:p>
          <a:p>
            <a:pPr marL="457200" indent="-457200">
              <a:spcAft>
                <a:spcPts val="200"/>
              </a:spcAft>
              <a:buAutoNum type="alphaLcPeriod"/>
            </a:pPr>
            <a:endParaRPr lang="en-GB" sz="2300" dirty="0"/>
          </a:p>
          <a:p>
            <a:pPr>
              <a:spcAft>
                <a:spcPts val="200"/>
              </a:spcAft>
            </a:pPr>
            <a:endParaRPr lang="en-GB" sz="2300" dirty="0"/>
          </a:p>
          <a:p>
            <a:pPr>
              <a:spcAft>
                <a:spcPts val="200"/>
              </a:spcAft>
            </a:pPr>
            <a:endParaRPr lang="en-GB" sz="2300" dirty="0"/>
          </a:p>
          <a:p>
            <a:pPr>
              <a:spcAft>
                <a:spcPts val="200"/>
              </a:spcAft>
            </a:pPr>
            <a:endParaRPr lang="en-GB" sz="2300" dirty="0"/>
          </a:p>
          <a:p>
            <a:pPr>
              <a:spcAft>
                <a:spcPts val="200"/>
              </a:spcAft>
            </a:pPr>
            <a:endParaRPr lang="en-GB" sz="2300" dirty="0"/>
          </a:p>
          <a:p>
            <a:pPr>
              <a:spcAft>
                <a:spcPts val="200"/>
              </a:spcAft>
            </a:pPr>
            <a:endParaRPr lang="en-GB" sz="1400" dirty="0">
              <a:solidFill>
                <a:srgbClr val="FF0000"/>
              </a:solidFill>
            </a:endParaRPr>
          </a:p>
          <a:p>
            <a:pPr>
              <a:spcAft>
                <a:spcPts val="200"/>
              </a:spcAft>
            </a:pPr>
            <a:r>
              <a:rPr lang="en-GB" sz="2300" dirty="0">
                <a:solidFill>
                  <a:srgbClr val="FF0000"/>
                </a:solidFill>
              </a:rPr>
              <a:t>When [B] is kept constant [A] is tripled. The rate also triples (2 to 6). Therefore rate </a:t>
            </a:r>
            <a:r>
              <a:rPr lang="en-GB" sz="2300" dirty="0">
                <a:solidFill>
                  <a:srgbClr val="FF0000"/>
                </a:solidFill>
                <a:sym typeface="Symbol" pitchFamily="18" charset="2"/>
              </a:rPr>
              <a:t> [A], so the order of reaction with respect to </a:t>
            </a:r>
            <a:r>
              <a:rPr lang="en-GB" sz="2300" u="sng" dirty="0">
                <a:solidFill>
                  <a:srgbClr val="FF0000"/>
                </a:solidFill>
                <a:sym typeface="Symbol" pitchFamily="18" charset="2"/>
              </a:rPr>
              <a:t>A is 1</a:t>
            </a:r>
            <a:r>
              <a:rPr lang="en-GB" sz="2300" dirty="0">
                <a:solidFill>
                  <a:srgbClr val="FF0000"/>
                </a:solidFill>
                <a:sym typeface="Symbol" pitchFamily="18" charset="2"/>
              </a:rPr>
              <a:t>.</a:t>
            </a:r>
          </a:p>
          <a:p>
            <a:pPr>
              <a:spcAft>
                <a:spcPts val="200"/>
              </a:spcAft>
            </a:pPr>
            <a:endParaRPr lang="en-GB" sz="1400" dirty="0">
              <a:solidFill>
                <a:srgbClr val="FF0000"/>
              </a:solidFill>
              <a:sym typeface="Symbol" pitchFamily="18" charset="2"/>
            </a:endParaRPr>
          </a:p>
          <a:p>
            <a:pPr>
              <a:spcAft>
                <a:spcPts val="200"/>
              </a:spcAft>
            </a:pPr>
            <a:r>
              <a:rPr lang="en-GB" sz="2300" dirty="0">
                <a:solidFill>
                  <a:srgbClr val="FF0000"/>
                </a:solidFill>
              </a:rPr>
              <a:t>When [A] is kept constant [B] is doubled. The rate quadruples (2 to 8). Therefore rate </a:t>
            </a:r>
            <a:r>
              <a:rPr lang="en-GB" sz="2300" dirty="0">
                <a:solidFill>
                  <a:srgbClr val="FF0000"/>
                </a:solidFill>
                <a:sym typeface="Symbol" pitchFamily="18" charset="2"/>
              </a:rPr>
              <a:t> [B]</a:t>
            </a:r>
            <a:r>
              <a:rPr lang="en-GB" sz="2300" baseline="30000" dirty="0">
                <a:solidFill>
                  <a:srgbClr val="FF0000"/>
                </a:solidFill>
                <a:sym typeface="Symbol" pitchFamily="18" charset="2"/>
              </a:rPr>
              <a:t>2</a:t>
            </a:r>
            <a:r>
              <a:rPr lang="en-GB" sz="2300" dirty="0">
                <a:solidFill>
                  <a:srgbClr val="FF0000"/>
                </a:solidFill>
                <a:sym typeface="Symbol" pitchFamily="18" charset="2"/>
              </a:rPr>
              <a:t>, the order of reaction with respect to </a:t>
            </a:r>
            <a:r>
              <a:rPr lang="en-GB" sz="2300" u="sng" dirty="0">
                <a:solidFill>
                  <a:srgbClr val="FF0000"/>
                </a:solidFill>
                <a:sym typeface="Symbol" pitchFamily="18" charset="2"/>
              </a:rPr>
              <a:t>B is 2</a:t>
            </a:r>
            <a:r>
              <a:rPr lang="en-GB" sz="2300" dirty="0">
                <a:solidFill>
                  <a:srgbClr val="FF0000"/>
                </a:solidFill>
                <a:sym typeface="Symbol" pitchFamily="18" charset="2"/>
              </a:rPr>
              <a:t>.</a:t>
            </a:r>
          </a:p>
          <a:p>
            <a:pPr>
              <a:spcAft>
                <a:spcPts val="200"/>
              </a:spcAft>
            </a:pPr>
            <a:endParaRPr lang="en-GB" sz="1400" dirty="0">
              <a:solidFill>
                <a:srgbClr val="FF0000"/>
              </a:solidFill>
              <a:sym typeface="Symbol" pitchFamily="18" charset="2"/>
            </a:endParaRPr>
          </a:p>
          <a:p>
            <a:pPr>
              <a:spcAft>
                <a:spcPts val="200"/>
              </a:spcAft>
            </a:pPr>
            <a:r>
              <a:rPr lang="en-GB" sz="2300" dirty="0"/>
              <a:t>b. the overall order of reaction</a:t>
            </a:r>
          </a:p>
          <a:p>
            <a:pPr>
              <a:spcAft>
                <a:spcPts val="200"/>
              </a:spcAft>
            </a:pPr>
            <a:r>
              <a:rPr lang="en-GB" sz="2300" dirty="0">
                <a:solidFill>
                  <a:srgbClr val="FF0000"/>
                </a:solidFill>
                <a:sym typeface="Symbol" pitchFamily="18" charset="2"/>
              </a:rPr>
              <a:t>The overall order is the sum of the individual orders </a:t>
            </a:r>
          </a:p>
          <a:p>
            <a:pPr>
              <a:spcAft>
                <a:spcPts val="200"/>
              </a:spcAft>
            </a:pPr>
            <a:r>
              <a:rPr lang="en-GB" sz="2300" dirty="0">
                <a:solidFill>
                  <a:srgbClr val="FF0000"/>
                </a:solidFill>
                <a:sym typeface="Symbol" pitchFamily="18" charset="2"/>
              </a:rPr>
              <a:t>= 1 + 2 = 3</a:t>
            </a:r>
            <a:endParaRPr lang="en-GB" sz="2300" dirty="0">
              <a:solidFill>
                <a:srgbClr val="FF0000"/>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1713044543"/>
              </p:ext>
            </p:extLst>
          </p:nvPr>
        </p:nvGraphicFramePr>
        <p:xfrm>
          <a:off x="395536" y="764704"/>
          <a:ext cx="7418567" cy="1756792"/>
        </p:xfrm>
        <a:graphic>
          <a:graphicData uri="http://schemas.openxmlformats.org/drawingml/2006/table">
            <a:tbl>
              <a:tblPr firstRow="1" bandRow="1">
                <a:tableStyleId>{5940675A-B579-460E-94D1-54222C63F5DA}</a:tableStyleId>
              </a:tblPr>
              <a:tblGrid>
                <a:gridCol w="1663845">
                  <a:extLst>
                    <a:ext uri="{9D8B030D-6E8A-4147-A177-3AD203B41FA5}">
                      <a16:colId xmlns:a16="http://schemas.microsoft.com/office/drawing/2014/main" val="20000"/>
                    </a:ext>
                  </a:extLst>
                </a:gridCol>
                <a:gridCol w="1526937">
                  <a:extLst>
                    <a:ext uri="{9D8B030D-6E8A-4147-A177-3AD203B41FA5}">
                      <a16:colId xmlns:a16="http://schemas.microsoft.com/office/drawing/2014/main" val="20001"/>
                    </a:ext>
                  </a:extLst>
                </a:gridCol>
                <a:gridCol w="1401432">
                  <a:extLst>
                    <a:ext uri="{9D8B030D-6E8A-4147-A177-3AD203B41FA5}">
                      <a16:colId xmlns:a16="http://schemas.microsoft.com/office/drawing/2014/main" val="20002"/>
                    </a:ext>
                  </a:extLst>
                </a:gridCol>
                <a:gridCol w="2826353">
                  <a:extLst>
                    <a:ext uri="{9D8B030D-6E8A-4147-A177-3AD203B41FA5}">
                      <a16:colId xmlns:a16="http://schemas.microsoft.com/office/drawing/2014/main" val="20003"/>
                    </a:ext>
                  </a:extLst>
                </a:gridCol>
              </a:tblGrid>
              <a:tr h="439198">
                <a:tc>
                  <a:txBody>
                    <a:bodyPr/>
                    <a:lstStyle/>
                    <a:p>
                      <a:pPr algn="ctr"/>
                      <a:r>
                        <a:rPr lang="en-US" sz="2000" b="1" dirty="0"/>
                        <a:t>Experiment</a:t>
                      </a:r>
                      <a:endParaRPr lang="en-AU" sz="2000" b="1" dirty="0"/>
                    </a:p>
                  </a:txBody>
                  <a:tcPr/>
                </a:tc>
                <a:tc>
                  <a:txBody>
                    <a:bodyPr/>
                    <a:lstStyle/>
                    <a:p>
                      <a:pPr algn="ctr"/>
                      <a:r>
                        <a:rPr lang="en-US" sz="2000" b="1" dirty="0"/>
                        <a:t>[A]</a:t>
                      </a:r>
                      <a:endParaRPr lang="en-AU" sz="2000" b="1" dirty="0"/>
                    </a:p>
                  </a:txBody>
                  <a:tcPr/>
                </a:tc>
                <a:tc>
                  <a:txBody>
                    <a:bodyPr/>
                    <a:lstStyle/>
                    <a:p>
                      <a:pPr algn="ctr"/>
                      <a:r>
                        <a:rPr lang="en-US" sz="2000" b="1" dirty="0"/>
                        <a:t>[B]</a:t>
                      </a:r>
                      <a:endParaRPr lang="en-AU" sz="2000" b="1" dirty="0"/>
                    </a:p>
                  </a:txBody>
                  <a:tcPr/>
                </a:tc>
                <a:tc>
                  <a:txBody>
                    <a:bodyPr/>
                    <a:lstStyle/>
                    <a:p>
                      <a:pPr algn="ctr"/>
                      <a:r>
                        <a:rPr lang="en-US" sz="2000" b="1" dirty="0"/>
                        <a:t>Initial</a:t>
                      </a:r>
                      <a:r>
                        <a:rPr lang="en-US" sz="2000" b="1" baseline="0" dirty="0"/>
                        <a:t> rate (r)</a:t>
                      </a:r>
                      <a:endParaRPr lang="en-AU" sz="2000" b="1" dirty="0"/>
                    </a:p>
                  </a:txBody>
                  <a:tcPr/>
                </a:tc>
                <a:extLst>
                  <a:ext uri="{0D108BD9-81ED-4DB2-BD59-A6C34878D82A}">
                    <a16:rowId xmlns:a16="http://schemas.microsoft.com/office/drawing/2014/main" val="10000"/>
                  </a:ext>
                </a:extLst>
              </a:tr>
              <a:tr h="439198">
                <a:tc>
                  <a:txBody>
                    <a:bodyPr/>
                    <a:lstStyle/>
                    <a:p>
                      <a:pPr algn="ctr"/>
                      <a:r>
                        <a:rPr lang="en-US" sz="2000" b="1" dirty="0"/>
                        <a:t>1</a:t>
                      </a:r>
                      <a:endParaRPr lang="en-AU" sz="2000" b="1" dirty="0"/>
                    </a:p>
                  </a:txBody>
                  <a:tcPr/>
                </a:tc>
                <a:tc>
                  <a:txBody>
                    <a:bodyPr/>
                    <a:lstStyle/>
                    <a:p>
                      <a:pPr algn="ctr"/>
                      <a:r>
                        <a:rPr lang="en-US" sz="2000" b="1" dirty="0">
                          <a:solidFill>
                            <a:srgbClr val="FF0000"/>
                          </a:solidFill>
                        </a:rPr>
                        <a:t>0.5</a:t>
                      </a:r>
                      <a:endParaRPr lang="en-AU" sz="2000" b="1" dirty="0">
                        <a:solidFill>
                          <a:srgbClr val="FF0000"/>
                        </a:solidFill>
                      </a:endParaRPr>
                    </a:p>
                  </a:txBody>
                  <a:tcPr/>
                </a:tc>
                <a:tc>
                  <a:txBody>
                    <a:bodyPr/>
                    <a:lstStyle/>
                    <a:p>
                      <a:pPr algn="ctr"/>
                      <a:r>
                        <a:rPr lang="en-US" sz="2000" b="1" dirty="0">
                          <a:solidFill>
                            <a:srgbClr val="FF0000"/>
                          </a:solidFill>
                        </a:rPr>
                        <a:t>1</a:t>
                      </a:r>
                      <a:endParaRPr lang="en-AU" sz="2000" b="1" dirty="0">
                        <a:solidFill>
                          <a:srgbClr val="FF0000"/>
                        </a:solidFill>
                      </a:endParaRPr>
                    </a:p>
                  </a:txBody>
                  <a:tcPr/>
                </a:tc>
                <a:tc>
                  <a:txBody>
                    <a:bodyPr/>
                    <a:lstStyle/>
                    <a:p>
                      <a:pPr algn="ctr"/>
                      <a:r>
                        <a:rPr lang="en-US" sz="2000" b="1" dirty="0">
                          <a:solidFill>
                            <a:schemeClr val="tx1"/>
                          </a:solidFill>
                        </a:rPr>
                        <a:t>2</a:t>
                      </a:r>
                      <a:endParaRPr lang="en-AU" sz="2000" b="1" dirty="0">
                        <a:solidFill>
                          <a:schemeClr val="tx1"/>
                        </a:solidFill>
                      </a:endParaRPr>
                    </a:p>
                  </a:txBody>
                  <a:tcPr/>
                </a:tc>
                <a:extLst>
                  <a:ext uri="{0D108BD9-81ED-4DB2-BD59-A6C34878D82A}">
                    <a16:rowId xmlns:a16="http://schemas.microsoft.com/office/drawing/2014/main" val="10001"/>
                  </a:ext>
                </a:extLst>
              </a:tr>
              <a:tr h="439198">
                <a:tc>
                  <a:txBody>
                    <a:bodyPr/>
                    <a:lstStyle/>
                    <a:p>
                      <a:pPr algn="ctr"/>
                      <a:r>
                        <a:rPr lang="en-US" sz="2000" b="1" dirty="0"/>
                        <a:t>2</a:t>
                      </a:r>
                      <a:endParaRPr lang="en-AU" sz="2000" b="1" dirty="0"/>
                    </a:p>
                  </a:txBody>
                  <a:tcPr/>
                </a:tc>
                <a:tc>
                  <a:txBody>
                    <a:bodyPr/>
                    <a:lstStyle/>
                    <a:p>
                      <a:pPr algn="ctr"/>
                      <a:r>
                        <a:rPr lang="en-US" sz="2000" b="1" dirty="0">
                          <a:solidFill>
                            <a:srgbClr val="FF0000"/>
                          </a:solidFill>
                        </a:rPr>
                        <a:t>1.5</a:t>
                      </a:r>
                      <a:endParaRPr lang="en-AU" sz="2000" b="1" dirty="0">
                        <a:solidFill>
                          <a:srgbClr val="FF0000"/>
                        </a:solidFill>
                      </a:endParaRPr>
                    </a:p>
                  </a:txBody>
                  <a:tcPr/>
                </a:tc>
                <a:tc>
                  <a:txBody>
                    <a:bodyPr/>
                    <a:lstStyle/>
                    <a:p>
                      <a:pPr algn="ctr"/>
                      <a:r>
                        <a:rPr lang="en-US" sz="2000" b="1" dirty="0"/>
                        <a:t>1</a:t>
                      </a:r>
                      <a:endParaRPr lang="en-AU" sz="2000" b="1" dirty="0"/>
                    </a:p>
                  </a:txBody>
                  <a:tcPr/>
                </a:tc>
                <a:tc>
                  <a:txBody>
                    <a:bodyPr/>
                    <a:lstStyle/>
                    <a:p>
                      <a:pPr algn="ctr"/>
                      <a:r>
                        <a:rPr lang="en-US" sz="2000" b="1" dirty="0">
                          <a:solidFill>
                            <a:schemeClr val="tx1"/>
                          </a:solidFill>
                        </a:rPr>
                        <a:t>6</a:t>
                      </a:r>
                      <a:endParaRPr lang="en-AU" sz="2000" b="1" dirty="0">
                        <a:solidFill>
                          <a:schemeClr val="tx1"/>
                        </a:solidFill>
                      </a:endParaRPr>
                    </a:p>
                  </a:txBody>
                  <a:tcPr/>
                </a:tc>
                <a:extLst>
                  <a:ext uri="{0D108BD9-81ED-4DB2-BD59-A6C34878D82A}">
                    <a16:rowId xmlns:a16="http://schemas.microsoft.com/office/drawing/2014/main" val="10002"/>
                  </a:ext>
                </a:extLst>
              </a:tr>
              <a:tr h="439198">
                <a:tc>
                  <a:txBody>
                    <a:bodyPr/>
                    <a:lstStyle/>
                    <a:p>
                      <a:pPr algn="ctr"/>
                      <a:r>
                        <a:rPr lang="en-US" sz="2000" b="1" dirty="0"/>
                        <a:t>3</a:t>
                      </a:r>
                      <a:endParaRPr lang="en-AU" sz="2000" b="1" dirty="0"/>
                    </a:p>
                  </a:txBody>
                  <a:tcPr/>
                </a:tc>
                <a:tc>
                  <a:txBody>
                    <a:bodyPr/>
                    <a:lstStyle/>
                    <a:p>
                      <a:pPr algn="ctr"/>
                      <a:r>
                        <a:rPr lang="en-US" sz="2000" b="1" dirty="0"/>
                        <a:t>0.5</a:t>
                      </a:r>
                      <a:endParaRPr lang="en-AU" sz="2000" b="1" dirty="0"/>
                    </a:p>
                  </a:txBody>
                  <a:tcPr/>
                </a:tc>
                <a:tc>
                  <a:txBody>
                    <a:bodyPr/>
                    <a:lstStyle/>
                    <a:p>
                      <a:pPr algn="ctr"/>
                      <a:r>
                        <a:rPr lang="en-US" sz="2000" b="1" dirty="0">
                          <a:solidFill>
                            <a:srgbClr val="FF0000"/>
                          </a:solidFill>
                        </a:rPr>
                        <a:t>2</a:t>
                      </a:r>
                      <a:endParaRPr lang="en-AU" sz="2000" b="1" dirty="0">
                        <a:solidFill>
                          <a:srgbClr val="FF0000"/>
                        </a:solidFill>
                      </a:endParaRPr>
                    </a:p>
                  </a:txBody>
                  <a:tcPr/>
                </a:tc>
                <a:tc>
                  <a:txBody>
                    <a:bodyPr/>
                    <a:lstStyle/>
                    <a:p>
                      <a:pPr algn="ctr"/>
                      <a:r>
                        <a:rPr lang="en-US" sz="2000" b="1" dirty="0">
                          <a:solidFill>
                            <a:schemeClr val="tx1"/>
                          </a:solidFill>
                        </a:rPr>
                        <a:t>8</a:t>
                      </a:r>
                      <a:endParaRPr lang="en-AU" sz="20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3" name="Date Placeholder 2"/>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40609760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66426" y="104308"/>
                <a:ext cx="8149989" cy="6121548"/>
              </a:xfrm>
              <a:prstGeom prst="rect">
                <a:avLst/>
              </a:prstGeom>
            </p:spPr>
            <p:txBody>
              <a:bodyPr wrap="square">
                <a:spAutoFit/>
              </a:bodyPr>
              <a:lstStyle/>
              <a:p>
                <a:pPr>
                  <a:spcAft>
                    <a:spcPts val="200"/>
                  </a:spcAft>
                </a:pPr>
                <a:r>
                  <a:rPr lang="en-GB" sz="2400" dirty="0"/>
                  <a:t>c. the rate equation</a:t>
                </a:r>
              </a:p>
              <a:p>
                <a:pPr>
                  <a:spcAft>
                    <a:spcPts val="200"/>
                  </a:spcAft>
                </a:pPr>
                <a:r>
                  <a:rPr lang="en-GB" sz="2400" dirty="0">
                    <a:solidFill>
                      <a:srgbClr val="FF0000"/>
                    </a:solidFill>
                  </a:rPr>
                  <a:t>By combining the two proportionality relationships you can construct the overall rate equation</a:t>
                </a:r>
                <a:endParaRPr lang="en-GB" sz="2400" baseline="30000" dirty="0">
                  <a:solidFill>
                    <a:srgbClr val="FF0000"/>
                  </a:solidFill>
                </a:endParaRPr>
              </a:p>
              <a:p>
                <a:pPr>
                  <a:spcAft>
                    <a:spcPts val="200"/>
                  </a:spcAft>
                </a:pPr>
                <a:r>
                  <a:rPr lang="en-GB" sz="2400" dirty="0">
                    <a:solidFill>
                      <a:srgbClr val="FF0000"/>
                    </a:solidFill>
                    <a:sym typeface="Symbol" pitchFamily="18" charset="2"/>
                  </a:rPr>
                  <a:t> </a:t>
                </a:r>
                <a:r>
                  <a:rPr lang="en-GB" sz="2400" dirty="0">
                    <a:solidFill>
                      <a:srgbClr val="FF0000"/>
                    </a:solidFill>
                  </a:rPr>
                  <a:t>rate = k[A][B]</a:t>
                </a:r>
                <a:r>
                  <a:rPr lang="en-GB" sz="2400" baseline="30000" dirty="0">
                    <a:solidFill>
                      <a:srgbClr val="FF0000"/>
                    </a:solidFill>
                  </a:rPr>
                  <a:t>2</a:t>
                </a:r>
              </a:p>
              <a:p>
                <a:pPr>
                  <a:spcAft>
                    <a:spcPts val="200"/>
                  </a:spcAft>
                </a:pPr>
                <a:endParaRPr lang="en-GB" sz="2400" dirty="0"/>
              </a:p>
              <a:p>
                <a:pPr>
                  <a:spcAft>
                    <a:spcPts val="200"/>
                  </a:spcAft>
                </a:pPr>
                <a:r>
                  <a:rPr lang="en-GB" sz="2400" dirty="0"/>
                  <a:t>d. the value of the rate constant (k)</a:t>
                </a:r>
                <a:endParaRPr lang="en-GB" sz="2400" dirty="0">
                  <a:solidFill>
                    <a:srgbClr val="FF0000"/>
                  </a:solidFill>
                </a:endParaRPr>
              </a:p>
              <a:p>
                <a:pPr marL="342900" indent="-342900">
                  <a:spcAft>
                    <a:spcPts val="200"/>
                  </a:spcAft>
                  <a:buFont typeface="Symbol" panose="05050102010706020507" pitchFamily="18" charset="2"/>
                  <a:buChar char="\"/>
                </a:pPr>
                <a:r>
                  <a:rPr lang="en-GB" sz="2400" dirty="0">
                    <a:solidFill>
                      <a:srgbClr val="FF0000"/>
                    </a:solidFill>
                  </a:rPr>
                  <a:t>k = </a:t>
                </a:r>
                <a14:m>
                  <m:oMath xmlns:m="http://schemas.openxmlformats.org/officeDocument/2006/math">
                    <m:f>
                      <m:fPr>
                        <m:ctrlPr>
                          <a:rPr lang="en-GB" sz="2400" i="1" smtClean="0">
                            <a:solidFill>
                              <a:srgbClr val="FF0000"/>
                            </a:solidFill>
                            <a:latin typeface="Cambria Math" panose="02040503050406030204" pitchFamily="18" charset="0"/>
                          </a:rPr>
                        </m:ctrlPr>
                      </m:fPr>
                      <m:num>
                        <m:r>
                          <m:rPr>
                            <m:nor/>
                          </m:rPr>
                          <a:rPr lang="en-GB" sz="2400" dirty="0">
                            <a:solidFill>
                              <a:srgbClr val="FF0000"/>
                            </a:solidFill>
                          </a:rPr>
                          <m:t>rate</m:t>
                        </m:r>
                        <m:r>
                          <m:rPr>
                            <m:nor/>
                          </m:rPr>
                          <a:rPr lang="en-GB" sz="2400" dirty="0">
                            <a:solidFill>
                              <a:srgbClr val="FF0000"/>
                            </a:solidFill>
                          </a:rPr>
                          <m:t> </m:t>
                        </m:r>
                      </m:num>
                      <m:den>
                        <m:r>
                          <m:rPr>
                            <m:nor/>
                          </m:rPr>
                          <a:rPr lang="en-GB" sz="2400" dirty="0">
                            <a:solidFill>
                              <a:srgbClr val="FF0000"/>
                            </a:solidFill>
                          </a:rPr>
                          <m:t>[</m:t>
                        </m:r>
                        <m:r>
                          <m:rPr>
                            <m:nor/>
                          </m:rPr>
                          <a:rPr lang="en-GB" sz="2400" dirty="0">
                            <a:solidFill>
                              <a:srgbClr val="FF0000"/>
                            </a:solidFill>
                          </a:rPr>
                          <m:t>A</m:t>
                        </m:r>
                        <m:r>
                          <m:rPr>
                            <m:nor/>
                          </m:rPr>
                          <a:rPr lang="en-GB" sz="2400" dirty="0">
                            <a:solidFill>
                              <a:srgbClr val="FF0000"/>
                            </a:solidFill>
                          </a:rPr>
                          <m:t>][</m:t>
                        </m:r>
                        <m:r>
                          <m:rPr>
                            <m:nor/>
                          </m:rPr>
                          <a:rPr lang="en-GB" sz="2400" dirty="0">
                            <a:solidFill>
                              <a:srgbClr val="FF0000"/>
                            </a:solidFill>
                          </a:rPr>
                          <m:t>B</m:t>
                        </m:r>
                        <m:r>
                          <m:rPr>
                            <m:nor/>
                          </m:rPr>
                          <a:rPr lang="en-GB" sz="2400" dirty="0">
                            <a:solidFill>
                              <a:srgbClr val="FF0000"/>
                            </a:solidFill>
                          </a:rPr>
                          <m:t>]2</m:t>
                        </m:r>
                        <m:r>
                          <m:rPr>
                            <m:nor/>
                          </m:rPr>
                          <a:rPr lang="en-GB" sz="2000" baseline="30000" dirty="0">
                            <a:solidFill>
                              <a:srgbClr val="FF0000"/>
                            </a:solidFill>
                          </a:rPr>
                          <m:t> </m:t>
                        </m:r>
                      </m:den>
                    </m:f>
                  </m:oMath>
                </a14:m>
                <a:r>
                  <a:rPr lang="en-GB" sz="20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m:rPr>
                            <m:nor/>
                          </m:rPr>
                          <a:rPr lang="en-US" sz="2400" dirty="0">
                            <a:solidFill>
                              <a:srgbClr val="FF0000"/>
                            </a:solidFill>
                          </a:rPr>
                          <m:t>8</m:t>
                        </m:r>
                        <m:r>
                          <m:rPr>
                            <m:nor/>
                          </m:rPr>
                          <a:rPr lang="en-GB" sz="2400" dirty="0">
                            <a:solidFill>
                              <a:srgbClr val="FF0000"/>
                            </a:solidFill>
                          </a:rPr>
                          <m:t> </m:t>
                        </m:r>
                      </m:num>
                      <m:den>
                        <m:r>
                          <m:rPr>
                            <m:nor/>
                          </m:rPr>
                          <a:rPr lang="en-US" sz="2400" dirty="0">
                            <a:solidFill>
                              <a:srgbClr val="FF0000"/>
                            </a:solidFill>
                          </a:rPr>
                          <m:t>(0.5</m:t>
                        </m:r>
                        <m:r>
                          <m:rPr>
                            <m:nor/>
                          </m:rPr>
                          <a:rPr lang="en-US" sz="2400" b="0" i="0" dirty="0" smtClean="0">
                            <a:solidFill>
                              <a:srgbClr val="FF0000"/>
                            </a:solidFill>
                          </a:rPr>
                          <m:t>)(0.2)</m:t>
                        </m:r>
                        <m:r>
                          <m:rPr>
                            <m:nor/>
                          </m:rPr>
                          <a:rPr lang="en-US" sz="2400" b="0" i="0" baseline="30000" dirty="0" smtClean="0">
                            <a:solidFill>
                              <a:srgbClr val="FF0000"/>
                            </a:solidFill>
                          </a:rPr>
                          <m:t>2</m:t>
                        </m:r>
                        <m:r>
                          <m:rPr>
                            <m:nor/>
                          </m:rPr>
                          <a:rPr lang="en-GB" sz="2400" dirty="0">
                            <a:solidFill>
                              <a:srgbClr val="FF0000"/>
                            </a:solidFill>
                          </a:rPr>
                          <m:t> </m:t>
                        </m:r>
                      </m:den>
                    </m:f>
                  </m:oMath>
                </a14:m>
                <a:r>
                  <a:rPr lang="en-GB" sz="2400" dirty="0">
                    <a:solidFill>
                      <a:srgbClr val="FF0000"/>
                    </a:solidFill>
                  </a:rPr>
                  <a:t> = 4</a:t>
                </a:r>
              </a:p>
              <a:p>
                <a:pPr>
                  <a:spcAft>
                    <a:spcPts val="200"/>
                  </a:spcAft>
                </a:pPr>
                <a:endParaRPr lang="en-GB" sz="2400" dirty="0">
                  <a:solidFill>
                    <a:srgbClr val="FF0000"/>
                  </a:solidFill>
                </a:endParaRPr>
              </a:p>
              <a:p>
                <a:pPr>
                  <a:spcAft>
                    <a:spcPts val="200"/>
                  </a:spcAft>
                </a:pPr>
                <a:r>
                  <a:rPr lang="en-GB" sz="2400" dirty="0"/>
                  <a:t> e. the units of the rate constant</a:t>
                </a:r>
              </a:p>
              <a:p>
                <a:pPr>
                  <a:spcAft>
                    <a:spcPts val="200"/>
                  </a:spcAft>
                </a:pPr>
                <a:r>
                  <a:rPr lang="en-GB" sz="2400" dirty="0">
                    <a:solidFill>
                      <a:srgbClr val="FF0000"/>
                    </a:solidFill>
                  </a:rPr>
                  <a:t>Divide rate (mol.dm</a:t>
                </a:r>
                <a:r>
                  <a:rPr lang="en-GB" sz="2400" baseline="30000" dirty="0">
                    <a:solidFill>
                      <a:srgbClr val="FF0000"/>
                    </a:solidFill>
                  </a:rPr>
                  <a:t>-3</a:t>
                </a:r>
                <a:r>
                  <a:rPr lang="en-GB" sz="2400" dirty="0">
                    <a:solidFill>
                      <a:srgbClr val="FF0000"/>
                    </a:solidFill>
                  </a:rPr>
                  <a:t>s</a:t>
                </a:r>
                <a:r>
                  <a:rPr lang="en-GB" sz="2400" baseline="30000" dirty="0">
                    <a:solidFill>
                      <a:srgbClr val="FF0000"/>
                    </a:solidFill>
                  </a:rPr>
                  <a:t>-1</a:t>
                </a:r>
                <a:r>
                  <a:rPr lang="en-GB" sz="2400" dirty="0">
                    <a:solidFill>
                      <a:srgbClr val="FF0000"/>
                    </a:solidFill>
                  </a:rPr>
                  <a:t>) by 3x concentration (mol.dm</a:t>
                </a:r>
                <a:r>
                  <a:rPr lang="en-GB" sz="2400" baseline="30000" dirty="0">
                    <a:solidFill>
                      <a:srgbClr val="FF0000"/>
                    </a:solidFill>
                  </a:rPr>
                  <a:t>-3</a:t>
                </a:r>
                <a:r>
                  <a:rPr lang="en-GB" sz="2400" dirty="0">
                    <a:solidFill>
                      <a:srgbClr val="FF0000"/>
                    </a:solidFill>
                  </a:rPr>
                  <a:t>)</a:t>
                </a:r>
              </a:p>
              <a:p>
                <a:pPr>
                  <a:spcAft>
                    <a:spcPts val="200"/>
                  </a:spcAft>
                </a:pPr>
                <a:endParaRPr lang="en-GB" sz="2400" dirty="0">
                  <a:solidFill>
                    <a:srgbClr val="FF0000"/>
                  </a:solidFill>
                </a:endParaRPr>
              </a:p>
              <a:p>
                <a:pPr>
                  <a:spcAft>
                    <a:spcPts val="200"/>
                  </a:spcAft>
                </a:pPr>
                <a14:m>
                  <m:oMath xmlns:m="http://schemas.openxmlformats.org/officeDocument/2006/math">
                    <m:f>
                      <m:fPr>
                        <m:ctrlPr>
                          <a:rPr lang="en-GB" sz="2400" i="1">
                            <a:solidFill>
                              <a:srgbClr val="FF0000"/>
                            </a:solidFill>
                            <a:latin typeface="Cambria Math" panose="02040503050406030204" pitchFamily="18" charset="0"/>
                          </a:rPr>
                        </m:ctrlPr>
                      </m:fPr>
                      <m:num>
                        <m:r>
                          <m:rPr>
                            <m:nor/>
                          </m:rPr>
                          <a:rPr lang="en-GB" sz="2400" dirty="0">
                            <a:solidFill>
                              <a:srgbClr val="FF0000"/>
                            </a:solidFill>
                          </a:rPr>
                          <m:t>mol</m:t>
                        </m:r>
                        <m:r>
                          <m:rPr>
                            <m:nor/>
                          </m:rPr>
                          <a:rPr lang="en-US" sz="2400" b="0" i="0" dirty="0" smtClean="0">
                            <a:solidFill>
                              <a:srgbClr val="FF0000"/>
                            </a:solidFill>
                          </a:rPr>
                          <m:t> </m:t>
                        </m:r>
                        <m:r>
                          <m:rPr>
                            <m:nor/>
                          </m:rPr>
                          <a:rPr lang="en-GB" sz="2400" dirty="0">
                            <a:solidFill>
                              <a:srgbClr val="FF0000"/>
                            </a:solidFill>
                          </a:rPr>
                          <m:t>dm</m:t>
                        </m:r>
                        <m:r>
                          <m:rPr>
                            <m:nor/>
                          </m:rPr>
                          <a:rPr lang="en-GB" sz="2400" baseline="30000" dirty="0">
                            <a:solidFill>
                              <a:srgbClr val="FF0000"/>
                            </a:solidFill>
                          </a:rPr>
                          <m:t>−3</m:t>
                        </m:r>
                        <m:r>
                          <m:rPr>
                            <m:nor/>
                          </m:rPr>
                          <a:rPr lang="en-US" sz="2400" b="0" i="0" baseline="30000" dirty="0" smtClean="0">
                            <a:solidFill>
                              <a:srgbClr val="FF0000"/>
                            </a:solidFill>
                          </a:rPr>
                          <m:t> </m:t>
                        </m:r>
                        <m:r>
                          <m:rPr>
                            <m:nor/>
                          </m:rPr>
                          <a:rPr lang="en-GB" sz="2400" dirty="0">
                            <a:solidFill>
                              <a:srgbClr val="FF0000"/>
                            </a:solidFill>
                          </a:rPr>
                          <m:t>s</m:t>
                        </m:r>
                        <m:r>
                          <m:rPr>
                            <m:nor/>
                          </m:rPr>
                          <a:rPr lang="en-GB" sz="2400" baseline="30000" dirty="0">
                            <a:solidFill>
                              <a:srgbClr val="FF0000"/>
                            </a:solidFill>
                          </a:rPr>
                          <m:t>−1</m:t>
                        </m:r>
                      </m:num>
                      <m:den>
                        <m:r>
                          <m:rPr>
                            <m:nor/>
                          </m:rPr>
                          <a:rPr lang="en-GB" sz="2400" dirty="0">
                            <a:solidFill>
                              <a:srgbClr val="FF0000"/>
                            </a:solidFill>
                          </a:rPr>
                          <m:t>mol</m:t>
                        </m:r>
                        <m:r>
                          <m:rPr>
                            <m:nor/>
                          </m:rPr>
                          <a:rPr lang="en-GB" sz="2400" baseline="30000" dirty="0">
                            <a:solidFill>
                              <a:srgbClr val="FF0000"/>
                            </a:solidFill>
                          </a:rPr>
                          <m:t>3</m:t>
                        </m:r>
                        <m:r>
                          <m:rPr>
                            <m:nor/>
                          </m:rPr>
                          <a:rPr lang="en-US" sz="2400" b="0" i="0" baseline="30000" dirty="0" smtClean="0">
                            <a:solidFill>
                              <a:srgbClr val="FF0000"/>
                            </a:solidFill>
                          </a:rPr>
                          <m:t> </m:t>
                        </m:r>
                        <m:r>
                          <m:rPr>
                            <m:nor/>
                          </m:rPr>
                          <a:rPr lang="en-GB" sz="2400" dirty="0">
                            <a:solidFill>
                              <a:srgbClr val="FF0000"/>
                            </a:solidFill>
                          </a:rPr>
                          <m:t>dm</m:t>
                        </m:r>
                        <m:r>
                          <m:rPr>
                            <m:nor/>
                          </m:rPr>
                          <a:rPr lang="en-GB" sz="2400" baseline="30000" dirty="0">
                            <a:solidFill>
                              <a:srgbClr val="FF0000"/>
                            </a:solidFill>
                          </a:rPr>
                          <m:t>−</m:t>
                        </m:r>
                        <m:r>
                          <m:rPr>
                            <m:nor/>
                          </m:rPr>
                          <a:rPr lang="en-US" sz="2400" b="0" i="0" baseline="30000" dirty="0" smtClean="0">
                            <a:solidFill>
                              <a:srgbClr val="FF0000"/>
                            </a:solidFill>
                          </a:rPr>
                          <m:t>9</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m:rPr>
                            <m:nor/>
                          </m:rPr>
                          <a:rPr lang="en-GB" sz="2400" dirty="0">
                            <a:solidFill>
                              <a:srgbClr val="FF0000"/>
                            </a:solidFill>
                          </a:rPr>
                          <m:t>mol</m:t>
                        </m:r>
                        <m:r>
                          <m:rPr>
                            <m:nor/>
                          </m:rPr>
                          <a:rPr lang="en-US" sz="2400" b="0" i="0" dirty="0" smtClean="0">
                            <a:solidFill>
                              <a:srgbClr val="FF0000"/>
                            </a:solidFill>
                          </a:rPr>
                          <m:t> </m:t>
                        </m:r>
                        <m:r>
                          <m:rPr>
                            <m:nor/>
                          </m:rPr>
                          <a:rPr lang="en-GB" sz="2400" dirty="0">
                            <a:solidFill>
                              <a:srgbClr val="FF0000"/>
                            </a:solidFill>
                          </a:rPr>
                          <m:t>dm</m:t>
                        </m:r>
                        <m:r>
                          <m:rPr>
                            <m:nor/>
                          </m:rPr>
                          <a:rPr lang="en-GB" sz="2400" baseline="30000" dirty="0">
                            <a:solidFill>
                              <a:srgbClr val="FF0000"/>
                            </a:solidFill>
                          </a:rPr>
                          <m:t>−3</m:t>
                        </m:r>
                        <m:r>
                          <m:rPr>
                            <m:nor/>
                          </m:rPr>
                          <a:rPr lang="en-US" sz="2400" b="0" i="0" baseline="30000" dirty="0" smtClean="0">
                            <a:solidFill>
                              <a:srgbClr val="FF0000"/>
                            </a:solidFill>
                          </a:rPr>
                          <m:t> </m:t>
                        </m:r>
                        <m:r>
                          <m:rPr>
                            <m:nor/>
                          </m:rPr>
                          <a:rPr lang="en-GB" sz="2400" dirty="0">
                            <a:solidFill>
                              <a:srgbClr val="FF0000"/>
                            </a:solidFill>
                          </a:rPr>
                          <m:t>s</m:t>
                        </m:r>
                        <m:r>
                          <m:rPr>
                            <m:nor/>
                          </m:rPr>
                          <a:rPr lang="en-GB" sz="2400" baseline="30000" dirty="0">
                            <a:solidFill>
                              <a:srgbClr val="FF0000"/>
                            </a:solidFill>
                          </a:rPr>
                          <m:t>−1</m:t>
                        </m:r>
                      </m:num>
                      <m:den>
                        <m:r>
                          <m:rPr>
                            <m:nor/>
                          </m:rPr>
                          <a:rPr lang="en-GB" sz="2400" dirty="0">
                            <a:solidFill>
                              <a:srgbClr val="FF0000"/>
                            </a:solidFill>
                          </a:rPr>
                          <m:t>mol</m:t>
                        </m:r>
                        <m:r>
                          <m:rPr>
                            <m:nor/>
                          </m:rPr>
                          <a:rPr lang="en-GB" sz="2400" baseline="30000" dirty="0">
                            <a:solidFill>
                              <a:srgbClr val="FF0000"/>
                            </a:solidFill>
                          </a:rPr>
                          <m:t>3</m:t>
                        </m:r>
                        <m:r>
                          <m:rPr>
                            <m:nor/>
                          </m:rPr>
                          <a:rPr lang="en-US" sz="2400" b="0" i="0" baseline="30000" dirty="0" smtClean="0">
                            <a:solidFill>
                              <a:srgbClr val="FF0000"/>
                            </a:solidFill>
                          </a:rPr>
                          <m:t> </m:t>
                        </m:r>
                        <m:r>
                          <m:rPr>
                            <m:nor/>
                          </m:rPr>
                          <a:rPr lang="en-GB" sz="2400" dirty="0">
                            <a:solidFill>
                              <a:srgbClr val="FF0000"/>
                            </a:solidFill>
                          </a:rPr>
                          <m:t>dm</m:t>
                        </m:r>
                        <m:r>
                          <m:rPr>
                            <m:nor/>
                          </m:rPr>
                          <a:rPr lang="en-GB" sz="2400" baseline="30000" dirty="0">
                            <a:solidFill>
                              <a:srgbClr val="FF0000"/>
                            </a:solidFill>
                          </a:rPr>
                          <m:t>−</m:t>
                        </m:r>
                        <m:r>
                          <m:rPr>
                            <m:nor/>
                          </m:rPr>
                          <a:rPr lang="en-US" sz="2400" baseline="30000" dirty="0">
                            <a:solidFill>
                              <a:srgbClr val="FF0000"/>
                            </a:solidFill>
                          </a:rPr>
                          <m:t>9</m:t>
                        </m:r>
                      </m:den>
                    </m:f>
                  </m:oMath>
                </a14:m>
                <a:r>
                  <a:rPr lang="en-GB" sz="2400" dirty="0">
                    <a:solidFill>
                      <a:srgbClr val="FF0000"/>
                    </a:solidFill>
                  </a:rPr>
                  <a:t> = </a:t>
                </a:r>
                <a14:m>
                  <m:oMath xmlns:m="http://schemas.openxmlformats.org/officeDocument/2006/math">
                    <m:f>
                      <m:fPr>
                        <m:ctrlPr>
                          <a:rPr lang="en-GB" sz="2400" i="1">
                            <a:solidFill>
                              <a:srgbClr val="FF0000"/>
                            </a:solidFill>
                            <a:latin typeface="Cambria Math" panose="02040503050406030204" pitchFamily="18" charset="0"/>
                          </a:rPr>
                        </m:ctrlPr>
                      </m:fPr>
                      <m:num>
                        <m:r>
                          <m:rPr>
                            <m:nor/>
                          </m:rPr>
                          <a:rPr lang="en-GB" sz="2400" dirty="0">
                            <a:solidFill>
                              <a:srgbClr val="FF0000"/>
                            </a:solidFill>
                          </a:rPr>
                          <m:t>s</m:t>
                        </m:r>
                        <m:r>
                          <m:rPr>
                            <m:nor/>
                          </m:rPr>
                          <a:rPr lang="en-GB" sz="2400" baseline="30000" dirty="0">
                            <a:solidFill>
                              <a:srgbClr val="FF0000"/>
                            </a:solidFill>
                          </a:rPr>
                          <m:t>−1</m:t>
                        </m:r>
                      </m:num>
                      <m:den>
                        <m:r>
                          <m:rPr>
                            <m:nor/>
                          </m:rPr>
                          <a:rPr lang="en-GB" sz="2400" dirty="0">
                            <a:solidFill>
                              <a:srgbClr val="FF0000"/>
                            </a:solidFill>
                          </a:rPr>
                          <m:t>mol</m:t>
                        </m:r>
                        <m:r>
                          <m:rPr>
                            <m:nor/>
                          </m:rPr>
                          <a:rPr lang="en-US" sz="2400" b="0" i="0" baseline="30000" dirty="0" smtClean="0">
                            <a:solidFill>
                              <a:srgbClr val="FF0000"/>
                            </a:solidFill>
                          </a:rPr>
                          <m:t>2 </m:t>
                        </m:r>
                        <m:r>
                          <m:rPr>
                            <m:nor/>
                          </m:rPr>
                          <a:rPr lang="en-GB" sz="2400" dirty="0">
                            <a:solidFill>
                              <a:srgbClr val="FF0000"/>
                            </a:solidFill>
                          </a:rPr>
                          <m:t>dm</m:t>
                        </m:r>
                        <m:r>
                          <m:rPr>
                            <m:nor/>
                          </m:rPr>
                          <a:rPr lang="en-GB" sz="2400" baseline="30000" dirty="0">
                            <a:solidFill>
                              <a:srgbClr val="FF0000"/>
                            </a:solidFill>
                          </a:rPr>
                          <m:t>−</m:t>
                        </m:r>
                        <m:r>
                          <m:rPr>
                            <m:nor/>
                          </m:rPr>
                          <a:rPr lang="en-US" sz="2400" b="0" i="0" baseline="30000" dirty="0" smtClean="0">
                            <a:solidFill>
                              <a:srgbClr val="FF0000"/>
                            </a:solidFill>
                          </a:rPr>
                          <m:t>6</m:t>
                        </m:r>
                      </m:den>
                    </m:f>
                  </m:oMath>
                </a14:m>
                <a:r>
                  <a:rPr lang="en-GB" sz="2400" dirty="0">
                    <a:solidFill>
                      <a:srgbClr val="FF0000"/>
                    </a:solidFill>
                  </a:rPr>
                  <a:t> = </a:t>
                </a:r>
                <a14:m>
                  <m:oMath xmlns:m="http://schemas.openxmlformats.org/officeDocument/2006/math">
                    <m:r>
                      <m:rPr>
                        <m:nor/>
                      </m:rPr>
                      <a:rPr lang="en-GB" sz="2400" dirty="0">
                        <a:solidFill>
                          <a:srgbClr val="FF0000"/>
                        </a:solidFill>
                      </a:rPr>
                      <m:t>dm</m:t>
                    </m:r>
                    <m:r>
                      <m:rPr>
                        <m:nor/>
                      </m:rPr>
                      <a:rPr lang="en-US" sz="2400" baseline="30000" dirty="0">
                        <a:solidFill>
                          <a:srgbClr val="FF0000"/>
                        </a:solidFill>
                      </a:rPr>
                      <m:t>6</m:t>
                    </m:r>
                    <m:r>
                      <m:rPr>
                        <m:nor/>
                      </m:rPr>
                      <a:rPr lang="en-US" sz="2400" b="0" i="0" baseline="30000" dirty="0" smtClean="0">
                        <a:solidFill>
                          <a:srgbClr val="FF0000"/>
                        </a:solidFill>
                      </a:rPr>
                      <m:t> </m:t>
                    </m:r>
                    <m:r>
                      <m:rPr>
                        <m:nor/>
                      </m:rPr>
                      <a:rPr lang="en-US" sz="2400" b="0" i="0" dirty="0" smtClean="0">
                        <a:solidFill>
                          <a:srgbClr val="FF0000"/>
                        </a:solidFill>
                      </a:rPr>
                      <m:t>mo</m:t>
                    </m:r>
                    <m:r>
                      <m:rPr>
                        <m:nor/>
                      </m:rPr>
                      <a:rPr lang="en-GB" sz="2400" dirty="0">
                        <a:solidFill>
                          <a:srgbClr val="FF0000"/>
                        </a:solidFill>
                      </a:rPr>
                      <m:t>l</m:t>
                    </m:r>
                    <m:r>
                      <m:rPr>
                        <m:nor/>
                      </m:rPr>
                      <a:rPr lang="en-US" sz="2400" b="0" i="0" baseline="30000" dirty="0" smtClean="0">
                        <a:solidFill>
                          <a:srgbClr val="FF0000"/>
                        </a:solidFill>
                      </a:rPr>
                      <m:t>−2 </m:t>
                    </m:r>
                    <m:r>
                      <m:rPr>
                        <m:nor/>
                      </m:rPr>
                      <a:rPr lang="en-GB" sz="2400" dirty="0">
                        <a:solidFill>
                          <a:srgbClr val="FF0000"/>
                        </a:solidFill>
                      </a:rPr>
                      <m:t>s</m:t>
                    </m:r>
                    <m:r>
                      <m:rPr>
                        <m:nor/>
                      </m:rPr>
                      <a:rPr lang="en-GB" sz="2400" baseline="30000" dirty="0">
                        <a:solidFill>
                          <a:srgbClr val="FF0000"/>
                        </a:solidFill>
                      </a:rPr>
                      <m:t>−1</m:t>
                    </m:r>
                  </m:oMath>
                </a14:m>
                <a:endParaRPr lang="en-GB" sz="2400" dirty="0">
                  <a:solidFill>
                    <a:srgbClr val="FF0000"/>
                  </a:solidFill>
                </a:endParaRPr>
              </a:p>
              <a:p>
                <a:pPr>
                  <a:spcAft>
                    <a:spcPts val="200"/>
                  </a:spcAft>
                </a:pPr>
                <a:endParaRPr lang="en-GB" sz="2400" dirty="0">
                  <a:solidFill>
                    <a:srgbClr val="FF0000"/>
                  </a:solidFill>
                </a:endParaRPr>
              </a:p>
              <a:p>
                <a:pPr>
                  <a:spcAft>
                    <a:spcPts val="200"/>
                  </a:spcAft>
                </a:pPr>
                <a:r>
                  <a:rPr lang="en-GB" sz="2400" dirty="0">
                    <a:solidFill>
                      <a:srgbClr val="FF0000"/>
                    </a:solidFill>
                    <a:sym typeface="Symbol" pitchFamily="18" charset="2"/>
                  </a:rPr>
                  <a:t> </a:t>
                </a:r>
                <a:r>
                  <a:rPr lang="en-GB" sz="2400" dirty="0">
                    <a:solidFill>
                      <a:srgbClr val="FF0000"/>
                    </a:solidFill>
                  </a:rPr>
                  <a:t>k = 4 </a:t>
                </a:r>
                <a14:m>
                  <m:oMath xmlns:m="http://schemas.openxmlformats.org/officeDocument/2006/math">
                    <m:r>
                      <m:rPr>
                        <m:nor/>
                      </m:rPr>
                      <a:rPr lang="en-GB" sz="2400" dirty="0">
                        <a:solidFill>
                          <a:srgbClr val="FF0000"/>
                        </a:solidFill>
                      </a:rPr>
                      <m:t>dm</m:t>
                    </m:r>
                    <m:r>
                      <m:rPr>
                        <m:nor/>
                      </m:rPr>
                      <a:rPr lang="en-US" sz="2400" baseline="30000" dirty="0">
                        <a:solidFill>
                          <a:srgbClr val="FF0000"/>
                        </a:solidFill>
                      </a:rPr>
                      <m:t>6 </m:t>
                    </m:r>
                    <m:r>
                      <m:rPr>
                        <m:nor/>
                      </m:rPr>
                      <a:rPr lang="en-US" sz="2400" dirty="0">
                        <a:solidFill>
                          <a:srgbClr val="FF0000"/>
                        </a:solidFill>
                      </a:rPr>
                      <m:t>mo</m:t>
                    </m:r>
                    <m:r>
                      <m:rPr>
                        <m:nor/>
                      </m:rPr>
                      <a:rPr lang="en-GB" sz="2400" dirty="0">
                        <a:solidFill>
                          <a:srgbClr val="FF0000"/>
                        </a:solidFill>
                      </a:rPr>
                      <m:t>l</m:t>
                    </m:r>
                    <m:r>
                      <m:rPr>
                        <m:nor/>
                      </m:rPr>
                      <a:rPr lang="en-US" sz="2400" baseline="30000" dirty="0">
                        <a:solidFill>
                          <a:srgbClr val="FF0000"/>
                        </a:solidFill>
                      </a:rPr>
                      <m:t>−2 </m:t>
                    </m:r>
                    <m:r>
                      <m:rPr>
                        <m:nor/>
                      </m:rPr>
                      <a:rPr lang="en-GB" sz="2400" dirty="0">
                        <a:solidFill>
                          <a:srgbClr val="FF0000"/>
                        </a:solidFill>
                      </a:rPr>
                      <m:t>s</m:t>
                    </m:r>
                    <m:r>
                      <m:rPr>
                        <m:nor/>
                      </m:rPr>
                      <a:rPr lang="en-GB" sz="2400" baseline="30000" dirty="0">
                        <a:solidFill>
                          <a:srgbClr val="FF0000"/>
                        </a:solidFill>
                      </a:rPr>
                      <m:t>−1</m:t>
                    </m:r>
                  </m:oMath>
                </a14:m>
                <a:endParaRPr lang="en-GB" sz="2400" dirty="0"/>
              </a:p>
            </p:txBody>
          </p:sp>
        </mc:Choice>
        <mc:Fallback xmlns="">
          <p:sp>
            <p:nvSpPr>
              <p:cNvPr id="2" name="Rectangle 1"/>
              <p:cNvSpPr>
                <a:spLocks noRot="1" noChangeAspect="1" noMove="1" noResize="1" noEditPoints="1" noAdjustHandles="1" noChangeArrowheads="1" noChangeShapeType="1" noTextEdit="1"/>
              </p:cNvSpPr>
              <p:nvPr/>
            </p:nvSpPr>
            <p:spPr>
              <a:xfrm>
                <a:off x="166426" y="104308"/>
                <a:ext cx="8149989" cy="6121548"/>
              </a:xfrm>
              <a:prstGeom prst="rect">
                <a:avLst/>
              </a:prstGeom>
              <a:blipFill rotWithShape="0">
                <a:blip r:embed="rId2"/>
                <a:stretch>
                  <a:fillRect l="-1197" t="-697" r="-823" b="-1394"/>
                </a:stretch>
              </a:blipFill>
            </p:spPr>
            <p:txBody>
              <a:bodyPr/>
              <a:lstStyle/>
              <a:p>
                <a:r>
                  <a:rPr lang="en-AU">
                    <a:noFill/>
                  </a:rPr>
                  <a:t> </a:t>
                </a:r>
              </a:p>
            </p:txBody>
          </p:sp>
        </mc:Fallback>
      </mc:AlternateContent>
      <p:cxnSp>
        <p:nvCxnSpPr>
          <p:cNvPr id="56" name="Straight Connector 55"/>
          <p:cNvCxnSpPr/>
          <p:nvPr/>
        </p:nvCxnSpPr>
        <p:spPr>
          <a:xfrm flipH="1">
            <a:off x="2682978" y="4653136"/>
            <a:ext cx="504056" cy="504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212551" y="4658754"/>
            <a:ext cx="504056" cy="504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3559804" y="5085184"/>
            <a:ext cx="114556" cy="1440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2856232" y="5063765"/>
            <a:ext cx="114556" cy="1440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endParaRPr lang="en-US" altLang="zh-TW"/>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536" y="0"/>
            <a:ext cx="8302625" cy="1143000"/>
          </a:xfrm>
        </p:spPr>
        <p:txBody>
          <a:bodyPr>
            <a:normAutofit/>
          </a:bodyPr>
          <a:lstStyle/>
          <a:p>
            <a:pPr eaLnBrk="1" hangingPunct="1"/>
            <a:r>
              <a:rPr lang="en-US" sz="4000" dirty="0">
                <a:solidFill>
                  <a:srgbClr val="0000CC"/>
                </a:solidFill>
                <a:latin typeface="Calibri"/>
                <a:ea typeface="+mn-ea"/>
                <a:cs typeface="+mn-cs"/>
              </a:rPr>
              <a:t>Reaction Mechanisms</a:t>
            </a:r>
          </a:p>
        </p:txBody>
      </p:sp>
      <p:sp>
        <p:nvSpPr>
          <p:cNvPr id="57347" name="Rectangle 3"/>
          <p:cNvSpPr>
            <a:spLocks noGrp="1" noChangeArrowheads="1"/>
          </p:cNvSpPr>
          <p:nvPr>
            <p:ph idx="1"/>
          </p:nvPr>
        </p:nvSpPr>
        <p:spPr>
          <a:xfrm>
            <a:off x="457200" y="908720"/>
            <a:ext cx="8229600" cy="5217443"/>
          </a:xfrm>
        </p:spPr>
        <p:txBody>
          <a:bodyPr>
            <a:normAutofit/>
          </a:bodyPr>
          <a:lstStyle/>
          <a:p>
            <a:pPr eaLnBrk="1" hangingPunct="1"/>
            <a:r>
              <a:rPr lang="en-US" sz="2400" dirty="0">
                <a:latin typeface="Arial" pitchFamily="34" charset="0"/>
              </a:rPr>
              <a:t>Reactions may occur all at once or through several discrete steps.</a:t>
            </a:r>
          </a:p>
          <a:p>
            <a:r>
              <a:rPr lang="en-US" sz="2400" dirty="0">
                <a:latin typeface="Arial" pitchFamily="34" charset="0"/>
              </a:rPr>
              <a:t>In a multistep process, one of the steps will be slower than all others.</a:t>
            </a:r>
          </a:p>
          <a:p>
            <a:r>
              <a:rPr lang="en-US" sz="2400" dirty="0">
                <a:latin typeface="Arial" pitchFamily="34" charset="0"/>
              </a:rPr>
              <a:t>The overall reaction cannot occur faster than this slowest, </a:t>
            </a:r>
            <a:r>
              <a:rPr lang="en-US" sz="2400" dirty="0">
                <a:solidFill>
                  <a:srgbClr val="00197D"/>
                </a:solidFill>
                <a:latin typeface="Arial" pitchFamily="34" charset="0"/>
              </a:rPr>
              <a:t>rate-determining step</a:t>
            </a:r>
            <a:r>
              <a:rPr lang="en-US" sz="2400" dirty="0">
                <a:latin typeface="Arial" pitchFamily="34" charset="0"/>
              </a:rPr>
              <a:t>.</a:t>
            </a:r>
          </a:p>
          <a:p>
            <a:r>
              <a:rPr lang="en-US" sz="2400" u="sng" dirty="0">
                <a:latin typeface="Arial" pitchFamily="34" charset="0"/>
              </a:rPr>
              <a:t>The order of reaction for this step will be the same as the order of reaction for the entire reaction</a:t>
            </a:r>
          </a:p>
          <a:p>
            <a:pPr marL="457200" indent="-457200">
              <a:lnSpc>
                <a:spcPct val="90000"/>
              </a:lnSpc>
              <a:buFont typeface="Times" pitchFamily="18" charset="0"/>
              <a:buChar char="•"/>
            </a:pPr>
            <a:endParaRPr lang="en-US" sz="2400" b="1" dirty="0">
              <a:latin typeface="Arial" pitchFamily="34" charset="0"/>
            </a:endParaRPr>
          </a:p>
        </p:txBody>
      </p:sp>
      <p:sp>
        <p:nvSpPr>
          <p:cNvPr id="63492" name="Text Box 4"/>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E40668CF-A676-494D-9DEB-CA247BDC7C2A}" type="slidenum">
              <a:rPr lang="en-US" sz="1400" b="1">
                <a:latin typeface="Arial" pitchFamily="34" charset="0"/>
              </a:rPr>
              <a:pPr/>
              <a:t>38</a:t>
            </a:fld>
            <a:r>
              <a:rPr lang="en-US" sz="1400" b="1">
                <a:latin typeface="Arial" pitchFamily="34" charset="0"/>
              </a:rPr>
              <a:t>.</a:t>
            </a:r>
          </a:p>
        </p:txBody>
      </p:sp>
      <p:pic>
        <p:nvPicPr>
          <p:cNvPr id="5" name="Picture 5" descr="14_18"/>
          <p:cNvPicPr>
            <a:picLocks noChangeAspect="1" noChangeArrowheads="1"/>
          </p:cNvPicPr>
          <p:nvPr/>
        </p:nvPicPr>
        <p:blipFill>
          <a:blip r:embed="rId4" cstate="print"/>
          <a:srcRect b="23029"/>
          <a:stretch>
            <a:fillRect/>
          </a:stretch>
        </p:blipFill>
        <p:spPr>
          <a:xfrm>
            <a:off x="755576" y="4509120"/>
            <a:ext cx="7232650" cy="1827212"/>
          </a:xfrm>
          <a:prstGeom prst="rect">
            <a:avLst/>
          </a:prstGeom>
        </p:spPr>
      </p:pic>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301625"/>
            <a:ext cx="8150225" cy="765175"/>
          </a:xfrm>
        </p:spPr>
        <p:txBody>
          <a:bodyPr/>
          <a:lstStyle/>
          <a:p>
            <a:r>
              <a:rPr lang="en-US" dirty="0">
                <a:solidFill>
                  <a:srgbClr val="0000CC"/>
                </a:solidFill>
              </a:rPr>
              <a:t>Slow Initial Step</a:t>
            </a:r>
            <a:endParaRPr lang="en-US" sz="4400" b="1" dirty="0">
              <a:latin typeface="Arial Rounded MT Bold" pitchFamily="34" charset="0"/>
            </a:endParaRPr>
          </a:p>
        </p:txBody>
      </p:sp>
      <p:sp>
        <p:nvSpPr>
          <p:cNvPr id="60419" name="Rectangle 3"/>
          <p:cNvSpPr>
            <a:spLocks noGrp="1" noChangeArrowheads="1"/>
          </p:cNvSpPr>
          <p:nvPr>
            <p:ph type="body" idx="1"/>
          </p:nvPr>
        </p:nvSpPr>
        <p:spPr>
          <a:xfrm>
            <a:off x="304800" y="2667000"/>
            <a:ext cx="8305800" cy="3505200"/>
          </a:xfrm>
        </p:spPr>
        <p:txBody>
          <a:bodyPr/>
          <a:lstStyle/>
          <a:p>
            <a:pPr eaLnBrk="1" hangingPunct="1"/>
            <a:r>
              <a:rPr lang="en-US" sz="2400" dirty="0">
                <a:latin typeface="Arial" pitchFamily="34" charset="0"/>
              </a:rPr>
              <a:t>The rate law for this reaction is found experimentally to be</a:t>
            </a:r>
          </a:p>
          <a:p>
            <a:pPr algn="ctr" eaLnBrk="1" hangingPunct="1">
              <a:buFont typeface="Wingdings" pitchFamily="2" charset="2"/>
              <a:buNone/>
            </a:pPr>
            <a:r>
              <a:rPr lang="en-US" sz="3200" dirty="0">
                <a:latin typeface="Arial" pitchFamily="34" charset="0"/>
              </a:rPr>
              <a:t>Rate = </a:t>
            </a:r>
            <a:r>
              <a:rPr lang="en-US" sz="3200" i="1" dirty="0">
                <a:latin typeface="Arial" pitchFamily="34" charset="0"/>
              </a:rPr>
              <a:t>k</a:t>
            </a:r>
            <a:r>
              <a:rPr lang="en-US" sz="3200" dirty="0">
                <a:latin typeface="Arial" pitchFamily="34" charset="0"/>
              </a:rPr>
              <a:t> [NO</a:t>
            </a:r>
            <a:r>
              <a:rPr lang="en-US" sz="3200" baseline="-25000" dirty="0">
                <a:latin typeface="Arial" pitchFamily="34" charset="0"/>
              </a:rPr>
              <a:t>2</a:t>
            </a:r>
            <a:r>
              <a:rPr lang="en-US" sz="3200" dirty="0">
                <a:latin typeface="Arial" pitchFamily="34" charset="0"/>
              </a:rPr>
              <a:t>]</a:t>
            </a:r>
            <a:r>
              <a:rPr lang="en-US" sz="3200" baseline="30000" dirty="0">
                <a:latin typeface="Arial" pitchFamily="34" charset="0"/>
              </a:rPr>
              <a:t>2</a:t>
            </a:r>
            <a:endParaRPr lang="en-US" sz="3200" dirty="0">
              <a:latin typeface="Arial" pitchFamily="34" charset="0"/>
            </a:endParaRPr>
          </a:p>
          <a:p>
            <a:pPr eaLnBrk="1" hangingPunct="1"/>
            <a:r>
              <a:rPr lang="en-US" sz="2400" dirty="0">
                <a:latin typeface="Arial" pitchFamily="34" charset="0"/>
              </a:rPr>
              <a:t>CO is necessary for this reaction to occur, but the </a:t>
            </a:r>
            <a:r>
              <a:rPr lang="en-US" sz="2400" i="1" dirty="0">
                <a:latin typeface="Arial" pitchFamily="34" charset="0"/>
              </a:rPr>
              <a:t>rate</a:t>
            </a:r>
            <a:r>
              <a:rPr lang="en-US" sz="2400" dirty="0">
                <a:latin typeface="Arial" pitchFamily="34" charset="0"/>
              </a:rPr>
              <a:t> of the reaction does not depend on its concentration.</a:t>
            </a:r>
          </a:p>
          <a:p>
            <a:pPr eaLnBrk="1" hangingPunct="1"/>
            <a:r>
              <a:rPr lang="en-US" sz="2400" dirty="0">
                <a:latin typeface="Arial" pitchFamily="34" charset="0"/>
              </a:rPr>
              <a:t>This suggests the reaction occurs in two steps.</a:t>
            </a:r>
          </a:p>
        </p:txBody>
      </p:sp>
      <p:sp>
        <p:nvSpPr>
          <p:cNvPr id="66564" name="Rectangle 4"/>
          <p:cNvSpPr>
            <a:spLocks noChangeArrowheads="1"/>
          </p:cNvSpPr>
          <p:nvPr/>
        </p:nvSpPr>
        <p:spPr bwMode="auto">
          <a:xfrm>
            <a:off x="838200" y="1614488"/>
            <a:ext cx="7059613" cy="519112"/>
          </a:xfrm>
          <a:prstGeom prst="rect">
            <a:avLst/>
          </a:prstGeom>
          <a:noFill/>
          <a:ln w="9525">
            <a:noFill/>
            <a:miter lim="800000"/>
            <a:headEnd/>
            <a:tailEnd/>
          </a:ln>
        </p:spPr>
        <p:txBody>
          <a:bodyPr>
            <a:spAutoFit/>
          </a:bodyPr>
          <a:lstStyle/>
          <a:p>
            <a:pPr eaLnBrk="0" hangingPunct="0"/>
            <a:r>
              <a:rPr lang="en-US" sz="2800" dirty="0">
                <a:solidFill>
                  <a:srgbClr val="C82E32"/>
                </a:solidFill>
                <a:latin typeface="Arial" pitchFamily="34" charset="0"/>
              </a:rPr>
              <a:t>NO</a:t>
            </a:r>
            <a:r>
              <a:rPr lang="en-US" sz="2800" baseline="-25000" dirty="0">
                <a:solidFill>
                  <a:srgbClr val="C82E32"/>
                </a:solidFill>
                <a:latin typeface="Arial" pitchFamily="34" charset="0"/>
              </a:rPr>
              <a:t>2</a:t>
            </a:r>
            <a:r>
              <a:rPr lang="en-US" sz="2400" dirty="0">
                <a:solidFill>
                  <a:srgbClr val="C82E32"/>
                </a:solidFill>
                <a:latin typeface="Arial" pitchFamily="34" charset="0"/>
              </a:rPr>
              <a:t>(</a:t>
            </a:r>
            <a:r>
              <a:rPr lang="en-US" sz="2400" i="1" dirty="0">
                <a:solidFill>
                  <a:srgbClr val="C82E32"/>
                </a:solidFill>
                <a:latin typeface="Arial" pitchFamily="34" charset="0"/>
              </a:rPr>
              <a:t>g</a:t>
            </a:r>
            <a:r>
              <a:rPr lang="en-US" sz="2400" dirty="0">
                <a:solidFill>
                  <a:srgbClr val="C82E32"/>
                </a:solidFill>
                <a:latin typeface="Arial" pitchFamily="34" charset="0"/>
              </a:rPr>
              <a:t>)</a:t>
            </a:r>
            <a:r>
              <a:rPr lang="en-US" sz="2800" dirty="0">
                <a:solidFill>
                  <a:srgbClr val="C82E32"/>
                </a:solidFill>
                <a:latin typeface="Arial" pitchFamily="34" charset="0"/>
              </a:rPr>
              <a:t> + CO</a:t>
            </a:r>
            <a:r>
              <a:rPr lang="en-US" sz="2400" dirty="0">
                <a:solidFill>
                  <a:srgbClr val="C82E32"/>
                </a:solidFill>
                <a:latin typeface="Arial" pitchFamily="34" charset="0"/>
              </a:rPr>
              <a:t>(</a:t>
            </a:r>
            <a:r>
              <a:rPr lang="en-US" sz="2400" i="1" dirty="0">
                <a:solidFill>
                  <a:srgbClr val="C82E32"/>
                </a:solidFill>
                <a:latin typeface="Arial" pitchFamily="34" charset="0"/>
              </a:rPr>
              <a:t>g</a:t>
            </a:r>
            <a:r>
              <a:rPr lang="en-US" sz="2400" dirty="0">
                <a:solidFill>
                  <a:srgbClr val="C82E32"/>
                </a:solidFill>
                <a:latin typeface="Arial" pitchFamily="34" charset="0"/>
              </a:rPr>
              <a:t>)</a:t>
            </a:r>
            <a:r>
              <a:rPr lang="en-US" sz="2800" dirty="0">
                <a:solidFill>
                  <a:srgbClr val="C82E32"/>
                </a:solidFill>
                <a:latin typeface="Arial" pitchFamily="34" charset="0"/>
              </a:rPr>
              <a:t> </a:t>
            </a:r>
            <a:r>
              <a:rPr lang="en-US" sz="2800" dirty="0">
                <a:solidFill>
                  <a:srgbClr val="C82E32"/>
                </a:solidFill>
                <a:latin typeface="Arial" pitchFamily="34" charset="0"/>
                <a:sym typeface="Wingdings" panose="05000000000000000000" pitchFamily="2" charset="2"/>
              </a:rPr>
              <a:t></a:t>
            </a:r>
            <a:r>
              <a:rPr lang="en-US" sz="2800" dirty="0">
                <a:solidFill>
                  <a:srgbClr val="C82E32"/>
                </a:solidFill>
                <a:latin typeface="Arial" pitchFamily="34" charset="0"/>
                <a:sym typeface="Symbol" pitchFamily="18" charset="2"/>
              </a:rPr>
              <a:t> NO</a:t>
            </a:r>
            <a:r>
              <a:rPr lang="en-US" sz="2400" dirty="0">
                <a:solidFill>
                  <a:srgbClr val="C82E32"/>
                </a:solidFill>
                <a:latin typeface="Arial" pitchFamily="34" charset="0"/>
                <a:sym typeface="Symbol" pitchFamily="18" charset="2"/>
              </a:rPr>
              <a:t>(</a:t>
            </a:r>
            <a:r>
              <a:rPr lang="en-US" sz="2400" i="1" dirty="0">
                <a:solidFill>
                  <a:srgbClr val="C82E32"/>
                </a:solidFill>
                <a:latin typeface="Arial" pitchFamily="34" charset="0"/>
                <a:sym typeface="Symbol" pitchFamily="18" charset="2"/>
              </a:rPr>
              <a:t>g</a:t>
            </a:r>
            <a:r>
              <a:rPr lang="en-US" sz="2400" dirty="0">
                <a:solidFill>
                  <a:srgbClr val="C82E32"/>
                </a:solidFill>
                <a:latin typeface="Arial" pitchFamily="34" charset="0"/>
                <a:sym typeface="Symbol" pitchFamily="18" charset="2"/>
              </a:rPr>
              <a:t>)</a:t>
            </a:r>
            <a:r>
              <a:rPr lang="en-US" sz="2800" dirty="0">
                <a:solidFill>
                  <a:srgbClr val="C82E32"/>
                </a:solidFill>
                <a:latin typeface="Arial" pitchFamily="34" charset="0"/>
                <a:sym typeface="Symbol" pitchFamily="18" charset="2"/>
              </a:rPr>
              <a:t> + CO</a:t>
            </a:r>
            <a:r>
              <a:rPr lang="en-US" sz="2800" baseline="-25000" dirty="0">
                <a:solidFill>
                  <a:srgbClr val="C82E32"/>
                </a:solidFill>
                <a:latin typeface="Arial" pitchFamily="34" charset="0"/>
                <a:sym typeface="Symbol" pitchFamily="18" charset="2"/>
              </a:rPr>
              <a:t>2</a:t>
            </a:r>
            <a:r>
              <a:rPr lang="en-US" sz="2400" dirty="0">
                <a:solidFill>
                  <a:srgbClr val="C82E32"/>
                </a:solidFill>
                <a:latin typeface="Arial" pitchFamily="34" charset="0"/>
                <a:sym typeface="Symbol" pitchFamily="18" charset="2"/>
              </a:rPr>
              <a:t>(</a:t>
            </a:r>
            <a:r>
              <a:rPr lang="en-US" sz="2400" i="1" dirty="0">
                <a:solidFill>
                  <a:srgbClr val="C82E32"/>
                </a:solidFill>
                <a:latin typeface="Arial" pitchFamily="34" charset="0"/>
                <a:sym typeface="Symbol" pitchFamily="18" charset="2"/>
              </a:rPr>
              <a:t>g</a:t>
            </a:r>
            <a:r>
              <a:rPr lang="en-US" sz="2400" dirty="0">
                <a:solidFill>
                  <a:srgbClr val="C82E32"/>
                </a:solidFill>
                <a:latin typeface="Arial" pitchFamily="34" charset="0"/>
                <a:sym typeface="Symbol" pitchFamily="18" charset="2"/>
              </a:rPr>
              <a:t>)</a:t>
            </a:r>
            <a:endParaRPr lang="en-US" sz="2800" dirty="0">
              <a:solidFill>
                <a:srgbClr val="C82E32"/>
              </a:solidFill>
              <a:latin typeface="Arial" pitchFamily="34" charset="0"/>
            </a:endParaRPr>
          </a:p>
        </p:txBody>
      </p:sp>
      <p:sp>
        <p:nvSpPr>
          <p:cNvPr id="66565" name="Text Box 5"/>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65F5ED48-BAE3-42B7-99F2-028DEC992C9A}" type="slidenum">
              <a:rPr lang="en-US" sz="1400" b="1">
                <a:latin typeface="Arial" pitchFamily="34" charset="0"/>
              </a:rPr>
              <a:pPr/>
              <a:t>39</a:t>
            </a:fld>
            <a:r>
              <a:rPr lang="en-US" sz="1400" b="1">
                <a:latin typeface="Arial" pitchFamily="34" charset="0"/>
              </a:rPr>
              <a:t>.</a:t>
            </a:r>
          </a:p>
        </p:txBody>
      </p:sp>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Activation energy</a:t>
            </a:r>
          </a:p>
        </p:txBody>
      </p:sp>
      <p:pic>
        <p:nvPicPr>
          <p:cNvPr id="1026" name="Picture 2"/>
          <p:cNvPicPr>
            <a:picLocks noChangeAspect="1" noChangeArrowheads="1"/>
          </p:cNvPicPr>
          <p:nvPr/>
        </p:nvPicPr>
        <p:blipFill>
          <a:blip r:embed="rId2" cstate="print"/>
          <a:srcRect/>
          <a:stretch>
            <a:fillRect/>
          </a:stretch>
        </p:blipFill>
        <p:spPr bwMode="auto">
          <a:xfrm>
            <a:off x="1115616" y="1700808"/>
            <a:ext cx="6596915" cy="417646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0499147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301625"/>
            <a:ext cx="8226425" cy="841375"/>
          </a:xfrm>
        </p:spPr>
        <p:txBody>
          <a:bodyPr>
            <a:normAutofit/>
          </a:bodyPr>
          <a:lstStyle/>
          <a:p>
            <a:pPr eaLnBrk="1" hangingPunct="1"/>
            <a:r>
              <a:rPr lang="en-US" dirty="0">
                <a:solidFill>
                  <a:srgbClr val="0000CC"/>
                </a:solidFill>
              </a:rPr>
              <a:t>Slow Initial Step</a:t>
            </a:r>
          </a:p>
        </p:txBody>
      </p:sp>
      <p:sp>
        <p:nvSpPr>
          <p:cNvPr id="61443" name="Rectangle 3"/>
          <p:cNvSpPr>
            <a:spLocks noGrp="1" noChangeArrowheads="1"/>
          </p:cNvSpPr>
          <p:nvPr>
            <p:ph type="body" sz="half" idx="1"/>
          </p:nvPr>
        </p:nvSpPr>
        <p:spPr>
          <a:xfrm>
            <a:off x="0" y="1447800"/>
            <a:ext cx="8172400" cy="3421360"/>
          </a:xfrm>
        </p:spPr>
        <p:txBody>
          <a:bodyPr/>
          <a:lstStyle/>
          <a:p>
            <a:pPr eaLnBrk="1" hangingPunct="1"/>
            <a:r>
              <a:rPr lang="en-US" sz="2400" dirty="0">
                <a:latin typeface="Arial" pitchFamily="34" charset="0"/>
              </a:rPr>
              <a:t>A proposed mechanism for this reaction is</a:t>
            </a:r>
          </a:p>
          <a:p>
            <a:pPr algn="ctr" eaLnBrk="1" hangingPunct="1">
              <a:buFont typeface="Wingdings" pitchFamily="2" charset="2"/>
              <a:buNone/>
            </a:pPr>
            <a:r>
              <a:rPr lang="en-US" sz="2400" dirty="0">
                <a:latin typeface="Arial" pitchFamily="34" charset="0"/>
              </a:rPr>
              <a:t>Step 1:  NO</a:t>
            </a:r>
            <a:r>
              <a:rPr lang="en-US" sz="2400" baseline="-25000" dirty="0">
                <a:latin typeface="Arial" pitchFamily="34" charset="0"/>
              </a:rPr>
              <a:t>2</a:t>
            </a:r>
            <a:r>
              <a:rPr lang="en-US" sz="2400" dirty="0">
                <a:latin typeface="Arial" pitchFamily="34" charset="0"/>
              </a:rPr>
              <a:t> + NO</a:t>
            </a:r>
            <a:r>
              <a:rPr lang="en-US" sz="2400" baseline="-25000" dirty="0">
                <a:latin typeface="Arial" pitchFamily="34" charset="0"/>
              </a:rPr>
              <a:t>2</a:t>
            </a:r>
            <a:r>
              <a:rPr lang="en-US" sz="2400" dirty="0">
                <a:latin typeface="Arial" pitchFamily="34" charset="0"/>
              </a:rPr>
              <a:t> </a:t>
            </a:r>
            <a:r>
              <a:rPr lang="en-US" sz="2400" dirty="0">
                <a:latin typeface="Arial" pitchFamily="34" charset="0"/>
                <a:sym typeface="Symbol" pitchFamily="18" charset="2"/>
              </a:rPr>
              <a:t> NO</a:t>
            </a:r>
            <a:r>
              <a:rPr lang="en-US" sz="2400" baseline="-25000" dirty="0">
                <a:latin typeface="Arial" pitchFamily="34" charset="0"/>
                <a:sym typeface="Symbol" pitchFamily="18" charset="2"/>
              </a:rPr>
              <a:t>3</a:t>
            </a:r>
            <a:r>
              <a:rPr lang="en-US" sz="2400" dirty="0">
                <a:latin typeface="Arial" pitchFamily="34" charset="0"/>
                <a:sym typeface="Symbol" pitchFamily="18" charset="2"/>
              </a:rPr>
              <a:t> + NO   (slow)</a:t>
            </a:r>
          </a:p>
          <a:p>
            <a:pPr algn="ctr" eaLnBrk="1" hangingPunct="1">
              <a:lnSpc>
                <a:spcPct val="110000"/>
              </a:lnSpc>
              <a:buFont typeface="Wingdings" pitchFamily="2" charset="2"/>
              <a:buNone/>
            </a:pPr>
            <a:r>
              <a:rPr lang="en-US" sz="2400" dirty="0">
                <a:latin typeface="Arial" pitchFamily="34" charset="0"/>
                <a:sym typeface="Symbol" pitchFamily="18" charset="2"/>
              </a:rPr>
              <a:t>Step 2:  NO</a:t>
            </a:r>
            <a:r>
              <a:rPr lang="en-US" sz="2400" baseline="-25000" dirty="0">
                <a:latin typeface="Arial" pitchFamily="34" charset="0"/>
                <a:sym typeface="Symbol" pitchFamily="18" charset="2"/>
              </a:rPr>
              <a:t>3</a:t>
            </a:r>
            <a:r>
              <a:rPr lang="en-US" sz="2400" dirty="0">
                <a:latin typeface="Arial" pitchFamily="34" charset="0"/>
                <a:sym typeface="Symbol" pitchFamily="18" charset="2"/>
              </a:rPr>
              <a:t> + CO   NO</a:t>
            </a:r>
            <a:r>
              <a:rPr lang="en-US" sz="2400" baseline="-25000" dirty="0">
                <a:latin typeface="Arial" pitchFamily="34" charset="0"/>
                <a:sym typeface="Symbol" pitchFamily="18" charset="2"/>
              </a:rPr>
              <a:t>2</a:t>
            </a:r>
            <a:r>
              <a:rPr lang="en-US" sz="2400" dirty="0">
                <a:latin typeface="Arial" pitchFamily="34" charset="0"/>
                <a:sym typeface="Symbol" pitchFamily="18" charset="2"/>
              </a:rPr>
              <a:t> + CO</a:t>
            </a:r>
            <a:r>
              <a:rPr lang="en-US" sz="2400" baseline="-25000" dirty="0">
                <a:latin typeface="Arial" pitchFamily="34" charset="0"/>
                <a:sym typeface="Symbol" pitchFamily="18" charset="2"/>
              </a:rPr>
              <a:t>2</a:t>
            </a:r>
            <a:r>
              <a:rPr lang="en-US" sz="2400" dirty="0">
                <a:latin typeface="Arial" pitchFamily="34" charset="0"/>
                <a:sym typeface="Symbol" pitchFamily="18" charset="2"/>
              </a:rPr>
              <a:t>  (fast)</a:t>
            </a:r>
          </a:p>
          <a:p>
            <a:pPr eaLnBrk="1" hangingPunct="1"/>
            <a:r>
              <a:rPr lang="en-US" sz="2400" dirty="0">
                <a:latin typeface="Arial" pitchFamily="34" charset="0"/>
              </a:rPr>
              <a:t>The NO</a:t>
            </a:r>
            <a:r>
              <a:rPr lang="en-US" sz="2400" baseline="-25000" dirty="0">
                <a:latin typeface="Arial" pitchFamily="34" charset="0"/>
              </a:rPr>
              <a:t>3</a:t>
            </a:r>
            <a:r>
              <a:rPr lang="en-US" sz="2400" dirty="0">
                <a:latin typeface="Arial" pitchFamily="34" charset="0"/>
              </a:rPr>
              <a:t> intermediate is consumed in the second step.</a:t>
            </a:r>
          </a:p>
          <a:p>
            <a:pPr eaLnBrk="1" hangingPunct="1">
              <a:lnSpc>
                <a:spcPct val="120000"/>
              </a:lnSpc>
            </a:pPr>
            <a:r>
              <a:rPr lang="en-US" sz="2400" dirty="0">
                <a:latin typeface="Arial" pitchFamily="34" charset="0"/>
              </a:rPr>
              <a:t>As CO is not involved in the slow, rate-determining step, it does not appear in the rate law.</a:t>
            </a:r>
          </a:p>
          <a:p>
            <a:pPr eaLnBrk="1" hangingPunct="1">
              <a:lnSpc>
                <a:spcPct val="120000"/>
              </a:lnSpc>
              <a:buFont typeface="Wingdings" pitchFamily="2" charset="2"/>
              <a:buNone/>
            </a:pPr>
            <a:endParaRPr lang="en-US" sz="2400" b="1" dirty="0">
              <a:latin typeface="Arial" pitchFamily="34" charset="0"/>
            </a:endParaRPr>
          </a:p>
        </p:txBody>
      </p:sp>
      <p:pic>
        <p:nvPicPr>
          <p:cNvPr id="67588" name="Picture 5" descr="14_18"/>
          <p:cNvPicPr>
            <a:picLocks noGrp="1" noChangeAspect="1" noChangeArrowheads="1"/>
          </p:cNvPicPr>
          <p:nvPr>
            <p:ph sz="half" idx="2"/>
          </p:nvPr>
        </p:nvPicPr>
        <p:blipFill>
          <a:blip r:embed="rId3" cstate="print"/>
          <a:srcRect r="53549" b="23077"/>
          <a:stretch>
            <a:fillRect/>
          </a:stretch>
        </p:blipFill>
        <p:spPr>
          <a:xfrm>
            <a:off x="533400" y="5105400"/>
            <a:ext cx="2981325" cy="1524000"/>
          </a:xfrm>
        </p:spPr>
      </p:pic>
      <p:sp>
        <p:nvSpPr>
          <p:cNvPr id="67589" name="Text Box 6"/>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F5A4D9AE-F9E1-41F6-9608-E86D1E119F0C}" type="slidenum">
              <a:rPr lang="en-US" sz="1400" b="1">
                <a:latin typeface="Arial" pitchFamily="34" charset="0"/>
              </a:rPr>
              <a:pPr/>
              <a:t>40</a:t>
            </a:fld>
            <a:r>
              <a:rPr lang="en-US" sz="1400" b="1">
                <a:latin typeface="Arial" pitchFamily="34" charset="0"/>
              </a:rPr>
              <a:t>.</a:t>
            </a:r>
          </a:p>
        </p:txBody>
      </p:sp>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err="1">
                <a:solidFill>
                  <a:srgbClr val="0000CC"/>
                </a:solidFill>
              </a:rPr>
              <a:t>Molecularity</a:t>
            </a:r>
            <a:r>
              <a:rPr lang="en-US" dirty="0">
                <a:solidFill>
                  <a:srgbClr val="0000CC"/>
                </a:solidFill>
              </a:rPr>
              <a:t> of the reaction mechanism</a:t>
            </a:r>
          </a:p>
        </p:txBody>
      </p:sp>
      <p:sp>
        <p:nvSpPr>
          <p:cNvPr id="7" name="Content Placeholder 6"/>
          <p:cNvSpPr>
            <a:spLocks noGrp="1"/>
          </p:cNvSpPr>
          <p:nvPr>
            <p:ph idx="1"/>
          </p:nvPr>
        </p:nvSpPr>
        <p:spPr>
          <a:xfrm>
            <a:off x="179512" y="1700808"/>
            <a:ext cx="8229600" cy="4525963"/>
          </a:xfrm>
        </p:spPr>
        <p:txBody>
          <a:bodyPr/>
          <a:lstStyle/>
          <a:p>
            <a:pPr marL="0" indent="0">
              <a:buNone/>
            </a:pPr>
            <a:r>
              <a:rPr lang="en-US" b="1" dirty="0" err="1"/>
              <a:t>Unimolecular</a:t>
            </a:r>
            <a:r>
              <a:rPr lang="en-US" b="1" dirty="0"/>
              <a:t> steps </a:t>
            </a:r>
            <a:r>
              <a:rPr lang="en-US" dirty="0"/>
              <a:t>involve a single species as a reactant.</a:t>
            </a:r>
          </a:p>
          <a:p>
            <a:pPr marL="0" indent="0">
              <a:buNone/>
            </a:pPr>
            <a:r>
              <a:rPr lang="en-US" dirty="0"/>
              <a:t> 		A </a:t>
            </a:r>
            <a:r>
              <a:rPr lang="en-US" dirty="0">
                <a:sym typeface="Wingdings" panose="05000000000000000000" pitchFamily="2" charset="2"/>
              </a:rPr>
              <a:t> /           Products</a:t>
            </a:r>
            <a:endParaRPr lang="en-US" dirty="0"/>
          </a:p>
          <a:p>
            <a:pPr marL="0" indent="0">
              <a:buNone/>
            </a:pPr>
            <a:endParaRPr lang="en-US" b="1" dirty="0"/>
          </a:p>
          <a:p>
            <a:pPr marL="0" indent="0">
              <a:buNone/>
            </a:pPr>
            <a:r>
              <a:rPr lang="en-US" b="1" dirty="0"/>
              <a:t>Bimolecular steps </a:t>
            </a:r>
            <a:r>
              <a:rPr lang="en-US" dirty="0"/>
              <a:t>involve collisions of two species (that form a transition state or an activated complex that cannot be isolated).</a:t>
            </a:r>
          </a:p>
          <a:p>
            <a:pPr marL="0" indent="0">
              <a:buNone/>
            </a:pPr>
            <a:r>
              <a:rPr lang="en-US" dirty="0"/>
              <a:t>		A + B </a:t>
            </a:r>
            <a:r>
              <a:rPr lang="en-US" dirty="0">
                <a:sym typeface="Wingdings" panose="05000000000000000000" pitchFamily="2" charset="2"/>
              </a:rPr>
              <a:t> /           Products</a:t>
            </a:r>
            <a:endParaRPr lang="en-US" dirty="0"/>
          </a:p>
          <a:p>
            <a:pPr marL="0" indent="0">
              <a:buNone/>
            </a:pPr>
            <a:endParaRPr lang="en-US" dirty="0"/>
          </a:p>
        </p:txBody>
      </p:sp>
      <p:sp>
        <p:nvSpPr>
          <p:cNvPr id="5" name="Rectangle 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2" name="Picture 1"/>
          <p:cNvPicPr>
            <a:picLocks noChangeAspect="1"/>
          </p:cNvPicPr>
          <p:nvPr/>
        </p:nvPicPr>
        <p:blipFill>
          <a:blip r:embed="rId2"/>
          <a:stretch>
            <a:fillRect/>
          </a:stretch>
        </p:blipFill>
        <p:spPr>
          <a:xfrm>
            <a:off x="3275856" y="2852936"/>
            <a:ext cx="628650" cy="342900"/>
          </a:xfrm>
          <a:prstGeom prst="rect">
            <a:avLst/>
          </a:prstGeom>
        </p:spPr>
      </p:pic>
      <p:pic>
        <p:nvPicPr>
          <p:cNvPr id="4" name="Picture 3"/>
          <p:cNvPicPr>
            <a:picLocks noChangeAspect="1"/>
          </p:cNvPicPr>
          <p:nvPr/>
        </p:nvPicPr>
        <p:blipFill>
          <a:blip r:embed="rId2"/>
          <a:stretch>
            <a:fillRect/>
          </a:stretch>
        </p:blipFill>
        <p:spPr>
          <a:xfrm>
            <a:off x="3890438" y="5589240"/>
            <a:ext cx="628650" cy="342900"/>
          </a:xfrm>
          <a:prstGeom prst="rect">
            <a:avLst/>
          </a:prstGeom>
        </p:spPr>
      </p:pic>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Differences between intermediates and transition states</a:t>
            </a:r>
          </a:p>
        </p:txBody>
      </p:sp>
      <p:sp>
        <p:nvSpPr>
          <p:cNvPr id="3" name="Content Placeholder 2"/>
          <p:cNvSpPr>
            <a:spLocks noGrp="1"/>
          </p:cNvSpPr>
          <p:nvPr>
            <p:ph idx="1"/>
          </p:nvPr>
        </p:nvSpPr>
        <p:spPr/>
        <p:txBody>
          <a:bodyPr/>
          <a:lstStyle/>
          <a:p>
            <a:endParaRPr lang="en-US"/>
          </a:p>
        </p:txBody>
      </p:sp>
      <p:pic>
        <p:nvPicPr>
          <p:cNvPr id="5123" name="Picture 3"/>
          <p:cNvPicPr>
            <a:picLocks noChangeAspect="1" noChangeArrowheads="1"/>
          </p:cNvPicPr>
          <p:nvPr/>
        </p:nvPicPr>
        <p:blipFill>
          <a:blip r:embed="rId2" cstate="print"/>
          <a:srcRect/>
          <a:stretch>
            <a:fillRect/>
          </a:stretch>
        </p:blipFill>
        <p:spPr bwMode="auto">
          <a:xfrm>
            <a:off x="467544" y="1628800"/>
            <a:ext cx="8096374" cy="4248472"/>
          </a:xfrm>
          <a:prstGeom prst="rect">
            <a:avLst/>
          </a:prstGeom>
          <a:noFill/>
          <a:ln w="9525">
            <a:noFill/>
            <a:miter lim="800000"/>
            <a:headEnd/>
            <a:tailEnd/>
          </a:ln>
        </p:spPr>
      </p:pic>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E40668CF-A676-494D-9DEB-CA247BDC7C2A}" type="slidenum">
              <a:rPr lang="en-US" sz="1400" b="1">
                <a:latin typeface="Arial" pitchFamily="34" charset="0"/>
              </a:rPr>
              <a:pPr/>
              <a:t>43</a:t>
            </a:fld>
            <a:r>
              <a:rPr lang="en-US" sz="1400" b="1">
                <a:latin typeface="Arial" pitchFamily="34" charset="0"/>
              </a:rPr>
              <a:t>.</a:t>
            </a:r>
          </a:p>
        </p:txBody>
      </p:sp>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9" name="Picture 8" descr="Kinetics enthalpy level diagram.png"/>
          <p:cNvPicPr>
            <a:picLocks noChangeAspect="1"/>
          </p:cNvPicPr>
          <p:nvPr/>
        </p:nvPicPr>
        <p:blipFill>
          <a:blip r:embed="rId3" cstate="print"/>
          <a:stretch>
            <a:fillRect/>
          </a:stretch>
        </p:blipFill>
        <p:spPr>
          <a:xfrm>
            <a:off x="0" y="915112"/>
            <a:ext cx="8631782" cy="4746136"/>
          </a:xfrm>
          <a:prstGeom prst="rect">
            <a:avLst/>
          </a:prstGeom>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a:solidFill>
                  <a:srgbClr val="0000CC"/>
                </a:solidFill>
              </a:rPr>
              <a:t>Differences between intermediates and transition states</a:t>
            </a:r>
            <a:endParaRPr lang="en-US" dirty="0">
              <a:solidFill>
                <a:srgbClr val="0000CC"/>
              </a:solidFill>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a:xfrm>
            <a:off x="457200" y="3789040"/>
            <a:ext cx="7499176" cy="2016223"/>
          </a:xfrm>
        </p:spPr>
        <p:txBody>
          <a:bodyPr>
            <a:normAutofit/>
          </a:bodyPr>
          <a:lstStyle/>
          <a:p>
            <a:r>
              <a:rPr lang="en-US" dirty="0"/>
              <a:t>		</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10" name="Rectangle 3"/>
          <p:cNvSpPr>
            <a:spLocks noGrp="1" noChangeArrowheads="1"/>
          </p:cNvSpPr>
          <p:nvPr>
            <p:ph type="body" sz="half" idx="1"/>
          </p:nvPr>
        </p:nvSpPr>
        <p:spPr>
          <a:xfrm>
            <a:off x="611560" y="1628800"/>
            <a:ext cx="7632848" cy="3421360"/>
          </a:xfrm>
        </p:spPr>
        <p:txBody>
          <a:bodyPr/>
          <a:lstStyle/>
          <a:p>
            <a:r>
              <a:rPr lang="en-US" b="0" dirty="0">
                <a:latin typeface="Arial" pitchFamily="34" charset="0"/>
              </a:rPr>
              <a:t>For the following assume a bimolecular reaction:</a:t>
            </a:r>
          </a:p>
          <a:p>
            <a:endParaRPr lang="en-US" b="0" dirty="0">
              <a:latin typeface="Arial" pitchFamily="34" charset="0"/>
            </a:endParaRPr>
          </a:p>
          <a:p>
            <a:pPr algn="ctr"/>
            <a:r>
              <a:rPr lang="en-US" b="0" dirty="0">
                <a:latin typeface="Arial" pitchFamily="34" charset="0"/>
              </a:rPr>
              <a:t> A + B </a:t>
            </a:r>
            <a:r>
              <a:rPr lang="en-US" b="0" dirty="0">
                <a:latin typeface="Arial" pitchFamily="34" charset="0"/>
                <a:sym typeface="Wingdings" pitchFamily="2" charset="2"/>
              </a:rPr>
              <a:t> C + D</a:t>
            </a:r>
          </a:p>
          <a:p>
            <a:pPr algn="ctr"/>
            <a:endParaRPr lang="en-US" b="0" dirty="0">
              <a:latin typeface="Arial" pitchFamily="34" charset="0"/>
              <a:sym typeface="Wingdings" pitchFamily="2" charset="2"/>
            </a:endParaRPr>
          </a:p>
          <a:p>
            <a:r>
              <a:rPr lang="en-US" b="0" dirty="0">
                <a:latin typeface="Arial" pitchFamily="34" charset="0"/>
                <a:sym typeface="Wingdings" pitchFamily="2" charset="2"/>
              </a:rPr>
              <a:t>Use the rate limiting step and in the reaction mechanism to determine the reaction order of the reaction in the preceding slides...</a:t>
            </a:r>
          </a:p>
          <a:p>
            <a:pPr eaLnBrk="1" hangingPunct="1"/>
            <a:endParaRPr lang="en-US" sz="2400" b="0" dirty="0">
              <a:latin typeface="Arial" pitchFamily="34" charset="0"/>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p:txBody>
          <a:bodyPr/>
          <a:lstStyle/>
          <a:p>
            <a:r>
              <a:rPr lang="en-US" dirty="0"/>
              <a:t>Mechanism		</a:t>
            </a:r>
          </a:p>
        </p:txBody>
      </p:sp>
      <p:sp>
        <p:nvSpPr>
          <p:cNvPr id="7" name="Text Placeholder 6"/>
          <p:cNvSpPr>
            <a:spLocks noGrp="1"/>
          </p:cNvSpPr>
          <p:nvPr>
            <p:ph type="body" sz="quarter" idx="3"/>
          </p:nvPr>
        </p:nvSpPr>
        <p:spPr/>
        <p:txBody>
          <a:bodyPr>
            <a:normAutofit fontScale="92500"/>
          </a:bodyPr>
          <a:lstStyle/>
          <a:p>
            <a:r>
              <a:rPr lang="en-US" dirty="0"/>
              <a:t>Rate expression (overall order)</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6148" name="Picture 4"/>
          <p:cNvPicPr>
            <a:picLocks noChangeAspect="1" noChangeArrowheads="1"/>
          </p:cNvPicPr>
          <p:nvPr/>
        </p:nvPicPr>
        <p:blipFill>
          <a:blip r:embed="rId3" cstate="print"/>
          <a:srcRect/>
          <a:stretch>
            <a:fillRect/>
          </a:stretch>
        </p:blipFill>
        <p:spPr bwMode="auto">
          <a:xfrm>
            <a:off x="179512" y="2708920"/>
            <a:ext cx="4392488" cy="2446254"/>
          </a:xfrm>
          <a:prstGeom prst="rect">
            <a:avLst/>
          </a:prstGeom>
          <a:noFill/>
          <a:ln w="9525">
            <a:noFill/>
            <a:miter lim="800000"/>
            <a:headEnd/>
            <a:tailEnd/>
          </a:ln>
        </p:spPr>
      </p:pic>
      <p:cxnSp>
        <p:nvCxnSpPr>
          <p:cNvPr id="14" name="Straight Arrow Connector 13"/>
          <p:cNvCxnSpPr/>
          <p:nvPr/>
        </p:nvCxnSpPr>
        <p:spPr>
          <a:xfrm>
            <a:off x="4211960" y="2924944"/>
            <a:ext cx="10081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62537" y="2632556"/>
            <a:ext cx="2602632" cy="1569660"/>
          </a:xfrm>
          <a:prstGeom prst="rect">
            <a:avLst/>
          </a:prstGeom>
          <a:noFill/>
        </p:spPr>
        <p:txBody>
          <a:bodyPr wrap="square" rtlCol="0">
            <a:spAutoFit/>
          </a:bodyPr>
          <a:lstStyle/>
          <a:p>
            <a:r>
              <a:rPr lang="en-US" sz="3200" dirty="0">
                <a:solidFill>
                  <a:srgbClr val="FF0000"/>
                </a:solidFill>
              </a:rPr>
              <a:t>r = k[A][B]</a:t>
            </a:r>
          </a:p>
          <a:p>
            <a:endParaRPr lang="en-US" sz="3200" dirty="0">
              <a:solidFill>
                <a:srgbClr val="FF0000"/>
              </a:solidFill>
            </a:endParaRPr>
          </a:p>
          <a:p>
            <a:r>
              <a:rPr lang="en-US" sz="3200" dirty="0">
                <a:solidFill>
                  <a:srgbClr val="FF0000"/>
                </a:solidFill>
              </a:rPr>
              <a:t>Order = 2</a:t>
            </a:r>
            <a:endParaRPr lang="en-AU" sz="3200" dirty="0">
              <a:solidFill>
                <a:srgbClr val="FF0000"/>
              </a:solidFill>
            </a:endParaRPr>
          </a:p>
        </p:txBody>
      </p:sp>
      <p:sp>
        <p:nvSpPr>
          <p:cNvPr id="6" name="Date Placeholder 5"/>
          <p:cNvSpPr>
            <a:spLocks noGrp="1"/>
          </p:cNvSpPr>
          <p:nvPr>
            <p:ph type="dt" sz="half" idx="10"/>
          </p:nvPr>
        </p:nvSpPr>
        <p:spPr/>
        <p:txBody>
          <a:bodyP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p:txBody>
          <a:bodyPr/>
          <a:lstStyle/>
          <a:p>
            <a:r>
              <a:rPr lang="en-US" dirty="0"/>
              <a:t>Mechanism		</a:t>
            </a:r>
          </a:p>
        </p:txBody>
      </p:sp>
      <p:sp>
        <p:nvSpPr>
          <p:cNvPr id="7" name="Text Placeholder 6"/>
          <p:cNvSpPr>
            <a:spLocks noGrp="1"/>
          </p:cNvSpPr>
          <p:nvPr>
            <p:ph type="body" sz="quarter" idx="3"/>
          </p:nvPr>
        </p:nvSpPr>
        <p:spPr/>
        <p:txBody>
          <a:bodyPr>
            <a:normAutofit fontScale="92500"/>
          </a:bodyPr>
          <a:lstStyle/>
          <a:p>
            <a:r>
              <a:rPr lang="en-US" dirty="0"/>
              <a:t>Rate expression (overall order)</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cxnSp>
        <p:nvCxnSpPr>
          <p:cNvPr id="14" name="Straight Arrow Connector 13"/>
          <p:cNvCxnSpPr/>
          <p:nvPr/>
        </p:nvCxnSpPr>
        <p:spPr>
          <a:xfrm>
            <a:off x="4644008" y="3429000"/>
            <a:ext cx="10081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3" cstate="print"/>
          <a:srcRect/>
          <a:stretch>
            <a:fillRect/>
          </a:stretch>
        </p:blipFill>
        <p:spPr bwMode="auto">
          <a:xfrm>
            <a:off x="323528" y="2492896"/>
            <a:ext cx="4489249" cy="2520280"/>
          </a:xfrm>
          <a:prstGeom prst="rect">
            <a:avLst/>
          </a:prstGeom>
          <a:noFill/>
          <a:ln w="9525">
            <a:noFill/>
            <a:miter lim="800000"/>
            <a:headEnd/>
            <a:tailEnd/>
          </a:ln>
        </p:spPr>
      </p:pic>
      <p:sp>
        <p:nvSpPr>
          <p:cNvPr id="9" name="TextBox 8"/>
          <p:cNvSpPr txBox="1"/>
          <p:nvPr/>
        </p:nvSpPr>
        <p:spPr>
          <a:xfrm>
            <a:off x="5752162" y="3140968"/>
            <a:ext cx="2602632" cy="2554545"/>
          </a:xfrm>
          <a:prstGeom prst="rect">
            <a:avLst/>
          </a:prstGeom>
          <a:noFill/>
        </p:spPr>
        <p:txBody>
          <a:bodyPr wrap="square" rtlCol="0">
            <a:spAutoFit/>
          </a:bodyPr>
          <a:lstStyle/>
          <a:p>
            <a:r>
              <a:rPr lang="en-US" sz="3200" dirty="0">
                <a:solidFill>
                  <a:srgbClr val="FF0000"/>
                </a:solidFill>
              </a:rPr>
              <a:t>r = k[A][X]</a:t>
            </a:r>
          </a:p>
          <a:p>
            <a:r>
              <a:rPr lang="en-US" sz="3200" dirty="0">
                <a:solidFill>
                  <a:srgbClr val="FF0000"/>
                </a:solidFill>
              </a:rPr>
              <a:t>= k[A][A][B]</a:t>
            </a:r>
          </a:p>
          <a:p>
            <a:r>
              <a:rPr lang="en-US" sz="3200" dirty="0">
                <a:solidFill>
                  <a:srgbClr val="FF0000"/>
                </a:solidFill>
              </a:rPr>
              <a:t>= k[A]</a:t>
            </a:r>
            <a:r>
              <a:rPr lang="en-US" sz="3200" baseline="30000" dirty="0">
                <a:solidFill>
                  <a:srgbClr val="FF0000"/>
                </a:solidFill>
              </a:rPr>
              <a:t>2</a:t>
            </a:r>
            <a:r>
              <a:rPr lang="en-US" sz="3200" dirty="0">
                <a:solidFill>
                  <a:srgbClr val="FF0000"/>
                </a:solidFill>
              </a:rPr>
              <a:t>[B]</a:t>
            </a:r>
          </a:p>
          <a:p>
            <a:endParaRPr lang="en-US" sz="3200" dirty="0">
              <a:solidFill>
                <a:srgbClr val="FF0000"/>
              </a:solidFill>
            </a:endParaRPr>
          </a:p>
          <a:p>
            <a:r>
              <a:rPr lang="en-US" sz="3200" dirty="0">
                <a:solidFill>
                  <a:srgbClr val="FF0000"/>
                </a:solidFill>
              </a:rPr>
              <a:t>Order = 3</a:t>
            </a:r>
            <a:endParaRPr lang="en-AU" sz="3200" dirty="0">
              <a:solidFill>
                <a:srgbClr val="FF0000"/>
              </a:solidFill>
            </a:endParaRPr>
          </a:p>
        </p:txBody>
      </p:sp>
      <p:sp>
        <p:nvSpPr>
          <p:cNvPr id="10" name="TextBox 9"/>
          <p:cNvSpPr txBox="1"/>
          <p:nvPr/>
        </p:nvSpPr>
        <p:spPr>
          <a:xfrm>
            <a:off x="755576" y="5157192"/>
            <a:ext cx="3456384" cy="1569660"/>
          </a:xfrm>
          <a:prstGeom prst="rect">
            <a:avLst/>
          </a:prstGeom>
          <a:noFill/>
        </p:spPr>
        <p:txBody>
          <a:bodyPr wrap="square" rtlCol="0">
            <a:spAutoFit/>
          </a:bodyPr>
          <a:lstStyle/>
          <a:p>
            <a:r>
              <a:rPr lang="en-US" sz="3200" dirty="0">
                <a:solidFill>
                  <a:srgbClr val="FF0000"/>
                </a:solidFill>
              </a:rPr>
              <a:t>X does not exist in the initial reaction.</a:t>
            </a:r>
            <a:endParaRPr lang="en-AU" sz="3200" dirty="0">
              <a:solidFill>
                <a:srgbClr val="FF0000"/>
              </a:solidFill>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p:txBody>
          <a:bodyPr/>
          <a:lstStyle/>
          <a:p>
            <a:r>
              <a:rPr lang="en-US" dirty="0"/>
              <a:t>Mechanism		</a:t>
            </a:r>
          </a:p>
        </p:txBody>
      </p:sp>
      <p:sp>
        <p:nvSpPr>
          <p:cNvPr id="7" name="Text Placeholder 6"/>
          <p:cNvSpPr>
            <a:spLocks noGrp="1"/>
          </p:cNvSpPr>
          <p:nvPr>
            <p:ph type="body" sz="quarter" idx="3"/>
          </p:nvPr>
        </p:nvSpPr>
        <p:spPr/>
        <p:txBody>
          <a:bodyPr>
            <a:normAutofit fontScale="92500"/>
          </a:bodyPr>
          <a:lstStyle/>
          <a:p>
            <a:r>
              <a:rPr lang="en-US" dirty="0"/>
              <a:t>Rate expression (overall order)</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cxnSp>
        <p:nvCxnSpPr>
          <p:cNvPr id="14" name="Straight Arrow Connector 13"/>
          <p:cNvCxnSpPr/>
          <p:nvPr/>
        </p:nvCxnSpPr>
        <p:spPr>
          <a:xfrm>
            <a:off x="4716016" y="2996952"/>
            <a:ext cx="10081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218" name="Picture 2"/>
          <p:cNvPicPr>
            <a:picLocks noChangeAspect="1" noChangeArrowheads="1"/>
          </p:cNvPicPr>
          <p:nvPr/>
        </p:nvPicPr>
        <p:blipFill>
          <a:blip r:embed="rId2" cstate="print"/>
          <a:srcRect/>
          <a:stretch>
            <a:fillRect/>
          </a:stretch>
        </p:blipFill>
        <p:spPr bwMode="auto">
          <a:xfrm>
            <a:off x="251520" y="2708920"/>
            <a:ext cx="4410075" cy="1409700"/>
          </a:xfrm>
          <a:prstGeom prst="rect">
            <a:avLst/>
          </a:prstGeom>
          <a:noFill/>
          <a:ln w="9525">
            <a:noFill/>
            <a:miter lim="800000"/>
            <a:headEnd/>
            <a:tailEnd/>
          </a:ln>
        </p:spPr>
      </p:pic>
      <p:sp>
        <p:nvSpPr>
          <p:cNvPr id="9" name="TextBox 8"/>
          <p:cNvSpPr txBox="1"/>
          <p:nvPr/>
        </p:nvSpPr>
        <p:spPr>
          <a:xfrm>
            <a:off x="5869758" y="2708920"/>
            <a:ext cx="2602632" cy="1569660"/>
          </a:xfrm>
          <a:prstGeom prst="rect">
            <a:avLst/>
          </a:prstGeom>
          <a:noFill/>
        </p:spPr>
        <p:txBody>
          <a:bodyPr wrap="square" rtlCol="0">
            <a:spAutoFit/>
          </a:bodyPr>
          <a:lstStyle/>
          <a:p>
            <a:r>
              <a:rPr lang="en-US" sz="3200" dirty="0">
                <a:solidFill>
                  <a:srgbClr val="FF0000"/>
                </a:solidFill>
              </a:rPr>
              <a:t>r = k[A]</a:t>
            </a:r>
            <a:r>
              <a:rPr lang="en-US" sz="3200" baseline="30000" dirty="0">
                <a:solidFill>
                  <a:srgbClr val="FF0000"/>
                </a:solidFill>
              </a:rPr>
              <a:t>2</a:t>
            </a:r>
          </a:p>
          <a:p>
            <a:endParaRPr lang="en-US" sz="3200" dirty="0">
              <a:solidFill>
                <a:srgbClr val="FF0000"/>
              </a:solidFill>
            </a:endParaRPr>
          </a:p>
          <a:p>
            <a:r>
              <a:rPr lang="en-US" sz="3200" dirty="0">
                <a:solidFill>
                  <a:srgbClr val="FF0000"/>
                </a:solidFill>
              </a:rPr>
              <a:t>Order = 2</a:t>
            </a:r>
            <a:endParaRPr lang="en-AU" sz="3200" dirty="0">
              <a:solidFill>
                <a:srgbClr val="FF0000"/>
              </a:solidFill>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p:txBody>
          <a:bodyPr/>
          <a:lstStyle/>
          <a:p>
            <a:r>
              <a:rPr lang="en-US" dirty="0"/>
              <a:t>Mechanism		</a:t>
            </a:r>
          </a:p>
        </p:txBody>
      </p:sp>
      <p:sp>
        <p:nvSpPr>
          <p:cNvPr id="7" name="Text Placeholder 6"/>
          <p:cNvSpPr>
            <a:spLocks noGrp="1"/>
          </p:cNvSpPr>
          <p:nvPr>
            <p:ph type="body" sz="quarter" idx="3"/>
          </p:nvPr>
        </p:nvSpPr>
        <p:spPr/>
        <p:txBody>
          <a:bodyPr>
            <a:normAutofit fontScale="92500"/>
          </a:bodyPr>
          <a:lstStyle/>
          <a:p>
            <a:r>
              <a:rPr lang="en-US" dirty="0"/>
              <a:t>Rate expression (overall order)</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323528" y="2636912"/>
            <a:ext cx="4191000" cy="2257425"/>
          </a:xfrm>
          <a:prstGeom prst="rect">
            <a:avLst/>
          </a:prstGeom>
          <a:noFill/>
          <a:ln w="9525">
            <a:noFill/>
            <a:miter lim="800000"/>
            <a:headEnd/>
            <a:tailEnd/>
          </a:ln>
        </p:spPr>
      </p:pic>
      <p:cxnSp>
        <p:nvCxnSpPr>
          <p:cNvPr id="14" name="Straight Arrow Connector 13"/>
          <p:cNvCxnSpPr/>
          <p:nvPr/>
        </p:nvCxnSpPr>
        <p:spPr>
          <a:xfrm>
            <a:off x="3995936" y="2924944"/>
            <a:ext cx="10081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616351" y="2636912"/>
            <a:ext cx="2602632" cy="1569660"/>
          </a:xfrm>
          <a:prstGeom prst="rect">
            <a:avLst/>
          </a:prstGeom>
          <a:noFill/>
        </p:spPr>
        <p:txBody>
          <a:bodyPr wrap="square" rtlCol="0">
            <a:spAutoFit/>
          </a:bodyPr>
          <a:lstStyle/>
          <a:p>
            <a:r>
              <a:rPr lang="en-US" sz="3200" dirty="0">
                <a:solidFill>
                  <a:srgbClr val="FF0000"/>
                </a:solidFill>
              </a:rPr>
              <a:t>r = k[B]</a:t>
            </a:r>
          </a:p>
          <a:p>
            <a:endParaRPr lang="en-US" sz="3200" dirty="0">
              <a:solidFill>
                <a:srgbClr val="FF0000"/>
              </a:solidFill>
            </a:endParaRPr>
          </a:p>
          <a:p>
            <a:r>
              <a:rPr lang="en-US" sz="3200" dirty="0">
                <a:solidFill>
                  <a:srgbClr val="FF0000"/>
                </a:solidFill>
              </a:rPr>
              <a:t>Order = 1</a:t>
            </a:r>
            <a:endParaRPr lang="en-AU" sz="3200" dirty="0">
              <a:solidFill>
                <a:srgbClr val="FF0000"/>
              </a:solidFill>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Determining order of reaction from reaction mechanism</a:t>
            </a:r>
          </a:p>
        </p:txBody>
      </p:sp>
      <p:sp>
        <p:nvSpPr>
          <p:cNvPr id="5" name="Text Placeholder 4"/>
          <p:cNvSpPr>
            <a:spLocks noGrp="1"/>
          </p:cNvSpPr>
          <p:nvPr>
            <p:ph type="body" idx="1"/>
          </p:nvPr>
        </p:nvSpPr>
        <p:spPr/>
        <p:txBody>
          <a:bodyPr/>
          <a:lstStyle/>
          <a:p>
            <a:r>
              <a:rPr lang="en-US" dirty="0"/>
              <a:t>Mechanism		</a:t>
            </a:r>
          </a:p>
        </p:txBody>
      </p:sp>
      <p:sp>
        <p:nvSpPr>
          <p:cNvPr id="7" name="Text Placeholder 6"/>
          <p:cNvSpPr>
            <a:spLocks noGrp="1"/>
          </p:cNvSpPr>
          <p:nvPr>
            <p:ph type="body" sz="quarter" idx="3"/>
          </p:nvPr>
        </p:nvSpPr>
        <p:spPr/>
        <p:txBody>
          <a:bodyPr>
            <a:normAutofit fontScale="92500"/>
          </a:bodyPr>
          <a:lstStyle/>
          <a:p>
            <a:r>
              <a:rPr lang="en-US" dirty="0"/>
              <a:t>Rate expression (overall order)</a:t>
            </a: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8194" name="Picture 2"/>
          <p:cNvPicPr>
            <a:picLocks noChangeAspect="1" noChangeArrowheads="1"/>
          </p:cNvPicPr>
          <p:nvPr/>
        </p:nvPicPr>
        <p:blipFill>
          <a:blip r:embed="rId2" cstate="print"/>
          <a:srcRect/>
          <a:stretch>
            <a:fillRect/>
          </a:stretch>
        </p:blipFill>
        <p:spPr bwMode="auto">
          <a:xfrm>
            <a:off x="323528" y="2852936"/>
            <a:ext cx="5064092" cy="1440160"/>
          </a:xfrm>
          <a:prstGeom prst="rect">
            <a:avLst/>
          </a:prstGeom>
          <a:noFill/>
          <a:ln w="9525">
            <a:noFill/>
            <a:miter lim="800000"/>
            <a:headEnd/>
            <a:tailEnd/>
          </a:ln>
        </p:spPr>
      </p:pic>
      <p:cxnSp>
        <p:nvCxnSpPr>
          <p:cNvPr id="14" name="Straight Arrow Connector 13"/>
          <p:cNvCxnSpPr/>
          <p:nvPr/>
        </p:nvCxnSpPr>
        <p:spPr>
          <a:xfrm>
            <a:off x="5445606" y="4005064"/>
            <a:ext cx="100811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511704" y="2420888"/>
            <a:ext cx="2602632" cy="2554545"/>
          </a:xfrm>
          <a:prstGeom prst="rect">
            <a:avLst/>
          </a:prstGeom>
          <a:noFill/>
        </p:spPr>
        <p:txBody>
          <a:bodyPr wrap="square" rtlCol="0">
            <a:spAutoFit/>
          </a:bodyPr>
          <a:lstStyle/>
          <a:p>
            <a:r>
              <a:rPr lang="en-US" sz="3200" dirty="0">
                <a:solidFill>
                  <a:srgbClr val="FF0000"/>
                </a:solidFill>
              </a:rPr>
              <a:t>r = k[A</a:t>
            </a:r>
            <a:r>
              <a:rPr lang="en-US" sz="3200" baseline="-25000" dirty="0">
                <a:solidFill>
                  <a:srgbClr val="FF0000"/>
                </a:solidFill>
              </a:rPr>
              <a:t>2</a:t>
            </a:r>
            <a:r>
              <a:rPr lang="en-US" sz="3200" dirty="0">
                <a:solidFill>
                  <a:srgbClr val="FF0000"/>
                </a:solidFill>
              </a:rPr>
              <a:t>][B]</a:t>
            </a:r>
          </a:p>
          <a:p>
            <a:r>
              <a:rPr lang="en-US" sz="3200" dirty="0">
                <a:solidFill>
                  <a:srgbClr val="FF0000"/>
                </a:solidFill>
              </a:rPr>
              <a:t>= k[A][A][B]</a:t>
            </a:r>
          </a:p>
          <a:p>
            <a:r>
              <a:rPr lang="en-US" sz="3200" dirty="0">
                <a:solidFill>
                  <a:srgbClr val="FF0000"/>
                </a:solidFill>
              </a:rPr>
              <a:t>= k[A]</a:t>
            </a:r>
            <a:r>
              <a:rPr lang="en-US" sz="3200" baseline="30000" dirty="0">
                <a:solidFill>
                  <a:srgbClr val="FF0000"/>
                </a:solidFill>
              </a:rPr>
              <a:t>2</a:t>
            </a:r>
            <a:r>
              <a:rPr lang="en-US" sz="3200" dirty="0">
                <a:solidFill>
                  <a:srgbClr val="FF0000"/>
                </a:solidFill>
              </a:rPr>
              <a:t>[B]</a:t>
            </a:r>
          </a:p>
          <a:p>
            <a:endParaRPr lang="en-US" sz="3200" dirty="0">
              <a:solidFill>
                <a:srgbClr val="FF0000"/>
              </a:solidFill>
            </a:endParaRPr>
          </a:p>
          <a:p>
            <a:r>
              <a:rPr lang="en-US" sz="3200" dirty="0">
                <a:solidFill>
                  <a:srgbClr val="FF0000"/>
                </a:solidFill>
              </a:rPr>
              <a:t>Order = 3</a:t>
            </a:r>
            <a:endParaRPr lang="en-AU" sz="3200" dirty="0">
              <a:solidFill>
                <a:srgbClr val="FF0000"/>
              </a:solidFill>
            </a:endParaRPr>
          </a:p>
        </p:txBody>
      </p:sp>
      <p:sp>
        <p:nvSpPr>
          <p:cNvPr id="10" name="TextBox 9"/>
          <p:cNvSpPr txBox="1"/>
          <p:nvPr/>
        </p:nvSpPr>
        <p:spPr>
          <a:xfrm>
            <a:off x="693078" y="4653136"/>
            <a:ext cx="2602632" cy="1569660"/>
          </a:xfrm>
          <a:prstGeom prst="rect">
            <a:avLst/>
          </a:prstGeom>
          <a:noFill/>
        </p:spPr>
        <p:txBody>
          <a:bodyPr wrap="square" rtlCol="0">
            <a:spAutoFit/>
          </a:bodyPr>
          <a:lstStyle/>
          <a:p>
            <a:r>
              <a:rPr lang="en-US" sz="3200" dirty="0">
                <a:solidFill>
                  <a:srgbClr val="FF0000"/>
                </a:solidFill>
              </a:rPr>
              <a:t>B must exist in the initial reaction.</a:t>
            </a:r>
            <a:endParaRPr lang="en-AU" sz="3200" dirty="0">
              <a:solidFill>
                <a:srgbClr val="FF0000"/>
              </a:solidFill>
            </a:endParaRPr>
          </a:p>
        </p:txBody>
      </p:sp>
      <p:sp>
        <p:nvSpPr>
          <p:cNvPr id="3" name="Date Placeholder 2"/>
          <p:cNvSpPr>
            <a:spLocks noGrp="1"/>
          </p:cNvSpPr>
          <p:nvPr>
            <p:ph type="dt" sz="half" idx="10"/>
          </p:nvPr>
        </p:nvSpPr>
        <p:spPr/>
        <p:txBody>
          <a:bodyPr/>
          <a:lstStyle/>
          <a:p>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CC"/>
                </a:solidFill>
              </a:rPr>
              <a:t>Collision rate vs Activation energy</a:t>
            </a:r>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395536" y="1556792"/>
            <a:ext cx="8406008" cy="4464496"/>
          </a:xfrm>
          <a:prstGeom prst="rect">
            <a:avLst/>
          </a:prstGeom>
          <a:noFill/>
          <a:ln w="9525">
            <a:noFill/>
            <a:miter lim="800000"/>
            <a:headEnd/>
            <a:tailEnd/>
          </a:ln>
        </p:spPr>
      </p:pic>
      <p:sp>
        <p:nvSpPr>
          <p:cNvPr id="4" name="Date Placeholder 3"/>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167059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Guessing the rate determining steps (RDS)</a:t>
            </a:r>
          </a:p>
        </p:txBody>
      </p:sp>
      <p:sp>
        <p:nvSpPr>
          <p:cNvPr id="12" name="Content Placeholder 11"/>
          <p:cNvSpPr>
            <a:spLocks noGrp="1"/>
          </p:cNvSpPr>
          <p:nvPr>
            <p:ph idx="1"/>
          </p:nvPr>
        </p:nvSpPr>
        <p:spPr/>
        <p:txBody>
          <a:bodyPr>
            <a:normAutofit fontScale="77500" lnSpcReduction="20000"/>
          </a:bodyPr>
          <a:lstStyle/>
          <a:p>
            <a:pPr marL="514350" indent="-514350">
              <a:buAutoNum type="arabicPeriod"/>
            </a:pPr>
            <a:r>
              <a:rPr lang="en-US" dirty="0"/>
              <a:t>Determine possible mechanism</a:t>
            </a:r>
          </a:p>
          <a:p>
            <a:pPr marL="514350" indent="-514350">
              <a:buAutoNum type="arabicPeriod"/>
            </a:pPr>
            <a:r>
              <a:rPr lang="en-US" dirty="0"/>
              <a:t>See which fits the rate equation</a:t>
            </a:r>
          </a:p>
          <a:p>
            <a:pPr marL="0" indent="0">
              <a:buNone/>
            </a:pPr>
            <a:endParaRPr lang="en-US" dirty="0"/>
          </a:p>
          <a:p>
            <a:pPr marL="0" indent="0">
              <a:buNone/>
            </a:pPr>
            <a:r>
              <a:rPr lang="en-US" dirty="0"/>
              <a:t>Example: A + B + C </a:t>
            </a:r>
            <a:r>
              <a:rPr lang="en-US" dirty="0">
                <a:sym typeface="Wingdings" panose="05000000000000000000" pitchFamily="2" charset="2"/>
              </a:rPr>
              <a:t> ABC </a:t>
            </a:r>
            <a:r>
              <a:rPr lang="en-US" dirty="0"/>
              <a:t> rate = k[A][B]</a:t>
            </a:r>
          </a:p>
          <a:p>
            <a:pPr marL="0" indent="0">
              <a:buNone/>
            </a:pPr>
            <a:r>
              <a:rPr lang="en-US" dirty="0"/>
              <a:t>What is the mechanism and RDS?</a:t>
            </a:r>
          </a:p>
          <a:p>
            <a:pPr marL="0" indent="0">
              <a:buNone/>
            </a:pPr>
            <a:r>
              <a:rPr lang="en-US" dirty="0">
                <a:solidFill>
                  <a:srgbClr val="FF0000"/>
                </a:solidFill>
              </a:rPr>
              <a:t>Hint: The chances of 3 substance all hitting at the right place at the same time is unlikely….so…</a:t>
            </a:r>
          </a:p>
          <a:p>
            <a:pPr marL="0" indent="0">
              <a:buNone/>
            </a:pPr>
            <a:r>
              <a:rPr lang="en-US" dirty="0">
                <a:solidFill>
                  <a:srgbClr val="FF0000"/>
                </a:solidFill>
              </a:rPr>
              <a:t>1. A + B </a:t>
            </a:r>
            <a:r>
              <a:rPr lang="en-US" dirty="0">
                <a:solidFill>
                  <a:srgbClr val="FF0000"/>
                </a:solidFill>
                <a:sym typeface="Wingdings" panose="05000000000000000000" pitchFamily="2" charset="2"/>
              </a:rPr>
              <a:t> AB, then AB + C  ABC   </a:t>
            </a:r>
            <a:r>
              <a:rPr lang="en-US" u="sng" dirty="0">
                <a:solidFill>
                  <a:srgbClr val="FF0000"/>
                </a:solidFill>
                <a:sym typeface="Wingdings" panose="05000000000000000000" pitchFamily="2" charset="2"/>
              </a:rPr>
              <a:t>or</a:t>
            </a:r>
          </a:p>
          <a:p>
            <a:pPr marL="0" indent="0">
              <a:buNone/>
            </a:pPr>
            <a:r>
              <a:rPr lang="en-US" dirty="0">
                <a:solidFill>
                  <a:srgbClr val="FF0000"/>
                </a:solidFill>
                <a:sym typeface="Wingdings" panose="05000000000000000000" pitchFamily="2" charset="2"/>
              </a:rPr>
              <a:t>2. A + C  AC, then AC + B  ABC   </a:t>
            </a:r>
            <a:r>
              <a:rPr lang="en-US" u="sng" dirty="0">
                <a:solidFill>
                  <a:srgbClr val="FF0000"/>
                </a:solidFill>
                <a:sym typeface="Wingdings" panose="05000000000000000000" pitchFamily="2" charset="2"/>
              </a:rPr>
              <a:t>or</a:t>
            </a:r>
          </a:p>
          <a:p>
            <a:pPr marL="0" indent="0">
              <a:buNone/>
            </a:pPr>
            <a:r>
              <a:rPr lang="en-US" dirty="0">
                <a:solidFill>
                  <a:srgbClr val="FF0000"/>
                </a:solidFill>
                <a:sym typeface="Wingdings" panose="05000000000000000000" pitchFamily="2" charset="2"/>
              </a:rPr>
              <a:t>3. B + C  BC, then BC + A  ABC</a:t>
            </a:r>
          </a:p>
          <a:p>
            <a:pPr marL="0" indent="0">
              <a:buNone/>
            </a:pPr>
            <a:r>
              <a:rPr lang="en-US" dirty="0">
                <a:solidFill>
                  <a:srgbClr val="FF0000"/>
                </a:solidFill>
                <a:sym typeface="Wingdings" panose="05000000000000000000" pitchFamily="2" charset="2"/>
              </a:rPr>
              <a:t>As C is zero order and the rate is first order A and B, situation 1 seems most likely, with the first reaction the RDS.</a:t>
            </a:r>
            <a:endParaRPr lang="en-US" dirty="0">
              <a:solidFill>
                <a:srgbClr val="FF0000"/>
              </a:solidFill>
            </a:endParaRP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3" name="Date Placeholder 2"/>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338290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Problem 1: 2N</a:t>
            </a:r>
            <a:r>
              <a:rPr lang="en-US" sz="3200" baseline="-25000" dirty="0"/>
              <a:t>2</a:t>
            </a:r>
            <a:r>
              <a:rPr lang="en-US" sz="3200" dirty="0"/>
              <a:t>O </a:t>
            </a:r>
            <a:r>
              <a:rPr lang="en-US" sz="3200" dirty="0">
                <a:sym typeface="Wingdings" panose="05000000000000000000" pitchFamily="2" charset="2"/>
              </a:rPr>
              <a:t> 2N</a:t>
            </a:r>
            <a:r>
              <a:rPr lang="en-US" sz="3200" baseline="-25000" dirty="0">
                <a:sym typeface="Wingdings" panose="05000000000000000000" pitchFamily="2" charset="2"/>
              </a:rPr>
              <a:t>2</a:t>
            </a:r>
            <a:r>
              <a:rPr lang="en-US" sz="3200" dirty="0">
                <a:sym typeface="Wingdings" panose="05000000000000000000" pitchFamily="2" charset="2"/>
              </a:rPr>
              <a:t> + O</a:t>
            </a:r>
            <a:r>
              <a:rPr lang="en-US" sz="3200" baseline="-25000" dirty="0">
                <a:sym typeface="Wingdings" panose="05000000000000000000" pitchFamily="2" charset="2"/>
              </a:rPr>
              <a:t>2</a:t>
            </a:r>
            <a:r>
              <a:rPr lang="en-US" sz="3200" dirty="0">
                <a:sym typeface="Wingdings" panose="05000000000000000000" pitchFamily="2" charset="2"/>
              </a:rPr>
              <a:t> rate = k[N</a:t>
            </a:r>
            <a:r>
              <a:rPr lang="en-US" sz="3200" baseline="-25000" dirty="0">
                <a:sym typeface="Wingdings" panose="05000000000000000000" pitchFamily="2" charset="2"/>
              </a:rPr>
              <a:t>2</a:t>
            </a:r>
            <a:r>
              <a:rPr lang="en-US" sz="3200" dirty="0">
                <a:sym typeface="Wingdings" panose="05000000000000000000" pitchFamily="2" charset="2"/>
              </a:rPr>
              <a:t>O]</a:t>
            </a:r>
            <a:r>
              <a:rPr lang="en-US" sz="3200" baseline="30000" dirty="0">
                <a:sym typeface="Wingdings" panose="05000000000000000000" pitchFamily="2" charset="2"/>
              </a:rPr>
              <a:t>2</a:t>
            </a:r>
            <a:r>
              <a:rPr lang="en-US" sz="3200" dirty="0">
                <a:sym typeface="Wingdings" panose="05000000000000000000" pitchFamily="2" charset="2"/>
              </a:rPr>
              <a:t>, what is the RDS?</a:t>
            </a:r>
            <a:endParaRPr lang="en-US" sz="3200" dirty="0"/>
          </a:p>
        </p:txBody>
      </p:sp>
      <p:sp>
        <p:nvSpPr>
          <p:cNvPr id="3" name="Content Placeholder 2"/>
          <p:cNvSpPr>
            <a:spLocks noGrp="1"/>
          </p:cNvSpPr>
          <p:nvPr>
            <p:ph idx="1"/>
          </p:nvPr>
        </p:nvSpPr>
        <p:spPr/>
        <p:txBody>
          <a:bodyPr/>
          <a:lstStyle/>
          <a:p>
            <a:pPr marL="0" indent="0">
              <a:buNone/>
            </a:pPr>
            <a:r>
              <a:rPr lang="en-US" dirty="0">
                <a:solidFill>
                  <a:srgbClr val="FF0000"/>
                </a:solidFill>
              </a:rPr>
              <a:t>1. 2N</a:t>
            </a:r>
            <a:r>
              <a:rPr lang="en-US" baseline="-25000" dirty="0">
                <a:solidFill>
                  <a:srgbClr val="FF0000"/>
                </a:solidFill>
              </a:rPr>
              <a:t>2</a:t>
            </a:r>
            <a:r>
              <a:rPr lang="en-US" dirty="0">
                <a:solidFill>
                  <a:srgbClr val="FF0000"/>
                </a:solidFill>
              </a:rPr>
              <a:t>O </a:t>
            </a:r>
            <a:r>
              <a:rPr lang="en-US" dirty="0">
                <a:solidFill>
                  <a:srgbClr val="FF0000"/>
                </a:solidFill>
                <a:sym typeface="Wingdings" panose="05000000000000000000" pitchFamily="2" charset="2"/>
              </a:rPr>
              <a:t> N</a:t>
            </a:r>
            <a:r>
              <a:rPr lang="en-US"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 O</a:t>
            </a:r>
            <a:r>
              <a:rPr lang="en-US"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rate agrees     </a:t>
            </a:r>
            <a:r>
              <a:rPr lang="en-US" u="sng" dirty="0">
                <a:solidFill>
                  <a:srgbClr val="FF0000"/>
                </a:solidFill>
                <a:sym typeface="Wingdings" panose="05000000000000000000" pitchFamily="2" charset="2"/>
              </a:rPr>
              <a:t>or</a:t>
            </a:r>
            <a:endParaRPr lang="en-US" u="sng" dirty="0">
              <a:solidFill>
                <a:srgbClr val="FF0000"/>
              </a:solidFill>
            </a:endParaRPr>
          </a:p>
          <a:p>
            <a:pPr marL="0" indent="0">
              <a:buNone/>
            </a:pPr>
            <a:r>
              <a:rPr lang="en-US" dirty="0">
                <a:solidFill>
                  <a:srgbClr val="FF0000"/>
                </a:solidFill>
              </a:rPr>
              <a:t>2. N</a:t>
            </a:r>
            <a:r>
              <a:rPr lang="en-US" baseline="-25000" dirty="0">
                <a:solidFill>
                  <a:srgbClr val="FF0000"/>
                </a:solidFill>
              </a:rPr>
              <a:t>2</a:t>
            </a:r>
            <a:r>
              <a:rPr lang="en-US" dirty="0">
                <a:solidFill>
                  <a:srgbClr val="FF0000"/>
                </a:solidFill>
              </a:rPr>
              <a:t>O </a:t>
            </a:r>
            <a:r>
              <a:rPr lang="en-US" dirty="0">
                <a:solidFill>
                  <a:srgbClr val="FF0000"/>
                </a:solidFill>
                <a:sym typeface="Wingdings" panose="05000000000000000000" pitchFamily="2" charset="2"/>
              </a:rPr>
              <a:t> N</a:t>
            </a:r>
            <a:r>
              <a:rPr lang="en-US"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 O </a:t>
            </a:r>
            <a:r>
              <a:rPr lang="en-US" sz="2800" dirty="0">
                <a:solidFill>
                  <a:srgbClr val="FF0000"/>
                </a:solidFill>
                <a:sym typeface="Wingdings" panose="05000000000000000000" pitchFamily="2" charset="2"/>
              </a:rPr>
              <a:t>(if RDS then rate disagrees here)</a:t>
            </a:r>
          </a:p>
          <a:p>
            <a:pPr marL="0" indent="0">
              <a:buNone/>
            </a:pPr>
            <a:r>
              <a:rPr lang="en-US" dirty="0">
                <a:solidFill>
                  <a:srgbClr val="FF0000"/>
                </a:solidFill>
                <a:sym typeface="Wingdings" panose="05000000000000000000" pitchFamily="2" charset="2"/>
              </a:rPr>
              <a:t>then </a:t>
            </a:r>
            <a:r>
              <a:rPr lang="en-US" dirty="0">
                <a:solidFill>
                  <a:srgbClr val="FF0000"/>
                </a:solidFill>
              </a:rPr>
              <a:t>N</a:t>
            </a:r>
            <a:r>
              <a:rPr lang="en-US" baseline="-25000" dirty="0">
                <a:solidFill>
                  <a:srgbClr val="FF0000"/>
                </a:solidFill>
              </a:rPr>
              <a:t>2</a:t>
            </a:r>
            <a:r>
              <a:rPr lang="en-US" dirty="0">
                <a:solidFill>
                  <a:srgbClr val="FF0000"/>
                </a:solidFill>
              </a:rPr>
              <a:t>O + O </a:t>
            </a:r>
            <a:r>
              <a:rPr lang="en-US" dirty="0">
                <a:solidFill>
                  <a:srgbClr val="FF0000"/>
                </a:solidFill>
                <a:sym typeface="Wingdings" panose="05000000000000000000" pitchFamily="2" charset="2"/>
              </a:rPr>
              <a:t> N</a:t>
            </a:r>
            <a:r>
              <a:rPr lang="en-US"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 O</a:t>
            </a:r>
            <a:r>
              <a:rPr lang="en-US"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Must be RDS</a:t>
            </a:r>
          </a:p>
          <a:p>
            <a:pPr marL="0" indent="0">
              <a:buNone/>
            </a:pPr>
            <a:r>
              <a:rPr lang="en-US" dirty="0">
                <a:solidFill>
                  <a:srgbClr val="FF0000"/>
                </a:solidFill>
                <a:sym typeface="Wingdings" panose="05000000000000000000" pitchFamily="2" charset="2"/>
              </a:rPr>
              <a:t>rate = [</a:t>
            </a:r>
            <a:r>
              <a:rPr lang="en-US" dirty="0">
                <a:solidFill>
                  <a:srgbClr val="FF0000"/>
                </a:solidFill>
              </a:rPr>
              <a:t>N</a:t>
            </a:r>
            <a:r>
              <a:rPr lang="en-US" baseline="-25000" dirty="0">
                <a:solidFill>
                  <a:srgbClr val="FF0000"/>
                </a:solidFill>
              </a:rPr>
              <a:t>2</a:t>
            </a:r>
            <a:r>
              <a:rPr lang="en-US" dirty="0">
                <a:solidFill>
                  <a:srgbClr val="FF0000"/>
                </a:solidFill>
              </a:rPr>
              <a:t>O][O] </a:t>
            </a:r>
          </a:p>
          <a:p>
            <a:pPr marL="0" indent="0">
              <a:buNone/>
            </a:pPr>
            <a:r>
              <a:rPr lang="en-US" dirty="0">
                <a:solidFill>
                  <a:srgbClr val="FF0000"/>
                </a:solidFill>
              </a:rPr>
              <a:t>        =</a:t>
            </a:r>
            <a:r>
              <a:rPr lang="en-US" dirty="0">
                <a:solidFill>
                  <a:srgbClr val="FF0000"/>
                </a:solidFill>
                <a:sym typeface="Wingdings" panose="05000000000000000000" pitchFamily="2" charset="2"/>
              </a:rPr>
              <a:t> [</a:t>
            </a:r>
            <a:r>
              <a:rPr lang="en-US" dirty="0">
                <a:solidFill>
                  <a:srgbClr val="FF0000"/>
                </a:solidFill>
              </a:rPr>
              <a:t>N</a:t>
            </a:r>
            <a:r>
              <a:rPr lang="en-US" baseline="-25000" dirty="0">
                <a:solidFill>
                  <a:srgbClr val="FF0000"/>
                </a:solidFill>
              </a:rPr>
              <a:t>2</a:t>
            </a:r>
            <a:r>
              <a:rPr lang="en-US" dirty="0">
                <a:solidFill>
                  <a:srgbClr val="FF0000"/>
                </a:solidFill>
              </a:rPr>
              <a:t>O]</a:t>
            </a:r>
            <a:r>
              <a:rPr lang="en-US" dirty="0">
                <a:solidFill>
                  <a:srgbClr val="FF0000"/>
                </a:solidFill>
                <a:sym typeface="Wingdings" panose="05000000000000000000" pitchFamily="2" charset="2"/>
              </a:rPr>
              <a:t>[</a:t>
            </a:r>
            <a:r>
              <a:rPr lang="en-US" dirty="0">
                <a:solidFill>
                  <a:srgbClr val="FF0000"/>
                </a:solidFill>
              </a:rPr>
              <a:t>N</a:t>
            </a:r>
            <a:r>
              <a:rPr lang="en-US" baseline="-25000" dirty="0">
                <a:solidFill>
                  <a:srgbClr val="FF0000"/>
                </a:solidFill>
              </a:rPr>
              <a:t>2</a:t>
            </a:r>
            <a:r>
              <a:rPr lang="en-US" dirty="0">
                <a:solidFill>
                  <a:srgbClr val="FF0000"/>
                </a:solidFill>
              </a:rPr>
              <a:t>O] </a:t>
            </a:r>
          </a:p>
          <a:p>
            <a:pPr marL="0" indent="0">
              <a:buNone/>
            </a:pPr>
            <a:r>
              <a:rPr lang="en-US" dirty="0">
                <a:solidFill>
                  <a:srgbClr val="FF0000"/>
                </a:solidFill>
              </a:rPr>
              <a:t>        = </a:t>
            </a:r>
            <a:r>
              <a:rPr lang="en-US" dirty="0">
                <a:solidFill>
                  <a:srgbClr val="FF0000"/>
                </a:solidFill>
                <a:sym typeface="Wingdings" panose="05000000000000000000" pitchFamily="2" charset="2"/>
              </a:rPr>
              <a:t>[</a:t>
            </a:r>
            <a:r>
              <a:rPr lang="en-US" dirty="0">
                <a:solidFill>
                  <a:srgbClr val="FF0000"/>
                </a:solidFill>
              </a:rPr>
              <a:t>N</a:t>
            </a:r>
            <a:r>
              <a:rPr lang="en-US" baseline="-25000" dirty="0">
                <a:solidFill>
                  <a:srgbClr val="FF0000"/>
                </a:solidFill>
              </a:rPr>
              <a:t>2</a:t>
            </a:r>
            <a:r>
              <a:rPr lang="en-US" dirty="0">
                <a:solidFill>
                  <a:srgbClr val="FF0000"/>
                </a:solidFill>
              </a:rPr>
              <a:t>O]</a:t>
            </a:r>
            <a:r>
              <a:rPr lang="en-US" baseline="30000" dirty="0">
                <a:solidFill>
                  <a:srgbClr val="FF0000"/>
                </a:solidFill>
              </a:rPr>
              <a:t>2 </a:t>
            </a:r>
            <a:r>
              <a:rPr lang="en-US" dirty="0">
                <a:solidFill>
                  <a:srgbClr val="FF0000"/>
                </a:solidFill>
              </a:rPr>
              <a:t> rate agrees too!</a:t>
            </a:r>
            <a:endParaRPr lang="en-US" baseline="30000" dirty="0">
              <a:solidFill>
                <a:srgbClr val="FF0000"/>
              </a:solidFill>
            </a:endParaRPr>
          </a:p>
        </p:txBody>
      </p:sp>
      <p:sp>
        <p:nvSpPr>
          <p:cNvPr id="4" name="Rectangle 3"/>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5" name="Date Placeholder 4"/>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117648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474"/>
            <a:ext cx="8712968" cy="881424"/>
          </a:xfrm>
        </p:spPr>
        <p:txBody>
          <a:bodyPr>
            <a:normAutofit/>
          </a:bodyPr>
          <a:lstStyle/>
          <a:p>
            <a:r>
              <a:rPr lang="en-US" dirty="0">
                <a:solidFill>
                  <a:srgbClr val="0000CC"/>
                </a:solidFill>
              </a:rPr>
              <a:t>16.2 Activation energy</a:t>
            </a:r>
          </a:p>
        </p:txBody>
      </p:sp>
      <p:sp>
        <p:nvSpPr>
          <p:cNvPr id="3" name="Content Placeholder 2"/>
          <p:cNvSpPr>
            <a:spLocks noGrp="1"/>
          </p:cNvSpPr>
          <p:nvPr>
            <p:ph idx="1"/>
          </p:nvPr>
        </p:nvSpPr>
        <p:spPr>
          <a:xfrm>
            <a:off x="179512" y="1286898"/>
            <a:ext cx="8424936" cy="5310454"/>
          </a:xfrm>
        </p:spPr>
        <p:txBody>
          <a:bodyPr>
            <a:normAutofit fontScale="77500" lnSpcReduction="20000"/>
          </a:bodyPr>
          <a:lstStyle/>
          <a:p>
            <a:pPr marL="0" indent="0">
              <a:buNone/>
            </a:pPr>
            <a:r>
              <a:rPr lang="en-US" dirty="0"/>
              <a:t>• The Arrhenius equation uses the temperature dependence of the rate constant to determine the activation energy.</a:t>
            </a:r>
            <a:endParaRPr lang="en-AU" dirty="0"/>
          </a:p>
          <a:p>
            <a:pPr marL="0" indent="0">
              <a:buNone/>
            </a:pPr>
            <a:r>
              <a:rPr lang="en-US" dirty="0"/>
              <a:t>• A graph of 1/T against ln k is a linear plot with gradient – </a:t>
            </a:r>
            <a:r>
              <a:rPr lang="en-US" dirty="0" err="1"/>
              <a:t>E</a:t>
            </a:r>
            <a:r>
              <a:rPr lang="en-US" baseline="-25000" dirty="0" err="1"/>
              <a:t>a</a:t>
            </a:r>
            <a:r>
              <a:rPr lang="en-US" dirty="0"/>
              <a:t>/R and intercept, </a:t>
            </a:r>
            <a:r>
              <a:rPr lang="en-US" dirty="0" err="1"/>
              <a:t>lnA</a:t>
            </a:r>
            <a:r>
              <a:rPr lang="en-US" dirty="0"/>
              <a:t>.</a:t>
            </a:r>
            <a:endParaRPr lang="en-AU" dirty="0"/>
          </a:p>
          <a:p>
            <a:pPr marL="0" indent="0">
              <a:buNone/>
            </a:pPr>
            <a:r>
              <a:rPr lang="en-US" dirty="0"/>
              <a:t>• The frequency factor (or pre-exponential factor) (A) takes into account the frequency of collisions with proper orientations.</a:t>
            </a:r>
            <a:endParaRPr lang="en-AU" dirty="0"/>
          </a:p>
          <a:p>
            <a:pPr marL="0" indent="0">
              <a:buNone/>
            </a:pPr>
            <a:r>
              <a:rPr lang="en-US" dirty="0"/>
              <a:t>• Analysing graphical representation of the Arrhenius equation in its linear form                     . </a:t>
            </a:r>
            <a:endParaRPr lang="en-AU" dirty="0"/>
          </a:p>
          <a:p>
            <a:pPr marL="0" indent="0">
              <a:buNone/>
            </a:pPr>
            <a:r>
              <a:rPr lang="en-US" dirty="0"/>
              <a:t>•Using the Arrhenius equation               .</a:t>
            </a:r>
            <a:endParaRPr lang="en-AU" dirty="0"/>
          </a:p>
          <a:p>
            <a:pPr marL="0" indent="0">
              <a:buNone/>
            </a:pPr>
            <a:r>
              <a:rPr lang="en-US" dirty="0"/>
              <a:t>• Describing the relationships between temperature and rate constant; frequency factor and complexity of molecules colliding. </a:t>
            </a:r>
            <a:endParaRPr lang="en-AU" dirty="0"/>
          </a:p>
          <a:p>
            <a:pPr marL="0" indent="0">
              <a:buNone/>
            </a:pPr>
            <a:r>
              <a:rPr lang="en-US" dirty="0"/>
              <a:t>• Determining and evaluating values of activation energy and frequency factors from data.</a:t>
            </a:r>
            <a:endParaRPr lang="en-AU" dirty="0"/>
          </a:p>
          <a:p>
            <a:pPr marL="0" indent="0">
              <a:buNone/>
            </a:pPr>
            <a:endParaRPr lang="en-AU" dirty="0"/>
          </a:p>
        </p:txBody>
      </p:sp>
      <p:sp>
        <p:nvSpPr>
          <p:cNvPr id="4" name="TextBox 3"/>
          <p:cNvSpPr txBox="1"/>
          <p:nvPr/>
        </p:nvSpPr>
        <p:spPr>
          <a:xfrm>
            <a:off x="3131840" y="905898"/>
            <a:ext cx="2362200" cy="381000"/>
          </a:xfrm>
          <a:prstGeom prst="rect">
            <a:avLst/>
          </a:prstGeom>
          <a:noFill/>
        </p:spPr>
        <p:txBody>
          <a:bodyPr wrap="square" rtlCol="0">
            <a:spAutoFit/>
          </a:bodyPr>
          <a:lstStyle/>
          <a:p>
            <a:pPr algn="ctr"/>
            <a:r>
              <a:rPr lang="en-US" b="1" dirty="0"/>
              <a:t>OBJECTIVES</a:t>
            </a:r>
            <a:endParaRPr lang="en-AU" b="1" dirty="0"/>
          </a:p>
        </p:txBody>
      </p:sp>
      <p:sp>
        <p:nvSpPr>
          <p:cNvPr id="5" name="Rectangle 4"/>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1040" name="Picture 1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3669796"/>
            <a:ext cx="1337605" cy="38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055" y="3968873"/>
            <a:ext cx="1018872" cy="330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5"/>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417381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t>Math revision logs</a:t>
            </a:r>
            <a:endParaRPr lang="zh-TW" altLang="en-US" baseline="30000" dirty="0"/>
          </a:p>
        </p:txBody>
      </p:sp>
      <p:sp>
        <p:nvSpPr>
          <p:cNvPr id="3" name="Content Placeholder 2"/>
          <p:cNvSpPr>
            <a:spLocks noGrp="1"/>
          </p:cNvSpPr>
          <p:nvPr>
            <p:ph idx="1"/>
          </p:nvPr>
        </p:nvSpPr>
        <p:spPr>
          <a:xfrm>
            <a:off x="323528" y="1196752"/>
            <a:ext cx="8820472" cy="4525963"/>
          </a:xfrm>
        </p:spPr>
        <p:txBody>
          <a:bodyPr/>
          <a:lstStyle/>
          <a:p>
            <a:pPr>
              <a:buNone/>
            </a:pPr>
            <a:r>
              <a:rPr lang="en-US" altLang="zh-TW" dirty="0"/>
              <a:t>b = a</a:t>
            </a:r>
            <a:r>
              <a:rPr lang="en-US" altLang="zh-TW" baseline="30000" dirty="0"/>
              <a:t>c</a:t>
            </a:r>
            <a:r>
              <a:rPr lang="en-US" altLang="zh-TW" dirty="0"/>
              <a:t> can be described as c = </a:t>
            </a:r>
            <a:r>
              <a:rPr lang="en-US" altLang="zh-TW" dirty="0" err="1"/>
              <a:t>log</a:t>
            </a:r>
            <a:r>
              <a:rPr lang="en-US" altLang="zh-TW" baseline="-25000" dirty="0" err="1"/>
              <a:t>a</a:t>
            </a:r>
            <a:r>
              <a:rPr lang="en-US" altLang="zh-TW" dirty="0" err="1"/>
              <a:t>b</a:t>
            </a:r>
            <a:r>
              <a:rPr lang="en-US" altLang="zh-TW" dirty="0"/>
              <a:t> “b to base a is c”</a:t>
            </a:r>
          </a:p>
          <a:p>
            <a:pPr>
              <a:buNone/>
            </a:pPr>
            <a:r>
              <a:rPr lang="en-US" altLang="zh-TW" dirty="0" err="1"/>
              <a:t>Eg</a:t>
            </a:r>
            <a:r>
              <a:rPr lang="en-US" altLang="zh-TW" dirty="0"/>
              <a:t>. 8 = 2</a:t>
            </a:r>
            <a:r>
              <a:rPr lang="en-US" altLang="zh-TW" baseline="30000" dirty="0"/>
              <a:t>3</a:t>
            </a:r>
            <a:r>
              <a:rPr lang="en-US" altLang="zh-TW" dirty="0"/>
              <a:t> </a:t>
            </a:r>
          </a:p>
          <a:p>
            <a:pPr>
              <a:buNone/>
            </a:pPr>
            <a:endParaRPr lang="en-US" altLang="zh-TW" dirty="0"/>
          </a:p>
          <a:p>
            <a:pPr>
              <a:buNone/>
            </a:pPr>
            <a:r>
              <a:rPr lang="en-US" altLang="zh-TW" dirty="0"/>
              <a:t>The two most common are logs:</a:t>
            </a:r>
          </a:p>
          <a:p>
            <a:r>
              <a:rPr lang="en-US" altLang="zh-TW" dirty="0"/>
              <a:t>base 10 = log(x), or log</a:t>
            </a:r>
            <a:r>
              <a:rPr lang="en-US" altLang="zh-TW" baseline="-25000" dirty="0"/>
              <a:t>10</a:t>
            </a:r>
            <a:r>
              <a:rPr lang="en-US" altLang="zh-TW" dirty="0"/>
              <a:t>(x), or </a:t>
            </a:r>
            <a:r>
              <a:rPr lang="en-US" altLang="zh-TW" dirty="0" err="1"/>
              <a:t>lg</a:t>
            </a:r>
            <a:r>
              <a:rPr lang="en-US" altLang="zh-TW" dirty="0"/>
              <a:t>(x)</a:t>
            </a:r>
          </a:p>
          <a:p>
            <a:r>
              <a:rPr lang="en-US" altLang="zh-TW" dirty="0"/>
              <a:t>base e (2.718...) = log</a:t>
            </a:r>
            <a:r>
              <a:rPr lang="en-US" altLang="zh-TW" baseline="-25000" dirty="0"/>
              <a:t>e</a:t>
            </a:r>
            <a:r>
              <a:rPr lang="en-US" altLang="zh-TW" dirty="0"/>
              <a:t>(x), or </a:t>
            </a:r>
            <a:r>
              <a:rPr lang="en-US" altLang="zh-TW" dirty="0" err="1"/>
              <a:t>ln</a:t>
            </a:r>
            <a:r>
              <a:rPr lang="en-US" altLang="zh-TW" dirty="0"/>
              <a:t>(x) ‘’natural log”</a:t>
            </a:r>
            <a:endParaRPr lang="zh-TW" altLang="en-US" dirty="0"/>
          </a:p>
        </p:txBody>
      </p:sp>
      <p:sp>
        <p:nvSpPr>
          <p:cNvPr id="4" name="Date Placeholder 3"/>
          <p:cNvSpPr>
            <a:spLocks noGrp="1"/>
          </p:cNvSpPr>
          <p:nvPr>
            <p:ph type="dt" sz="half" idx="10"/>
          </p:nvPr>
        </p:nvSpPr>
        <p:spPr/>
        <p:txBody>
          <a:bodyPr/>
          <a:lstStyle/>
          <a:p>
            <a:endParaRPr lang="en-US" altLang="zh-TW"/>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1520" y="404664"/>
            <a:ext cx="8302625" cy="911225"/>
          </a:xfrm>
        </p:spPr>
        <p:txBody>
          <a:bodyPr>
            <a:normAutofit/>
          </a:bodyPr>
          <a:lstStyle/>
          <a:p>
            <a:pPr eaLnBrk="1" hangingPunct="1"/>
            <a:r>
              <a:rPr lang="en-US" sz="4000" dirty="0">
                <a:solidFill>
                  <a:srgbClr val="0000CC"/>
                </a:solidFill>
              </a:rPr>
              <a:t>Arrhenius Equation</a:t>
            </a:r>
          </a:p>
        </p:txBody>
      </p:sp>
      <p:sp>
        <p:nvSpPr>
          <p:cNvPr id="60419" name="Rectangle 3"/>
          <p:cNvSpPr>
            <a:spLocks noGrp="1" noChangeArrowheads="1"/>
          </p:cNvSpPr>
          <p:nvPr>
            <p:ph type="body" idx="1"/>
          </p:nvPr>
        </p:nvSpPr>
        <p:spPr>
          <a:xfrm>
            <a:off x="228600" y="1524000"/>
            <a:ext cx="8447856" cy="4419600"/>
          </a:xfrm>
        </p:spPr>
        <p:txBody>
          <a:bodyPr>
            <a:normAutofit lnSpcReduction="10000"/>
          </a:bodyPr>
          <a:lstStyle/>
          <a:p>
            <a:pPr eaLnBrk="1" hangingPunct="1">
              <a:buFont typeface="Wingdings" pitchFamily="2" charset="2"/>
              <a:buNone/>
            </a:pPr>
            <a:r>
              <a:rPr lang="en-US" sz="2500" b="1" dirty="0"/>
              <a:t>	</a:t>
            </a:r>
            <a:r>
              <a:rPr lang="en-US" sz="2400" b="1" dirty="0" err="1">
                <a:latin typeface="Arial" pitchFamily="34" charset="0"/>
              </a:rPr>
              <a:t>Svante</a:t>
            </a:r>
            <a:r>
              <a:rPr lang="en-US" sz="2400" b="1" dirty="0">
                <a:latin typeface="Arial" pitchFamily="34" charset="0"/>
              </a:rPr>
              <a:t> Arrhenius developed a mathematical relationship between </a:t>
            </a:r>
            <a:r>
              <a:rPr lang="en-US" sz="2400" b="1" i="1" dirty="0">
                <a:solidFill>
                  <a:srgbClr val="00197D"/>
                </a:solidFill>
                <a:latin typeface="Arial" pitchFamily="34" charset="0"/>
              </a:rPr>
              <a:t>k</a:t>
            </a:r>
            <a:r>
              <a:rPr lang="en-US" sz="2400" b="1" dirty="0">
                <a:latin typeface="Arial" pitchFamily="34" charset="0"/>
              </a:rPr>
              <a:t> and </a:t>
            </a:r>
            <a:r>
              <a:rPr lang="en-US" sz="2400" b="1" i="1" dirty="0">
                <a:solidFill>
                  <a:srgbClr val="00197D"/>
                </a:solidFill>
                <a:latin typeface="Arial" pitchFamily="34" charset="0"/>
              </a:rPr>
              <a:t>E</a:t>
            </a:r>
            <a:r>
              <a:rPr lang="en-US" sz="2400" b="1" i="1" baseline="-25000" dirty="0">
                <a:solidFill>
                  <a:srgbClr val="00197D"/>
                </a:solidFill>
                <a:latin typeface="Arial" pitchFamily="34" charset="0"/>
              </a:rPr>
              <a:t>a</a:t>
            </a:r>
            <a:r>
              <a:rPr lang="en-US" sz="2400" b="1" dirty="0">
                <a:latin typeface="Arial" pitchFamily="34" charset="0"/>
              </a:rPr>
              <a:t>:</a:t>
            </a:r>
          </a:p>
          <a:p>
            <a:pPr eaLnBrk="1" hangingPunct="1">
              <a:buFont typeface="Wingdings" pitchFamily="2" charset="2"/>
              <a:buNone/>
            </a:pPr>
            <a:endParaRPr lang="en-US" sz="2400" b="1" dirty="0"/>
          </a:p>
          <a:p>
            <a:pPr eaLnBrk="1" hangingPunct="1">
              <a:buFont typeface="Wingdings" pitchFamily="2" charset="2"/>
              <a:buNone/>
            </a:pPr>
            <a:endParaRPr lang="en-US" sz="2400" b="1" dirty="0"/>
          </a:p>
          <a:p>
            <a:pPr eaLnBrk="1" hangingPunct="1">
              <a:buFont typeface="Wingdings" pitchFamily="2" charset="2"/>
              <a:buNone/>
            </a:pPr>
            <a:r>
              <a:rPr lang="en-US" sz="2400" b="1" dirty="0"/>
              <a:t>	</a:t>
            </a:r>
            <a:r>
              <a:rPr lang="en-US" sz="2400" b="1" dirty="0">
                <a:latin typeface="Arial" pitchFamily="34" charset="0"/>
              </a:rPr>
              <a:t>where </a:t>
            </a:r>
            <a:r>
              <a:rPr lang="en-US" sz="2400" b="1" i="1" dirty="0">
                <a:solidFill>
                  <a:srgbClr val="00197D"/>
                </a:solidFill>
                <a:latin typeface="Times New Roman" pitchFamily="18" charset="0"/>
              </a:rPr>
              <a:t>A</a:t>
            </a:r>
            <a:r>
              <a:rPr lang="en-US" sz="2400" b="1" dirty="0">
                <a:latin typeface="Arial" pitchFamily="34" charset="0"/>
              </a:rPr>
              <a:t> is the </a:t>
            </a:r>
            <a:r>
              <a:rPr lang="en-US" sz="2400" b="1" dirty="0">
                <a:solidFill>
                  <a:srgbClr val="00197D"/>
                </a:solidFill>
                <a:latin typeface="Arial" pitchFamily="34" charset="0"/>
              </a:rPr>
              <a:t>frequency factor (or Arrhenius constant)</a:t>
            </a:r>
            <a:r>
              <a:rPr lang="en-US" sz="2400" b="1" dirty="0">
                <a:latin typeface="Arial" pitchFamily="34" charset="0"/>
              </a:rPr>
              <a:t>, </a:t>
            </a:r>
            <a:r>
              <a:rPr lang="en-US" sz="2400" b="1" u="sng" dirty="0">
                <a:latin typeface="Arial" pitchFamily="34" charset="0"/>
              </a:rPr>
              <a:t>a number that represents the likelihood that collisions would occur with the proper orientation for reaction</a:t>
            </a:r>
            <a:r>
              <a:rPr lang="en-US" sz="2400" b="1" dirty="0">
                <a:latin typeface="Arial" pitchFamily="34" charset="0"/>
              </a:rPr>
              <a:t>. </a:t>
            </a:r>
            <a:r>
              <a:rPr lang="en-US" sz="2400" b="1" dirty="0">
                <a:solidFill>
                  <a:srgbClr val="0033CC"/>
                </a:solidFill>
                <a:latin typeface="Arial" pitchFamily="34" charset="0"/>
              </a:rPr>
              <a:t>E</a:t>
            </a:r>
            <a:r>
              <a:rPr lang="en-US" sz="2400" b="1" baseline="-25000" dirty="0">
                <a:solidFill>
                  <a:srgbClr val="0033CC"/>
                </a:solidFill>
                <a:latin typeface="Arial" pitchFamily="34" charset="0"/>
              </a:rPr>
              <a:t>a</a:t>
            </a:r>
            <a:r>
              <a:rPr lang="en-US" sz="2400" b="1" dirty="0">
                <a:latin typeface="Arial" pitchFamily="34" charset="0"/>
              </a:rPr>
              <a:t> is the activation energy. </a:t>
            </a:r>
            <a:r>
              <a:rPr lang="en-US" sz="2400" b="1" dirty="0">
                <a:solidFill>
                  <a:srgbClr val="0033CC"/>
                </a:solidFill>
                <a:latin typeface="Arial" pitchFamily="34" charset="0"/>
              </a:rPr>
              <a:t>T</a:t>
            </a:r>
            <a:r>
              <a:rPr lang="en-US" sz="2400" b="1" dirty="0">
                <a:latin typeface="Arial" pitchFamily="34" charset="0"/>
              </a:rPr>
              <a:t> is the Kelvin temperature and </a:t>
            </a:r>
            <a:r>
              <a:rPr lang="en-US" sz="2400" b="1" dirty="0">
                <a:solidFill>
                  <a:srgbClr val="0033CC"/>
                </a:solidFill>
                <a:latin typeface="Arial" pitchFamily="34" charset="0"/>
              </a:rPr>
              <a:t>R</a:t>
            </a:r>
            <a:r>
              <a:rPr lang="en-US" sz="2400" b="1" dirty="0">
                <a:latin typeface="Arial" pitchFamily="34" charset="0"/>
              </a:rPr>
              <a:t> is the universal thermodynamics (gas) constant.  </a:t>
            </a:r>
          </a:p>
          <a:p>
            <a:pPr eaLnBrk="1" hangingPunct="1">
              <a:buFont typeface="Wingdings" pitchFamily="2" charset="2"/>
              <a:buNone/>
            </a:pPr>
            <a:r>
              <a:rPr lang="en-US" sz="2400" b="1" dirty="0">
                <a:solidFill>
                  <a:srgbClr val="0033CC"/>
                </a:solidFill>
                <a:latin typeface="Arial" pitchFamily="34" charset="0"/>
              </a:rPr>
              <a:t>   R = 8.314 J mol</a:t>
            </a:r>
            <a:r>
              <a:rPr lang="en-US" sz="2400" b="1" baseline="30000" dirty="0">
                <a:solidFill>
                  <a:srgbClr val="0033CC"/>
                </a:solidFill>
                <a:latin typeface="Arial" pitchFamily="34" charset="0"/>
              </a:rPr>
              <a:t>-1</a:t>
            </a:r>
            <a:r>
              <a:rPr lang="en-US" sz="2400" b="1" dirty="0">
                <a:solidFill>
                  <a:srgbClr val="0033CC"/>
                </a:solidFill>
                <a:latin typeface="Arial" pitchFamily="34" charset="0"/>
              </a:rPr>
              <a:t> K</a:t>
            </a:r>
            <a:r>
              <a:rPr lang="en-US" sz="2400" b="1" baseline="30000" dirty="0">
                <a:solidFill>
                  <a:srgbClr val="0033CC"/>
                </a:solidFill>
                <a:latin typeface="Arial" pitchFamily="34" charset="0"/>
              </a:rPr>
              <a:t>-1  </a:t>
            </a:r>
            <a:r>
              <a:rPr lang="en-US" sz="2400" b="1" dirty="0">
                <a:solidFill>
                  <a:srgbClr val="0033CC"/>
                </a:solidFill>
                <a:latin typeface="Arial" pitchFamily="34" charset="0"/>
              </a:rPr>
              <a:t>or 8.314 x 10</a:t>
            </a:r>
            <a:r>
              <a:rPr lang="en-US" sz="2400" b="1" baseline="30000" dirty="0">
                <a:solidFill>
                  <a:srgbClr val="0033CC"/>
                </a:solidFill>
                <a:latin typeface="Arial" pitchFamily="34" charset="0"/>
              </a:rPr>
              <a:t>-3</a:t>
            </a:r>
            <a:r>
              <a:rPr lang="en-US" sz="2400" b="1" dirty="0">
                <a:solidFill>
                  <a:srgbClr val="0033CC"/>
                </a:solidFill>
                <a:latin typeface="Arial" pitchFamily="34" charset="0"/>
              </a:rPr>
              <a:t> kJ mol</a:t>
            </a:r>
            <a:r>
              <a:rPr lang="en-US" sz="2400" b="1" baseline="30000" dirty="0">
                <a:solidFill>
                  <a:srgbClr val="0033CC"/>
                </a:solidFill>
                <a:latin typeface="Arial" pitchFamily="34" charset="0"/>
              </a:rPr>
              <a:t>-1</a:t>
            </a:r>
            <a:r>
              <a:rPr lang="en-US" sz="2400" b="1" dirty="0">
                <a:solidFill>
                  <a:srgbClr val="0033CC"/>
                </a:solidFill>
                <a:latin typeface="Arial" pitchFamily="34" charset="0"/>
              </a:rPr>
              <a:t> K</a:t>
            </a:r>
            <a:r>
              <a:rPr lang="en-US" sz="2400" b="1" baseline="30000" dirty="0">
                <a:solidFill>
                  <a:srgbClr val="0033CC"/>
                </a:solidFill>
                <a:latin typeface="Arial" pitchFamily="34" charset="0"/>
              </a:rPr>
              <a:t>-1 </a:t>
            </a:r>
          </a:p>
        </p:txBody>
      </p:sp>
      <p:pic>
        <p:nvPicPr>
          <p:cNvPr id="60420" name="Picture 4"/>
          <p:cNvPicPr>
            <a:picLocks noChangeAspect="1" noChangeArrowheads="1"/>
          </p:cNvPicPr>
          <p:nvPr/>
        </p:nvPicPr>
        <p:blipFill>
          <a:blip r:embed="rId3" cstate="print"/>
          <a:srcRect/>
          <a:stretch>
            <a:fillRect/>
          </a:stretch>
        </p:blipFill>
        <p:spPr bwMode="auto">
          <a:xfrm>
            <a:off x="2915816" y="2420888"/>
            <a:ext cx="2235200" cy="520700"/>
          </a:xfrm>
          <a:prstGeom prst="rect">
            <a:avLst/>
          </a:prstGeom>
          <a:noFill/>
          <a:ln w="9525">
            <a:noFill/>
            <a:miter lim="800000"/>
            <a:headEnd/>
            <a:tailEnd/>
          </a:ln>
        </p:spPr>
      </p:pic>
      <p:sp>
        <p:nvSpPr>
          <p:cNvPr id="60421" name="Text Box 5"/>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B0ADAA30-9449-4A39-B973-A763F45F8A8A}" type="slidenum">
              <a:rPr lang="en-US" sz="1400" b="1">
                <a:latin typeface="Arial" pitchFamily="34" charset="0"/>
              </a:rPr>
              <a:pPr/>
              <a:t>54</a:t>
            </a:fld>
            <a:r>
              <a:rPr lang="en-US" sz="1400" b="1">
                <a:latin typeface="Arial" pitchFamily="34" charset="0"/>
              </a:rPr>
              <a:t>.</a:t>
            </a:r>
          </a:p>
        </p:txBody>
      </p:sp>
      <p:sp>
        <p:nvSpPr>
          <p:cNvPr id="6" name="Rectangle 5"/>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ltLang="zh-TW"/>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43" name="Rectangle 4"/>
          <p:cNvSpPr>
            <a:spLocks noGrp="1" noChangeArrowheads="1"/>
          </p:cNvSpPr>
          <p:nvPr>
            <p:ph type="body" sz="half" idx="2"/>
          </p:nvPr>
        </p:nvSpPr>
        <p:spPr>
          <a:xfrm>
            <a:off x="4876800" y="1524000"/>
            <a:ext cx="3886200" cy="1752600"/>
          </a:xfrm>
        </p:spPr>
        <p:txBody>
          <a:bodyPr/>
          <a:lstStyle/>
          <a:p>
            <a:pPr eaLnBrk="1" hangingPunct="1">
              <a:buFont typeface="Wingdings" pitchFamily="2" charset="2"/>
              <a:buNone/>
            </a:pPr>
            <a:r>
              <a:rPr lang="en-US" sz="2500" dirty="0"/>
              <a:t>	</a:t>
            </a:r>
            <a:r>
              <a:rPr lang="en-US" sz="2400" b="1" dirty="0">
                <a:latin typeface="Arial" pitchFamily="34" charset="0"/>
              </a:rPr>
              <a:t>Taking the natural logarithm of both sides, the equation becomes</a:t>
            </a:r>
            <a:endParaRPr lang="en-US" sz="2500" dirty="0"/>
          </a:p>
        </p:txBody>
      </p:sp>
      <p:pic>
        <p:nvPicPr>
          <p:cNvPr id="61444" name="Picture 5" descr="14_17"/>
          <p:cNvPicPr>
            <a:picLocks noGrp="1" noChangeAspect="1" noChangeArrowheads="1"/>
          </p:cNvPicPr>
          <p:nvPr>
            <p:ph sz="half" idx="1"/>
          </p:nvPr>
        </p:nvPicPr>
        <p:blipFill>
          <a:blip r:embed="rId4" cstate="print"/>
          <a:srcRect b="5437"/>
          <a:stretch>
            <a:fillRect/>
          </a:stretch>
        </p:blipFill>
        <p:spPr>
          <a:xfrm>
            <a:off x="323528" y="1412776"/>
            <a:ext cx="4343400" cy="2971800"/>
          </a:xfrm>
        </p:spPr>
      </p:pic>
      <p:grpSp>
        <p:nvGrpSpPr>
          <p:cNvPr id="2" name="Group 9"/>
          <p:cNvGrpSpPr>
            <a:grpSpLocks/>
          </p:cNvGrpSpPr>
          <p:nvPr/>
        </p:nvGrpSpPr>
        <p:grpSpPr bwMode="auto">
          <a:xfrm>
            <a:off x="6465888" y="3352800"/>
            <a:ext cx="762000" cy="946150"/>
            <a:chOff x="1653" y="2968"/>
            <a:chExt cx="480" cy="596"/>
          </a:xfrm>
        </p:grpSpPr>
        <p:sp>
          <p:nvSpPr>
            <p:cNvPr id="61450" name="Rectangle 7"/>
            <p:cNvSpPr>
              <a:spLocks noChangeArrowheads="1"/>
            </p:cNvSpPr>
            <p:nvPr/>
          </p:nvSpPr>
          <p:spPr bwMode="auto">
            <a:xfrm>
              <a:off x="1688" y="2968"/>
              <a:ext cx="415" cy="596"/>
            </a:xfrm>
            <a:prstGeom prst="rect">
              <a:avLst/>
            </a:prstGeom>
            <a:noFill/>
            <a:ln w="9525">
              <a:noFill/>
              <a:miter lim="800000"/>
              <a:headEnd/>
              <a:tailEnd/>
            </a:ln>
          </p:spPr>
          <p:txBody>
            <a:bodyPr wrap="none">
              <a:spAutoFit/>
            </a:bodyPr>
            <a:lstStyle/>
            <a:p>
              <a:pPr algn="ctr" eaLnBrk="0" hangingPunct="0"/>
              <a:r>
                <a:rPr lang="en-US" sz="2800">
                  <a:solidFill>
                    <a:srgbClr val="C82E32"/>
                  </a:solidFill>
                  <a:latin typeface="Arial" pitchFamily="34" charset="0"/>
                </a:rPr>
                <a:t>1</a:t>
              </a:r>
            </a:p>
            <a:p>
              <a:pPr algn="ctr" eaLnBrk="0" hangingPunct="0"/>
              <a:r>
                <a:rPr lang="en-US" sz="2800" i="1">
                  <a:solidFill>
                    <a:srgbClr val="C82E32"/>
                  </a:solidFill>
                  <a:latin typeface="Arial" pitchFamily="34" charset="0"/>
                </a:rPr>
                <a:t>RT</a:t>
              </a:r>
            </a:p>
          </p:txBody>
        </p:sp>
        <p:sp>
          <p:nvSpPr>
            <p:cNvPr id="61451" name="Line 8"/>
            <p:cNvSpPr>
              <a:spLocks noChangeShapeType="1"/>
            </p:cNvSpPr>
            <p:nvPr/>
          </p:nvSpPr>
          <p:spPr bwMode="auto">
            <a:xfrm>
              <a:off x="1653" y="3264"/>
              <a:ext cx="480" cy="0"/>
            </a:xfrm>
            <a:prstGeom prst="line">
              <a:avLst/>
            </a:prstGeom>
            <a:noFill/>
            <a:ln w="19050">
              <a:solidFill>
                <a:srgbClr val="C82E32"/>
              </a:solidFill>
              <a:round/>
              <a:headEnd/>
              <a:tailEnd/>
            </a:ln>
          </p:spPr>
          <p:txBody>
            <a:bodyPr wrap="none" anchor="ctr"/>
            <a:lstStyle/>
            <a:p>
              <a:endParaRPr lang="en-US"/>
            </a:p>
          </p:txBody>
        </p:sp>
      </p:grpSp>
      <p:sp>
        <p:nvSpPr>
          <p:cNvPr id="55307" name="Rectangle 11"/>
          <p:cNvSpPr>
            <a:spLocks noChangeArrowheads="1"/>
          </p:cNvSpPr>
          <p:nvPr/>
        </p:nvSpPr>
        <p:spPr bwMode="auto">
          <a:xfrm>
            <a:off x="5334000" y="4433888"/>
            <a:ext cx="2239963" cy="519112"/>
          </a:xfrm>
          <a:prstGeom prst="rect">
            <a:avLst/>
          </a:prstGeom>
          <a:noFill/>
          <a:ln w="9525">
            <a:noFill/>
            <a:miter lim="800000"/>
            <a:headEnd/>
            <a:tailEnd/>
          </a:ln>
        </p:spPr>
        <p:txBody>
          <a:bodyPr wrap="none">
            <a:spAutoFit/>
          </a:bodyPr>
          <a:lstStyle/>
          <a:p>
            <a:pPr eaLnBrk="0" hangingPunct="0"/>
            <a:r>
              <a:rPr lang="en-US" sz="2800" i="1">
                <a:solidFill>
                  <a:srgbClr val="00197D"/>
                </a:solidFill>
                <a:latin typeface="Arial" pitchFamily="34" charset="0"/>
              </a:rPr>
              <a:t>y</a:t>
            </a:r>
            <a:r>
              <a:rPr lang="en-US" sz="2800">
                <a:solidFill>
                  <a:srgbClr val="00197D"/>
                </a:solidFill>
                <a:latin typeface="Arial" pitchFamily="34" charset="0"/>
              </a:rPr>
              <a:t>   =   </a:t>
            </a:r>
            <a:r>
              <a:rPr lang="en-US" sz="2800" i="1">
                <a:solidFill>
                  <a:srgbClr val="00197D"/>
                </a:solidFill>
                <a:latin typeface="Arial" pitchFamily="34" charset="0"/>
              </a:rPr>
              <a:t>mx</a:t>
            </a:r>
            <a:r>
              <a:rPr lang="en-US" sz="2800">
                <a:solidFill>
                  <a:srgbClr val="00197D"/>
                </a:solidFill>
                <a:latin typeface="Arial" pitchFamily="34" charset="0"/>
              </a:rPr>
              <a:t> +</a:t>
            </a:r>
            <a:r>
              <a:rPr lang="en-US" sz="2800" i="1">
                <a:solidFill>
                  <a:srgbClr val="00197D"/>
                </a:solidFill>
                <a:latin typeface="Arial" pitchFamily="34" charset="0"/>
              </a:rPr>
              <a:t> b</a:t>
            </a:r>
          </a:p>
        </p:txBody>
      </p:sp>
      <p:sp>
        <p:nvSpPr>
          <p:cNvPr id="55308" name="Rectangle 12"/>
          <p:cNvSpPr>
            <a:spLocks noChangeArrowheads="1"/>
          </p:cNvSpPr>
          <p:nvPr/>
        </p:nvSpPr>
        <p:spPr bwMode="auto">
          <a:xfrm>
            <a:off x="454025" y="4951413"/>
            <a:ext cx="7623175" cy="1373187"/>
          </a:xfrm>
          <a:prstGeom prst="rect">
            <a:avLst/>
          </a:prstGeom>
          <a:noFill/>
          <a:ln w="9525">
            <a:noFill/>
            <a:miter lim="800000"/>
            <a:headEnd/>
            <a:tailEnd/>
          </a:ln>
        </p:spPr>
        <p:txBody>
          <a:bodyPr>
            <a:spAutoFit/>
          </a:bodyPr>
          <a:lstStyle/>
          <a:p>
            <a:pPr eaLnBrk="0" hangingPunct="0"/>
            <a:r>
              <a:rPr lang="en-US" sz="2800" b="1" dirty="0">
                <a:solidFill>
                  <a:srgbClr val="C82E32"/>
                </a:solidFill>
                <a:latin typeface="Arial" pitchFamily="34" charset="0"/>
              </a:rPr>
              <a:t>When </a:t>
            </a:r>
            <a:r>
              <a:rPr lang="en-US" sz="2800" b="1" i="1" dirty="0">
                <a:solidFill>
                  <a:srgbClr val="00197D"/>
                </a:solidFill>
                <a:latin typeface="Arial" pitchFamily="34" charset="0"/>
              </a:rPr>
              <a:t>k</a:t>
            </a:r>
            <a:r>
              <a:rPr lang="en-US" sz="2800" b="1" dirty="0">
                <a:solidFill>
                  <a:srgbClr val="C82E32"/>
                </a:solidFill>
                <a:latin typeface="Arial" pitchFamily="34" charset="0"/>
              </a:rPr>
              <a:t> is determined experimentally at several temperatures,</a:t>
            </a:r>
            <a:r>
              <a:rPr lang="en-US" sz="2800" b="1" dirty="0">
                <a:solidFill>
                  <a:srgbClr val="00197D"/>
                </a:solidFill>
                <a:latin typeface="Arial" pitchFamily="34" charset="0"/>
              </a:rPr>
              <a:t> </a:t>
            </a:r>
            <a:r>
              <a:rPr lang="en-US" sz="2800" b="1" i="1" dirty="0">
                <a:solidFill>
                  <a:srgbClr val="00197D"/>
                </a:solidFill>
                <a:latin typeface="Arial" pitchFamily="34" charset="0"/>
              </a:rPr>
              <a:t>E</a:t>
            </a:r>
            <a:r>
              <a:rPr lang="en-US" sz="2800" b="1" i="1" baseline="-25000" dirty="0">
                <a:solidFill>
                  <a:srgbClr val="00197D"/>
                </a:solidFill>
                <a:latin typeface="Arial" pitchFamily="34" charset="0"/>
              </a:rPr>
              <a:t>a</a:t>
            </a:r>
            <a:r>
              <a:rPr lang="en-US" sz="2800" b="1" i="1" dirty="0">
                <a:solidFill>
                  <a:srgbClr val="C82E32"/>
                </a:solidFill>
                <a:latin typeface="Arial" pitchFamily="34" charset="0"/>
              </a:rPr>
              <a:t> </a:t>
            </a:r>
            <a:r>
              <a:rPr lang="en-US" sz="2800" b="1" dirty="0">
                <a:solidFill>
                  <a:srgbClr val="C82E32"/>
                </a:solidFill>
                <a:latin typeface="Arial" pitchFamily="34" charset="0"/>
              </a:rPr>
              <a:t>can be calculated from the slope of a plot of </a:t>
            </a:r>
            <a:r>
              <a:rPr lang="en-US" sz="2800" b="1" dirty="0" err="1">
                <a:solidFill>
                  <a:srgbClr val="00197D"/>
                </a:solidFill>
                <a:latin typeface="Arial" pitchFamily="34" charset="0"/>
              </a:rPr>
              <a:t>ln</a:t>
            </a:r>
            <a:r>
              <a:rPr lang="en-US" sz="2800" b="1" dirty="0">
                <a:solidFill>
                  <a:srgbClr val="00197D"/>
                </a:solidFill>
                <a:latin typeface="Arial" pitchFamily="34" charset="0"/>
              </a:rPr>
              <a:t> </a:t>
            </a:r>
            <a:r>
              <a:rPr lang="en-US" sz="2800" b="1" i="1" dirty="0">
                <a:solidFill>
                  <a:srgbClr val="00197D"/>
                </a:solidFill>
                <a:latin typeface="Arial" pitchFamily="34" charset="0"/>
              </a:rPr>
              <a:t>k</a:t>
            </a:r>
            <a:r>
              <a:rPr lang="en-US" sz="2800" b="1" dirty="0">
                <a:solidFill>
                  <a:srgbClr val="00197D"/>
                </a:solidFill>
                <a:latin typeface="Arial" pitchFamily="34" charset="0"/>
              </a:rPr>
              <a:t> vs. 1/</a:t>
            </a:r>
            <a:r>
              <a:rPr lang="en-US" sz="2800" b="1" i="1" dirty="0">
                <a:solidFill>
                  <a:srgbClr val="00197D"/>
                </a:solidFill>
                <a:latin typeface="Arial" pitchFamily="34" charset="0"/>
              </a:rPr>
              <a:t>T</a:t>
            </a:r>
            <a:r>
              <a:rPr lang="en-US" sz="2800" b="1" dirty="0">
                <a:solidFill>
                  <a:srgbClr val="C82E32"/>
                </a:solidFill>
                <a:latin typeface="Arial" pitchFamily="34" charset="0"/>
              </a:rPr>
              <a:t>.</a:t>
            </a:r>
          </a:p>
        </p:txBody>
      </p:sp>
      <p:pic>
        <p:nvPicPr>
          <p:cNvPr id="61448" name="Picture 13"/>
          <p:cNvPicPr>
            <a:picLocks noChangeAspect="1" noChangeArrowheads="1"/>
          </p:cNvPicPr>
          <p:nvPr/>
        </p:nvPicPr>
        <p:blipFill>
          <a:blip r:embed="rId5" cstate="print"/>
          <a:srcRect/>
          <a:stretch>
            <a:fillRect/>
          </a:stretch>
        </p:blipFill>
        <p:spPr bwMode="auto">
          <a:xfrm>
            <a:off x="4953000" y="3429000"/>
            <a:ext cx="3733800" cy="860425"/>
          </a:xfrm>
          <a:prstGeom prst="rect">
            <a:avLst/>
          </a:prstGeom>
          <a:noFill/>
          <a:ln w="9525">
            <a:noFill/>
            <a:miter lim="800000"/>
            <a:headEnd/>
            <a:tailEnd/>
          </a:ln>
        </p:spPr>
      </p:pic>
      <p:sp>
        <p:nvSpPr>
          <p:cNvPr id="61449" name="Text Box 14"/>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CD589AD7-115D-45C3-9D7B-806294E734EF}" type="slidenum">
              <a:rPr lang="en-US" sz="1400" b="1">
                <a:latin typeface="Arial" pitchFamily="34" charset="0"/>
              </a:rPr>
              <a:pPr/>
              <a:t>55</a:t>
            </a:fld>
            <a:r>
              <a:rPr lang="en-US" sz="1400" b="1">
                <a:latin typeface="Arial" pitchFamily="34" charset="0"/>
              </a:rPr>
              <a:t>.</a:t>
            </a:r>
          </a:p>
        </p:txBody>
      </p:sp>
      <p:sp>
        <p:nvSpPr>
          <p:cNvPr id="12" name="Rectangle 11"/>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14" name="Rectangle 2"/>
          <p:cNvSpPr txBox="1">
            <a:spLocks noChangeArrowheads="1"/>
          </p:cNvSpPr>
          <p:nvPr/>
        </p:nvSpPr>
        <p:spPr>
          <a:xfrm>
            <a:off x="251520" y="404664"/>
            <a:ext cx="8302625" cy="9112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00CC"/>
                </a:solidFill>
                <a:effectLst/>
                <a:uLnTx/>
                <a:uFillTx/>
                <a:latin typeface="+mj-lt"/>
                <a:ea typeface="+mj-ea"/>
                <a:cs typeface="+mj-cs"/>
              </a:rPr>
              <a:t>Arrhenius plot: </a:t>
            </a:r>
            <a:r>
              <a:rPr kumimoji="0" lang="en-US" sz="4000" b="0" i="0" u="none" strike="noStrike" kern="1200" cap="none" spc="0" normalizeH="0" baseline="0" noProof="0" dirty="0" err="1">
                <a:ln>
                  <a:noFill/>
                </a:ln>
                <a:solidFill>
                  <a:srgbClr val="0000CC"/>
                </a:solidFill>
                <a:effectLst/>
                <a:uLnTx/>
                <a:uFillTx/>
                <a:latin typeface="+mj-lt"/>
                <a:ea typeface="+mj-ea"/>
                <a:cs typeface="+mj-cs"/>
              </a:rPr>
              <a:t>ln</a:t>
            </a:r>
            <a:r>
              <a:rPr kumimoji="0" lang="en-US" sz="4000" b="0" i="0" u="none" strike="noStrike" kern="1200" cap="none" spc="0" normalizeH="0" baseline="0" noProof="0" dirty="0">
                <a:ln>
                  <a:noFill/>
                </a:ln>
                <a:solidFill>
                  <a:srgbClr val="0000CC"/>
                </a:solidFill>
                <a:effectLst/>
                <a:uLnTx/>
                <a:uFillTx/>
                <a:latin typeface="+mj-lt"/>
                <a:ea typeface="+mj-ea"/>
                <a:cs typeface="+mj-cs"/>
              </a:rPr>
              <a:t>(k)</a:t>
            </a:r>
            <a:r>
              <a:rPr kumimoji="0" lang="en-US" sz="4000" b="0" i="0" u="none" strike="noStrike" kern="1200" cap="none" spc="0" normalizeH="0" noProof="0" dirty="0">
                <a:ln>
                  <a:noFill/>
                </a:ln>
                <a:solidFill>
                  <a:srgbClr val="0000CC"/>
                </a:solidFill>
                <a:effectLst/>
                <a:uLnTx/>
                <a:uFillTx/>
                <a:latin typeface="+mj-lt"/>
                <a:ea typeface="+mj-ea"/>
                <a:cs typeface="+mj-cs"/>
              </a:rPr>
              <a:t> </a:t>
            </a:r>
            <a:r>
              <a:rPr kumimoji="0" lang="en-US" sz="4000" b="0" i="0" u="none" strike="noStrike" kern="1200" cap="none" spc="0" normalizeH="0" noProof="0" dirty="0" err="1">
                <a:ln>
                  <a:noFill/>
                </a:ln>
                <a:solidFill>
                  <a:srgbClr val="0000CC"/>
                </a:solidFill>
                <a:effectLst/>
                <a:uLnTx/>
                <a:uFillTx/>
                <a:latin typeface="+mj-lt"/>
                <a:ea typeface="+mj-ea"/>
                <a:cs typeface="+mj-cs"/>
              </a:rPr>
              <a:t>vs</a:t>
            </a:r>
            <a:r>
              <a:rPr kumimoji="0" lang="en-US" sz="4000" b="0" i="0" u="none" strike="noStrike" kern="1200" cap="none" spc="0" normalizeH="0" noProof="0" dirty="0">
                <a:ln>
                  <a:noFill/>
                </a:ln>
                <a:solidFill>
                  <a:srgbClr val="0000CC"/>
                </a:solidFill>
                <a:effectLst/>
                <a:uLnTx/>
                <a:uFillTx/>
                <a:latin typeface="+mj-lt"/>
                <a:ea typeface="+mj-ea"/>
                <a:cs typeface="+mj-cs"/>
              </a:rPr>
              <a:t> 1/T</a:t>
            </a:r>
            <a:endParaRPr kumimoji="0" lang="en-US" sz="4000" b="0" i="0" u="none" strike="noStrike" kern="1200" cap="none" spc="0" normalizeH="0" baseline="0" noProof="0" dirty="0">
              <a:ln>
                <a:noFill/>
              </a:ln>
              <a:solidFill>
                <a:srgbClr val="0000CC"/>
              </a:solidFill>
              <a:effectLst/>
              <a:uLnTx/>
              <a:uFillTx/>
              <a:latin typeface="+mj-lt"/>
              <a:ea typeface="+mj-ea"/>
              <a:cs typeface="+mj-cs"/>
            </a:endParaRPr>
          </a:p>
        </p:txBody>
      </p:sp>
      <p:sp>
        <p:nvSpPr>
          <p:cNvPr id="3" name="Date Placeholder 2"/>
          <p:cNvSpPr>
            <a:spLocks noGrp="1"/>
          </p:cNvSpPr>
          <p:nvPr>
            <p:ph type="dt" sz="half" idx="10"/>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8447856" cy="685800"/>
          </a:xfrm>
        </p:spPr>
        <p:txBody>
          <a:bodyPr>
            <a:noAutofit/>
          </a:bodyPr>
          <a:lstStyle/>
          <a:p>
            <a:r>
              <a:rPr lang="en-US" sz="4000" dirty="0">
                <a:solidFill>
                  <a:srgbClr val="0000CC"/>
                </a:solidFill>
              </a:rPr>
              <a:t>Determining E</a:t>
            </a:r>
            <a:r>
              <a:rPr lang="en-US" sz="4000" baseline="-25000" dirty="0">
                <a:solidFill>
                  <a:srgbClr val="0000CC"/>
                </a:solidFill>
              </a:rPr>
              <a:t>a</a:t>
            </a:r>
          </a:p>
        </p:txBody>
      </p:sp>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2948991" y="3068960"/>
            <a:ext cx="6195009" cy="3789040"/>
          </a:xfrm>
          <a:prstGeom prst="rect">
            <a:avLst/>
          </a:prstGeom>
          <a:noFill/>
          <a:ln w="9525">
            <a:noFill/>
            <a:miter lim="800000"/>
            <a:headEnd/>
            <a:tailEnd/>
          </a:ln>
        </p:spPr>
      </p:pic>
      <p:sp>
        <p:nvSpPr>
          <p:cNvPr id="15" name="Rectangle 4"/>
          <p:cNvSpPr txBox="1">
            <a:spLocks noChangeArrowheads="1"/>
          </p:cNvSpPr>
          <p:nvPr/>
        </p:nvSpPr>
        <p:spPr>
          <a:xfrm>
            <a:off x="171947" y="672108"/>
            <a:ext cx="4067944" cy="6165304"/>
          </a:xfrm>
          <a:prstGeom prst="rect">
            <a:avLst/>
          </a:prstGeom>
        </p:spPr>
        <p:txBody>
          <a:bodyPr vert="horz" lIns="91440" tIns="45720" rIns="91440" bIns="45720" rtlCol="0">
            <a:normAutofit fontScale="92500" lnSpcReduction="10000"/>
          </a:bodyPr>
          <a:lstStyle/>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Convert the rate constants (k) to natural logs: </a:t>
            </a:r>
            <a:r>
              <a:rPr kumimoji="0" lang="en-US" sz="3200" b="0" i="0" u="none" strike="noStrike" kern="1200" cap="none" spc="0" normalizeH="0" baseline="0" noProof="0" dirty="0" err="1">
                <a:ln>
                  <a:noFill/>
                </a:ln>
                <a:solidFill>
                  <a:schemeClr val="tx1"/>
                </a:solidFill>
                <a:effectLst/>
                <a:uLnTx/>
                <a:uFillTx/>
                <a:latin typeface="+mn-lt"/>
                <a:ea typeface="+mn-ea"/>
                <a:cs typeface="+mn-cs"/>
              </a:rPr>
              <a:t>ln</a:t>
            </a:r>
            <a:r>
              <a:rPr kumimoji="0" lang="en-US" sz="3200" b="0" i="0" u="none" strike="noStrike" kern="1200" cap="none" spc="0" normalizeH="0" baseline="0" noProof="0" dirty="0">
                <a:ln>
                  <a:noFill/>
                </a:ln>
                <a:solidFill>
                  <a:schemeClr val="tx1"/>
                </a:solidFill>
                <a:effectLst/>
                <a:uLnTx/>
                <a:uFillTx/>
                <a:latin typeface="+mn-lt"/>
                <a:ea typeface="+mn-ea"/>
                <a:cs typeface="+mn-cs"/>
              </a:rPr>
              <a:t>(k)</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Convert temperatures to Kelvin by adding 273 and then convert them to 1/T</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1" i="0" u="none" strike="noStrike" kern="1200" cap="none" spc="0" normalizeH="0" baseline="0" noProof="0" dirty="0">
                <a:ln>
                  <a:noFill/>
                </a:ln>
                <a:solidFill>
                  <a:schemeClr val="tx1"/>
                </a:solidFill>
                <a:uLnTx/>
                <a:uFillTx/>
                <a:latin typeface="+mn-lt"/>
                <a:ea typeface="+mn-ea"/>
                <a:cs typeface="+mn-cs"/>
              </a:rPr>
              <a:t>Draw an Arrhenius plot of </a:t>
            </a:r>
            <a:r>
              <a:rPr kumimoji="0" lang="en-US" sz="3200" b="1" i="0" u="none" strike="noStrike" kern="1200" cap="none" spc="0" normalizeH="0" baseline="0" noProof="0" dirty="0" err="1">
                <a:ln>
                  <a:noFill/>
                </a:ln>
                <a:solidFill>
                  <a:schemeClr val="tx1"/>
                </a:solidFill>
                <a:uLnTx/>
                <a:uFillTx/>
                <a:latin typeface="+mn-lt"/>
                <a:ea typeface="+mn-ea"/>
                <a:cs typeface="+mn-cs"/>
              </a:rPr>
              <a:t>ln</a:t>
            </a:r>
            <a:r>
              <a:rPr kumimoji="0" lang="en-US" sz="3200" b="1" i="0" u="none" strike="noStrike" kern="1200" cap="none" spc="0" normalizeH="0" baseline="0" noProof="0" dirty="0">
                <a:ln>
                  <a:noFill/>
                </a:ln>
                <a:solidFill>
                  <a:schemeClr val="tx1"/>
                </a:solidFill>
                <a:uLnTx/>
                <a:uFillTx/>
                <a:latin typeface="+mn-lt"/>
                <a:ea typeface="+mn-ea"/>
                <a:cs typeface="+mn-cs"/>
              </a:rPr>
              <a:t>(k) </a:t>
            </a:r>
            <a:r>
              <a:rPr kumimoji="0" lang="en-US" sz="3200" b="1" i="0" u="none" strike="noStrike" kern="1200" cap="none" spc="0" normalizeH="0" baseline="0" noProof="0" dirty="0" err="1">
                <a:ln>
                  <a:noFill/>
                </a:ln>
                <a:solidFill>
                  <a:schemeClr val="tx1"/>
                </a:solidFill>
                <a:uLnTx/>
                <a:uFillTx/>
                <a:latin typeface="+mn-lt"/>
                <a:ea typeface="+mn-ea"/>
                <a:cs typeface="+mn-cs"/>
              </a:rPr>
              <a:t>vs</a:t>
            </a:r>
            <a:r>
              <a:rPr kumimoji="0" lang="en-US" sz="3200" b="1" i="0" u="none" strike="noStrike" kern="1200" cap="none" spc="0" normalizeH="0" baseline="0" noProof="0" dirty="0">
                <a:ln>
                  <a:noFill/>
                </a:ln>
                <a:solidFill>
                  <a:schemeClr val="tx1"/>
                </a:solidFill>
                <a:uLnTx/>
                <a:uFillTx/>
                <a:latin typeface="+mn-lt"/>
                <a:ea typeface="+mn-ea"/>
                <a:cs typeface="+mn-cs"/>
              </a:rPr>
              <a:t> 1/T</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Measure the gradient of the line (y = </a:t>
            </a:r>
            <a:r>
              <a:rPr kumimoji="0" lang="en-US" sz="3200" b="1" i="0" u="none" strike="noStrike" kern="1200" cap="none" spc="0" normalizeH="0" baseline="0" noProof="0" dirty="0" err="1">
                <a:ln>
                  <a:noFill/>
                </a:ln>
                <a:solidFill>
                  <a:schemeClr val="tx1"/>
                </a:solidFill>
                <a:effectLst/>
                <a:uLnTx/>
                <a:uFillTx/>
                <a:latin typeface="+mn-lt"/>
                <a:ea typeface="+mn-ea"/>
                <a:cs typeface="+mn-cs"/>
              </a:rPr>
              <a:t>m</a:t>
            </a:r>
            <a:r>
              <a:rPr kumimoji="0" lang="en-US" sz="3200" b="0" i="0" u="none" strike="noStrike" kern="1200" cap="none" spc="0" normalizeH="0" baseline="0" noProof="0" dirty="0" err="1">
                <a:ln>
                  <a:noFill/>
                </a:ln>
                <a:solidFill>
                  <a:schemeClr val="tx1"/>
                </a:solidFill>
                <a:effectLst/>
                <a:uLnTx/>
                <a:uFillTx/>
                <a:latin typeface="+mn-lt"/>
                <a:ea typeface="+mn-ea"/>
                <a:cs typeface="+mn-cs"/>
              </a:rPr>
              <a:t>x</a:t>
            </a:r>
            <a:r>
              <a:rPr kumimoji="0" lang="en-US" sz="3200" b="0" i="0" u="none" strike="noStrike" kern="1200" cap="none" spc="0" normalizeH="0" baseline="0" noProof="0" dirty="0">
                <a:ln>
                  <a:noFill/>
                </a:ln>
                <a:solidFill>
                  <a:schemeClr val="tx1"/>
                </a:solidFill>
                <a:effectLst/>
                <a:uLnTx/>
                <a:uFillTx/>
                <a:latin typeface="+mn-lt"/>
                <a:ea typeface="+mn-ea"/>
                <a:cs typeface="+mn-cs"/>
              </a:rPr>
              <a:t> + c)</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Gradient = -E</a:t>
            </a:r>
            <a:r>
              <a:rPr kumimoji="0" lang="en-US" sz="3200" b="0" i="0" u="none" strike="noStrike" kern="1200" cap="none" spc="0" normalizeH="0" baseline="-25000" noProof="0" dirty="0">
                <a:ln>
                  <a:noFill/>
                </a:ln>
                <a:solidFill>
                  <a:schemeClr val="tx1"/>
                </a:solidFill>
                <a:effectLst/>
                <a:uLnTx/>
                <a:uFillTx/>
                <a:latin typeface="+mn-lt"/>
                <a:ea typeface="+mn-ea"/>
                <a:cs typeface="+mn-cs"/>
              </a:rPr>
              <a:t>a</a:t>
            </a:r>
            <a:r>
              <a:rPr kumimoji="0" lang="en-US" sz="3200" b="0" i="0" u="none" strike="noStrike" kern="1200" cap="none" spc="0" normalizeH="0" baseline="0" noProof="0" dirty="0">
                <a:ln>
                  <a:noFill/>
                </a:ln>
                <a:solidFill>
                  <a:schemeClr val="tx1"/>
                </a:solidFill>
                <a:effectLst/>
                <a:uLnTx/>
                <a:uFillTx/>
                <a:latin typeface="+mn-lt"/>
                <a:ea typeface="+mn-ea"/>
                <a:cs typeface="+mn-cs"/>
              </a:rPr>
              <a:t>/R</a:t>
            </a:r>
          </a:p>
          <a:p>
            <a:pPr marL="457200" marR="0" lvl="0" indent="-457200" algn="l" defTabSz="914400" rtl="0" eaLnBrk="1" fontAlgn="auto" latinLnBrk="0" hangingPunct="1">
              <a:lnSpc>
                <a:spcPct val="100000"/>
              </a:lnSpc>
              <a:spcBef>
                <a:spcPct val="20000"/>
              </a:spcBef>
              <a:spcAft>
                <a:spcPts val="0"/>
              </a:spcAft>
              <a:buClrTx/>
              <a:buSzTx/>
              <a:buFont typeface="Wingdings" pitchFamily="2" charset="2"/>
              <a:buAutoNum type="arabicPeriod"/>
              <a:tabLst/>
              <a:defRPr/>
            </a:pPr>
            <a:r>
              <a:rPr kumimoji="0" lang="en-US" sz="3200" b="0" i="0" u="none" strike="noStrike" kern="1200" cap="none" spc="0" normalizeH="0" baseline="0" noProof="0" dirty="0">
                <a:ln>
                  <a:noFill/>
                </a:ln>
                <a:solidFill>
                  <a:schemeClr val="tx1"/>
                </a:solidFill>
                <a:effectLst/>
                <a:uLnTx/>
                <a:uFillTx/>
                <a:latin typeface="+mn-lt"/>
                <a:ea typeface="+mn-ea"/>
                <a:cs typeface="+mn-cs"/>
              </a:rPr>
              <a:t>Solve for </a:t>
            </a:r>
            <a:r>
              <a:rPr kumimoji="0" lang="en-US" altLang="zh-TW" sz="3200" b="0" i="0" u="none" strike="noStrike" kern="1200" cap="none" spc="0" normalizeH="0" baseline="0" noProof="0" dirty="0">
                <a:ln>
                  <a:noFill/>
                </a:ln>
                <a:solidFill>
                  <a:schemeClr val="tx1"/>
                </a:solidFill>
                <a:effectLst/>
                <a:uLnTx/>
                <a:uFillTx/>
                <a:latin typeface="+mn-lt"/>
                <a:ea typeface="+mn-ea"/>
                <a:cs typeface="+mn-cs"/>
              </a:rPr>
              <a:t>E</a:t>
            </a:r>
            <a:r>
              <a:rPr kumimoji="0" lang="en-US" altLang="zh-TW" sz="3200" b="0" i="0" u="none" strike="noStrike" kern="1200" cap="none" spc="0" normalizeH="0" baseline="-25000" noProof="0" dirty="0">
                <a:ln>
                  <a:noFill/>
                </a:ln>
                <a:solidFill>
                  <a:schemeClr val="tx1"/>
                </a:solidFill>
                <a:effectLst/>
                <a:uLnTx/>
                <a:uFillTx/>
                <a:latin typeface="+mn-lt"/>
                <a:ea typeface="+mn-ea"/>
                <a:cs typeface="+mn-cs"/>
              </a:rPr>
              <a:t>a</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228600"/>
            <a:ext cx="8447856" cy="685800"/>
          </a:xfrm>
        </p:spPr>
        <p:txBody>
          <a:bodyPr>
            <a:noAutofit/>
          </a:bodyPr>
          <a:lstStyle/>
          <a:p>
            <a:r>
              <a:rPr lang="en-US" sz="4000" dirty="0">
                <a:solidFill>
                  <a:srgbClr val="0000CC"/>
                </a:solidFill>
              </a:rPr>
              <a:t>Rule of thumb</a:t>
            </a:r>
          </a:p>
        </p:txBody>
      </p:sp>
      <p:sp>
        <p:nvSpPr>
          <p:cNvPr id="210948" name="Rectangle 4"/>
          <p:cNvSpPr>
            <a:spLocks noChangeArrowheads="1"/>
          </p:cNvSpPr>
          <p:nvPr/>
        </p:nvSpPr>
        <p:spPr bwMode="auto">
          <a:xfrm>
            <a:off x="381000" y="990600"/>
            <a:ext cx="7623175" cy="954107"/>
          </a:xfrm>
          <a:prstGeom prst="rect">
            <a:avLst/>
          </a:prstGeom>
          <a:noFill/>
          <a:ln w="9525">
            <a:noFill/>
            <a:miter lim="800000"/>
            <a:headEnd/>
            <a:tailEnd/>
          </a:ln>
        </p:spPr>
        <p:txBody>
          <a:bodyPr>
            <a:spAutoFit/>
          </a:bodyPr>
          <a:lstStyle/>
          <a:p>
            <a:pPr eaLnBrk="0" hangingPunct="0"/>
            <a:r>
              <a:rPr lang="en-US" sz="2800" dirty="0">
                <a:latin typeface="Arial" pitchFamily="34" charset="0"/>
              </a:rPr>
              <a:t>For most equations, an increase of 10</a:t>
            </a:r>
            <a:r>
              <a:rPr lang="en-US" sz="2800" dirty="0">
                <a:latin typeface="Calibri"/>
              </a:rPr>
              <a:t>°</a:t>
            </a:r>
            <a:r>
              <a:rPr lang="en-US" sz="2800" dirty="0">
                <a:latin typeface="Arial" pitchFamily="34" charset="0"/>
              </a:rPr>
              <a:t>C will double the rate of the reaction.</a:t>
            </a:r>
            <a:endParaRPr lang="en-US" sz="2800" dirty="0">
              <a:latin typeface="Arial" pitchFamily="34" charset="0"/>
              <a:sym typeface="Wingdings" pitchFamily="2" charset="2"/>
            </a:endParaRPr>
          </a:p>
        </p:txBody>
      </p:sp>
      <p:sp>
        <p:nvSpPr>
          <p:cNvPr id="6150" name="Text Box 6"/>
          <p:cNvSpPr txBox="1">
            <a:spLocks noChangeArrowheads="1"/>
          </p:cNvSpPr>
          <p:nvPr/>
        </p:nvSpPr>
        <p:spPr bwMode="auto">
          <a:xfrm>
            <a:off x="8670925" y="6488113"/>
            <a:ext cx="430213" cy="304800"/>
          </a:xfrm>
          <a:prstGeom prst="rect">
            <a:avLst/>
          </a:prstGeom>
          <a:noFill/>
          <a:ln w="9525">
            <a:noFill/>
            <a:miter lim="800000"/>
            <a:headEnd/>
            <a:tailEnd/>
          </a:ln>
        </p:spPr>
        <p:txBody>
          <a:bodyPr wrap="none">
            <a:spAutoFit/>
          </a:bodyPr>
          <a:lstStyle/>
          <a:p>
            <a:fld id="{B416D0EC-121A-4156-A6F6-F0389805C3B1}" type="slidenum">
              <a:rPr lang="en-US" sz="1400" b="1">
                <a:latin typeface="Arial" pitchFamily="34" charset="0"/>
              </a:rPr>
              <a:pPr/>
              <a:t>57</a:t>
            </a:fld>
            <a:r>
              <a:rPr lang="en-US" sz="1400" b="1">
                <a:latin typeface="Arial" pitchFamily="34" charset="0"/>
              </a:rPr>
              <a:t>.</a:t>
            </a:r>
          </a:p>
        </p:txBody>
      </p:sp>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sp>
        <p:nvSpPr>
          <p:cNvPr id="4" name="Rectangle 4"/>
          <p:cNvSpPr>
            <a:spLocks noGrp="1" noChangeArrowheads="1"/>
          </p:cNvSpPr>
          <p:nvPr>
            <p:ph type="body" sz="half" idx="2"/>
          </p:nvPr>
        </p:nvSpPr>
        <p:spPr>
          <a:xfrm>
            <a:off x="323528" y="438814"/>
            <a:ext cx="7632848" cy="1752600"/>
          </a:xfrm>
        </p:spPr>
        <p:txBody>
          <a:bodyPr/>
          <a:lstStyle/>
          <a:p>
            <a:pPr eaLnBrk="1" hangingPunct="1">
              <a:buFont typeface="Wingdings" pitchFamily="2" charset="2"/>
              <a:buNone/>
            </a:pPr>
            <a:r>
              <a:rPr lang="en-US" sz="2400" u="sng" dirty="0">
                <a:latin typeface="Arial" pitchFamily="34" charset="0"/>
              </a:rPr>
              <a:t>Problem 1</a:t>
            </a:r>
            <a:r>
              <a:rPr lang="en-US" sz="2400" dirty="0">
                <a:latin typeface="Arial" pitchFamily="34" charset="0"/>
              </a:rPr>
              <a:t>: Use a graphical method to determine E</a:t>
            </a:r>
            <a:r>
              <a:rPr lang="en-US" sz="2400" baseline="-25000" dirty="0">
                <a:latin typeface="Arial" pitchFamily="34" charset="0"/>
              </a:rPr>
              <a:t>a</a:t>
            </a:r>
            <a:endParaRPr lang="en-US" sz="2500" baseline="-25000" dirty="0"/>
          </a:p>
        </p:txBody>
      </p:sp>
      <p:pic>
        <p:nvPicPr>
          <p:cNvPr id="111619" name="Picture 3"/>
          <p:cNvPicPr>
            <a:picLocks noChangeAspect="1" noChangeArrowheads="1"/>
          </p:cNvPicPr>
          <p:nvPr/>
        </p:nvPicPr>
        <p:blipFill>
          <a:blip r:embed="rId3" cstate="print"/>
          <a:srcRect/>
          <a:stretch>
            <a:fillRect/>
          </a:stretch>
        </p:blipFill>
        <p:spPr bwMode="auto">
          <a:xfrm>
            <a:off x="1043608" y="1052736"/>
            <a:ext cx="5403279" cy="771897"/>
          </a:xfrm>
          <a:prstGeom prst="rect">
            <a:avLst/>
          </a:prstGeom>
          <a:noFill/>
          <a:ln w="9525">
            <a:noFill/>
            <a:miter lim="800000"/>
            <a:headEnd/>
            <a:tailEnd/>
          </a:ln>
        </p:spPr>
      </p:pic>
      <p:pic>
        <p:nvPicPr>
          <p:cNvPr id="111620" name="Picture 4"/>
          <p:cNvPicPr>
            <a:picLocks noChangeAspect="1" noChangeArrowheads="1"/>
          </p:cNvPicPr>
          <p:nvPr/>
        </p:nvPicPr>
        <p:blipFill>
          <a:blip r:embed="rId4" cstate="print"/>
          <a:srcRect/>
          <a:stretch>
            <a:fillRect/>
          </a:stretch>
        </p:blipFill>
        <p:spPr bwMode="auto">
          <a:xfrm>
            <a:off x="290123" y="2191414"/>
            <a:ext cx="8011117" cy="3384376"/>
          </a:xfrm>
          <a:prstGeom prst="rect">
            <a:avLst/>
          </a:prstGeom>
          <a:noFill/>
          <a:ln w="9525">
            <a:noFill/>
            <a:miter lim="800000"/>
            <a:headEnd/>
            <a:tailEnd/>
          </a:ln>
        </p:spPr>
      </p:pic>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228600" y="228600"/>
            <a:ext cx="8447856" cy="685800"/>
          </a:xfrm>
        </p:spPr>
        <p:txBody>
          <a:bodyPr>
            <a:noAutofit/>
          </a:bodyPr>
          <a:lstStyle/>
          <a:p>
            <a:r>
              <a:rPr lang="en-US" sz="3600" dirty="0">
                <a:solidFill>
                  <a:srgbClr val="FF0000"/>
                </a:solidFill>
              </a:rPr>
              <a:t>Answer:</a:t>
            </a:r>
          </a:p>
        </p:txBody>
      </p:sp>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112642" name="Picture 2"/>
          <p:cNvPicPr>
            <a:picLocks noChangeAspect="1" noChangeArrowheads="1"/>
          </p:cNvPicPr>
          <p:nvPr/>
        </p:nvPicPr>
        <p:blipFill>
          <a:blip r:embed="rId3" cstate="print"/>
          <a:srcRect/>
          <a:stretch>
            <a:fillRect/>
          </a:stretch>
        </p:blipFill>
        <p:spPr bwMode="auto">
          <a:xfrm>
            <a:off x="439222" y="1088740"/>
            <a:ext cx="8026612" cy="468052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CC"/>
                </a:solidFill>
              </a:rPr>
              <a:t>1. Concentration - Collision theory</a:t>
            </a:r>
          </a:p>
        </p:txBody>
      </p:sp>
      <p:sp>
        <p:nvSpPr>
          <p:cNvPr id="3" name="Content Placeholder 2"/>
          <p:cNvSpPr>
            <a:spLocks noGrp="1"/>
          </p:cNvSpPr>
          <p:nvPr>
            <p:ph idx="1"/>
          </p:nvPr>
        </p:nvSpPr>
        <p:spPr/>
        <p:txBody>
          <a:bodyPr>
            <a:normAutofit/>
          </a:bodyPr>
          <a:lstStyle/>
          <a:p>
            <a:pPr marL="457200" lvl="0" indent="-457200" fontAlgn="base">
              <a:spcBef>
                <a:spcPct val="50000"/>
              </a:spcBef>
              <a:spcAft>
                <a:spcPct val="0"/>
              </a:spcAft>
              <a:buClrTx/>
              <a:buSzTx/>
              <a:buNone/>
            </a:pPr>
            <a:r>
              <a:rPr lang="en-GB" dirty="0"/>
              <a:t>Increasing the concentration increases the rate at which particles collide.</a:t>
            </a:r>
          </a:p>
        </p:txBody>
      </p:sp>
      <p:pic>
        <p:nvPicPr>
          <p:cNvPr id="4098" name="Picture 2"/>
          <p:cNvPicPr>
            <a:picLocks noChangeAspect="1" noChangeArrowheads="1"/>
          </p:cNvPicPr>
          <p:nvPr/>
        </p:nvPicPr>
        <p:blipFill>
          <a:blip r:embed="rId2" cstate="print"/>
          <a:srcRect/>
          <a:stretch>
            <a:fillRect/>
          </a:stretch>
        </p:blipFill>
        <p:spPr bwMode="auto">
          <a:xfrm>
            <a:off x="1547664" y="3068960"/>
            <a:ext cx="5587262" cy="259228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11924892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113666" name="Picture 2"/>
          <p:cNvPicPr>
            <a:picLocks noChangeAspect="1" noChangeArrowheads="1"/>
          </p:cNvPicPr>
          <p:nvPr/>
        </p:nvPicPr>
        <p:blipFill>
          <a:blip r:embed="rId3" cstate="print"/>
          <a:srcRect/>
          <a:stretch>
            <a:fillRect/>
          </a:stretch>
        </p:blipFill>
        <p:spPr bwMode="auto">
          <a:xfrm>
            <a:off x="-1" y="-4814"/>
            <a:ext cx="8142615" cy="686281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786842" y="0"/>
            <a:ext cx="357158" cy="6858000"/>
          </a:xfrm>
          <a:prstGeom prst="rect">
            <a:avLst/>
          </a:prstGeom>
          <a:solidFill>
            <a:schemeClr val="tx2">
              <a:lumMod val="60000"/>
              <a:lumOff val="40000"/>
            </a:schemeClr>
          </a:solidFill>
          <a:ln w="9525" cap="flat" cmpd="sng" algn="ctr">
            <a:solidFill>
              <a:srgbClr val="40458C"/>
            </a:solidFill>
            <a:prstDash val="sysDot"/>
            <a:round/>
            <a:headEnd type="none" w="med" len="med"/>
            <a:tailEnd type="none" w="med" len="med"/>
          </a:ln>
          <a:effectLst>
            <a:outerShdw blurRad="50800" dist="38100" dir="8100000" algn="tr" rotWithShape="0">
              <a:prstClr val="black">
                <a:alpha val="40000"/>
              </a:prstClr>
            </a:outerShdw>
          </a:effectLst>
        </p:spPr>
        <p:txBody>
          <a:bodyPr vert="vert270"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0" i="0" u="none" strike="noStrike" kern="0" cap="none" spc="0" normalizeH="0" baseline="0" noProof="0" dirty="0">
                <a:ln>
                  <a:noFill/>
                </a:ln>
                <a:solidFill>
                  <a:srgbClr val="FFFFFF"/>
                </a:solidFill>
                <a:effectLst/>
                <a:uLnTx/>
                <a:uFillTx/>
                <a:latin typeface="Tahoma" pitchFamily="34" charset="0"/>
              </a:rPr>
              <a:t>                                                                         </a:t>
            </a:r>
            <a:r>
              <a:rPr lang="en-US" altLang="zh-TW" kern="0" dirty="0">
                <a:solidFill>
                  <a:srgbClr val="FFFFFF"/>
                </a:solidFill>
                <a:latin typeface="Tahoma" pitchFamily="34" charset="0"/>
              </a:rPr>
              <a:t>Higher </a:t>
            </a:r>
            <a:r>
              <a:rPr kumimoji="0" lang="en-US" altLang="zh-TW" sz="1800" b="0" i="0" u="none" strike="noStrike" kern="0" cap="none" spc="0" normalizeH="0" baseline="0" noProof="0" dirty="0">
                <a:ln>
                  <a:noFill/>
                </a:ln>
                <a:solidFill>
                  <a:srgbClr val="FFFFFF"/>
                </a:solidFill>
                <a:effectLst/>
                <a:uLnTx/>
                <a:uFillTx/>
                <a:latin typeface="Tahoma" pitchFamily="34" charset="0"/>
              </a:rPr>
              <a:t>level</a:t>
            </a:r>
            <a:endParaRPr kumimoji="0" lang="zh-TW" altLang="en-US" sz="1800" b="0" i="0" u="none" strike="noStrike" kern="0" cap="none" spc="0" normalizeH="0" baseline="0" noProof="0" dirty="0">
              <a:ln>
                <a:noFill/>
              </a:ln>
              <a:solidFill>
                <a:srgbClr val="FFFFFF"/>
              </a:solidFill>
              <a:effectLst/>
              <a:uLnTx/>
              <a:uFillTx/>
              <a:latin typeface="Tahoma" pitchFamily="34" charset="0"/>
            </a:endParaRPr>
          </a:p>
        </p:txBody>
      </p:sp>
      <p:pic>
        <p:nvPicPr>
          <p:cNvPr id="114691" name="Picture 3"/>
          <p:cNvPicPr>
            <a:picLocks noChangeAspect="1" noChangeArrowheads="1"/>
          </p:cNvPicPr>
          <p:nvPr/>
        </p:nvPicPr>
        <p:blipFill>
          <a:blip r:embed="rId3" cstate="print"/>
          <a:srcRect/>
          <a:stretch>
            <a:fillRect/>
          </a:stretch>
        </p:blipFill>
        <p:spPr bwMode="auto">
          <a:xfrm>
            <a:off x="0" y="764704"/>
            <a:ext cx="8609348" cy="34563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CC"/>
                </a:solidFill>
              </a:rPr>
              <a:t>2. Surface area - Collision theory</a:t>
            </a:r>
          </a:p>
        </p:txBody>
      </p:sp>
      <p:sp>
        <p:nvSpPr>
          <p:cNvPr id="3" name="Content Placeholder 2"/>
          <p:cNvSpPr>
            <a:spLocks noGrp="1"/>
          </p:cNvSpPr>
          <p:nvPr>
            <p:ph idx="1"/>
          </p:nvPr>
        </p:nvSpPr>
        <p:spPr/>
        <p:txBody>
          <a:bodyPr>
            <a:normAutofit/>
          </a:bodyPr>
          <a:lstStyle/>
          <a:p>
            <a:pPr marL="457200" lvl="0" indent="-457200" fontAlgn="base">
              <a:spcBef>
                <a:spcPct val="50000"/>
              </a:spcBef>
              <a:spcAft>
                <a:spcPct val="0"/>
              </a:spcAft>
              <a:buClrTx/>
              <a:buSzTx/>
              <a:buNone/>
            </a:pPr>
            <a:r>
              <a:rPr lang="en-GB" dirty="0"/>
              <a:t>Increasing the surface area increases the area for particles to contact therefore increases collisions.</a:t>
            </a:r>
          </a:p>
        </p:txBody>
      </p:sp>
      <p:pic>
        <p:nvPicPr>
          <p:cNvPr id="3074" name="Picture 2"/>
          <p:cNvPicPr>
            <a:picLocks noChangeAspect="1" noChangeArrowheads="1"/>
          </p:cNvPicPr>
          <p:nvPr/>
        </p:nvPicPr>
        <p:blipFill>
          <a:blip r:embed="rId2" cstate="print"/>
          <a:srcRect/>
          <a:stretch>
            <a:fillRect/>
          </a:stretch>
        </p:blipFill>
        <p:spPr bwMode="auto">
          <a:xfrm>
            <a:off x="3923928" y="2739831"/>
            <a:ext cx="3312368" cy="279185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endParaRPr lang="en-US" altLang="zh-TW"/>
          </a:p>
        </p:txBody>
      </p:sp>
      <p:pic>
        <p:nvPicPr>
          <p:cNvPr id="6" name="Picture 4"/>
          <p:cNvPicPr>
            <a:picLocks noChangeAspect="1" noChangeArrowheads="1"/>
          </p:cNvPicPr>
          <p:nvPr/>
        </p:nvPicPr>
        <p:blipFill rotWithShape="1">
          <a:blip r:embed="rId3" cstate="print"/>
          <a:srcRect t="40849" r="3035"/>
          <a:stretch/>
        </p:blipFill>
        <p:spPr bwMode="auto">
          <a:xfrm>
            <a:off x="-252536" y="3284984"/>
            <a:ext cx="4337279" cy="2526213"/>
          </a:xfrm>
          <a:prstGeom prst="rect">
            <a:avLst/>
          </a:prstGeom>
          <a:noFill/>
          <a:ln w="9525">
            <a:noFill/>
            <a:miter lim="800000"/>
            <a:headEnd/>
            <a:tailEnd/>
          </a:ln>
        </p:spPr>
      </p:pic>
    </p:spTree>
    <p:extLst>
      <p:ext uri="{BB962C8B-B14F-4D97-AF65-F5344CB8AC3E}">
        <p14:creationId xmlns:p14="http://schemas.microsoft.com/office/powerpoint/2010/main" val="223779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00CC"/>
                </a:solidFill>
              </a:rPr>
              <a:t>3. Temperature - Collision theory</a:t>
            </a:r>
          </a:p>
        </p:txBody>
      </p:sp>
      <p:sp>
        <p:nvSpPr>
          <p:cNvPr id="3" name="Content Placeholder 2"/>
          <p:cNvSpPr>
            <a:spLocks noGrp="1"/>
          </p:cNvSpPr>
          <p:nvPr>
            <p:ph idx="1"/>
          </p:nvPr>
        </p:nvSpPr>
        <p:spPr/>
        <p:txBody>
          <a:bodyPr>
            <a:normAutofit/>
          </a:bodyPr>
          <a:lstStyle/>
          <a:p>
            <a:pPr marL="457200" lvl="0" indent="-457200" fontAlgn="base">
              <a:spcBef>
                <a:spcPct val="50000"/>
              </a:spcBef>
              <a:spcAft>
                <a:spcPct val="0"/>
              </a:spcAft>
              <a:buClrTx/>
              <a:buSzTx/>
              <a:buNone/>
            </a:pPr>
            <a:r>
              <a:rPr lang="en-GB" dirty="0"/>
              <a:t>Increasing the temperature increases to some degree the collision rate but more importantly it increases the number of particles that will have sufficient activation energy to react (E&gt;E</a:t>
            </a:r>
            <a:r>
              <a:rPr lang="en-GB" baseline="-25000" dirty="0"/>
              <a:t>a</a:t>
            </a:r>
            <a:r>
              <a:rPr lang="en-GB" dirty="0"/>
              <a:t>).</a:t>
            </a:r>
          </a:p>
        </p:txBody>
      </p:sp>
      <p:sp>
        <p:nvSpPr>
          <p:cNvPr id="4" name="Date Placeholder 3"/>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499386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CC"/>
                </a:solidFill>
              </a:rPr>
              <a:t>Temperature - Maxwell-Boltzmann curve</a:t>
            </a:r>
          </a:p>
        </p:txBody>
      </p:sp>
      <p:pic>
        <p:nvPicPr>
          <p:cNvPr id="1026" name="Picture 2"/>
          <p:cNvPicPr>
            <a:picLocks noChangeAspect="1" noChangeArrowheads="1"/>
          </p:cNvPicPr>
          <p:nvPr/>
        </p:nvPicPr>
        <p:blipFill>
          <a:blip r:embed="rId2" cstate="print"/>
          <a:srcRect/>
          <a:stretch>
            <a:fillRect/>
          </a:stretch>
        </p:blipFill>
        <p:spPr bwMode="auto">
          <a:xfrm>
            <a:off x="571472" y="2714620"/>
            <a:ext cx="7756557" cy="2786082"/>
          </a:xfrm>
          <a:prstGeom prst="rect">
            <a:avLst/>
          </a:prstGeom>
          <a:noFill/>
          <a:ln w="9525">
            <a:noFill/>
            <a:miter lim="800000"/>
            <a:headEnd/>
            <a:tailEnd/>
          </a:ln>
        </p:spPr>
      </p:pic>
      <p:sp>
        <p:nvSpPr>
          <p:cNvPr id="3" name="Date Placeholder 2"/>
          <p:cNvSpPr>
            <a:spLocks noGrp="1"/>
          </p:cNvSpPr>
          <p:nvPr>
            <p:ph type="dt" sz="half" idx="10"/>
          </p:nvPr>
        </p:nvSpPr>
        <p:spPr/>
        <p:txBody>
          <a:bodyPr/>
          <a:lstStyle/>
          <a:p>
            <a:endParaRPr lang="en-US" altLang="zh-TW"/>
          </a:p>
        </p:txBody>
      </p:sp>
    </p:spTree>
    <p:extLst>
      <p:ext uri="{BB962C8B-B14F-4D97-AF65-F5344CB8AC3E}">
        <p14:creationId xmlns:p14="http://schemas.microsoft.com/office/powerpoint/2010/main" val="2269262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1207.0">
  <timings duration="251357">
    <event time="0" type="NextClick" clickIndex="0" wacClickIndex="0"/>
  </timings>
</athena>
</file>

<file path=customXml/item10.xml><?xml version="1.0" encoding="utf-8"?>
<athena xmlns="http://schemas.microsoft.com/edu/athena" version="0.1.1207.0">
  <media embedded="true" start="0" end="78089" audioFormat="{00001610-0000-0010-8000-00AA00389B71}" audioRate="44100" muted="false" volume="0.8" fadeIn="0" fadeOut="0" videoFormat="{34363248-0000-0010-8000-00AA00389B71}" videoRate="30" videoWidth="640" videoHeight="480"/>
</athena>
</file>

<file path=customXml/item11.xml><?xml version="1.0" encoding="utf-8"?>
<athena xmlns="http://schemas.microsoft.com/edu/athena" version="0.1.1207.0">
  <media embedded="true" start="0" end="108925" audioFormat="{00001610-0000-0010-8000-00AA00389B71}" audioRate="44100" muted="false" volume="0.8" fadeIn="0" fadeOut="0" videoFormat="{34363248-0000-0010-8000-00AA00389B71}" videoRate="15" videoWidth="1280" videoHeight="720"/>
</athena>
</file>

<file path=customXml/item12.xml><?xml version="1.0" encoding="utf-8"?>
<athena xmlns="http://schemas.microsoft.com/edu/athena" version="0.1.1207.0">
  <media embedded="true" start="0" end="406071" audioFormat="{00001610-0000-0010-8000-00AA00389B71}" audioRate="44100" muted="false" volume="0.8" fadeIn="0" fadeOut="0" videoFormat="{34363248-0000-0010-8000-00AA00389B71}" videoRate="30" videoWidth="1280" videoHeight="720"/>
</athena>
</file>

<file path=customXml/item13.xml><?xml version="1.0" encoding="utf-8"?>
<athena xmlns="http://schemas.microsoft.com/edu/athena" version="0.1.1207.0">
  <timings duration="75720">
    <event time="0" type="NextClick" clickIndex="0" wacClickIndex="0"/>
  </timings>
</athena>
</file>

<file path=customXml/item14.xml><?xml version="1.0" encoding="utf-8"?>
<athena xmlns="http://schemas.microsoft.com/edu/athena" version="0.1.1207.0">
  <media embedded="true" start="0" end="93900" audioFormat="{00001610-0000-0010-8000-00AA00389B71}" audioRate="44100" muted="false" volume="0.8" fadeIn="0" fadeOut="0" videoFormat="{34363248-0000-0010-8000-00AA00389B71}" videoRate="30" videoWidth="480" videoHeight="320"/>
</athena>
</file>

<file path=customXml/item15.xml><?xml version="1.0" encoding="utf-8"?>
<athena xmlns="http://schemas.microsoft.com/edu/athena" version="0.1.1207.0">
  <media embedded="true" start="0" end="64552" audioFormat="{00001610-0000-0010-8000-00AA00389B71}" audioRate="44100" muted="false" volume="0.8" fadeIn="0" fadeOut="0" videoFormat="{34363248-0000-0010-8000-00AA00389B71}" videoRate="30" videoWidth="1280" videoHeight="720"/>
</athena>
</file>

<file path=customXml/item16.xml><?xml version="1.0" encoding="utf-8"?>
<athena xmlns="http://schemas.microsoft.com/edu/athena" version="0.1.1207.0">
  <media embedded="true" start="0" end="408625" audioFormat="{00001610-0000-0010-8000-00AA00389B71}" audioRate="44100" muted="false" volume="0.8" fadeIn="0" fadeOut="0" videoFormat="{34363248-0000-0010-8000-00AA00389B71}" videoRate="25" videoWidth="1280" videoHeight="720"/>
</athena>
</file>

<file path=customXml/item17.xml><?xml version="1.0" encoding="utf-8"?>
<athena xmlns="http://schemas.microsoft.com/edu/athena" version="0.1.1207.0">
  <timings duration="208678">
    <event time="0" type="NextClick" clickIndex="0" wacClickIndex="0"/>
  </timings>
</athena>
</file>

<file path=customXml/item18.xml><?xml version="1.0" encoding="utf-8"?>
<athena xmlns="http://schemas.microsoft.com/edu/athena" version="0.1.1207.0">
  <timings duration="541280">
    <event time="0" type="NextClick" clickIndex="0" wacClickIndex="0"/>
  </timings>
</athena>
</file>

<file path=customXml/item19.xml><?xml version="1.0" encoding="utf-8"?>
<athena xmlns="http://schemas.microsoft.com/edu/athena" version="0.1.1207.0">
  <timings duration="67245">
    <event time="0" type="NextClick" clickIndex="0" wacClickIndex="0"/>
  </timings>
</athena>
</file>

<file path=customXml/item2.xml><?xml version="1.0" encoding="utf-8"?>
<athena xmlns="http://schemas.microsoft.com/edu/athena" version="0.1.1207.0">
  <timings duration="95365">
    <event time="0" type="NextClick" clickIndex="0" wacClickIndex="0"/>
  </timings>
</athena>
</file>

<file path=customXml/item20.xml><?xml version="1.0" encoding="utf-8"?>
<athena xmlns="http://schemas.microsoft.com/edu/athena" version="0.1.1207.0">
  <timings duration="93900">
    <event time="0" type="NextClick" clickIndex="0" wacClickIndex="0"/>
  </timings>
</athena>
</file>

<file path=customXml/item21.xml><?xml version="1.0" encoding="utf-8"?>
<athena xmlns="http://schemas.microsoft.com/edu/athena" version="0.1.1207.0">
  <media embedded="true" start="0" end="75720" audioFormat="{00001610-0000-0010-8000-00AA00389B71}" audioRate="44100" muted="false" volume="0.8" fadeIn="0" fadeOut="0" videoFormat="{34363248-0000-0010-8000-00AA00389B71}" videoRate="30" videoWidth="1280" videoHeight="720"/>
</athena>
</file>

<file path=customXml/item22.xml><?xml version="1.0" encoding="utf-8"?>
<athena xmlns="http://schemas.microsoft.com/edu/athena" version="0.1.1207.0">
  <timings duration="64552">
    <event time="0" type="NextClick" clickIndex="0" wacClickIndex="0"/>
  </timings>
</athena>
</file>

<file path=customXml/item23.xml><?xml version="1.0" encoding="utf-8"?>
<athena xmlns="http://schemas.microsoft.com/edu/athena" version="0.1.1207.0">
  <timings duration="69173">
    <event time="0" type="NextClick" clickIndex="0" wacClickIndex="0"/>
  </timings>
</athena>
</file>

<file path=customXml/item24.xml><?xml version="1.0" encoding="utf-8"?>
<athena xmlns="http://schemas.microsoft.com/edu/athena" version="0.1.1207.0">
  <timings duration="408625">
    <event time="0" type="NextClick" clickIndex="0" wacClickIndex="0"/>
  </timings>
</athena>
</file>

<file path=customXml/item25.xml><?xml version="1.0" encoding="utf-8"?>
<athena xmlns="http://schemas.microsoft.com/edu/athena" version="0.1.1207.0">
  <media embedded="true" start="0" end="255443" audioFormat="{00001610-0000-0010-8000-00AA00389B71}" audioRate="44100" muted="false" volume="0.8" fadeIn="0" fadeOut="0" videoFormat="{34363248-0000-0010-8000-00AA00389B71}" videoRate="30" videoWidth="1280" videoHeight="720"/>
</athena>
</file>

<file path=customXml/item26.xml><?xml version="1.0" encoding="utf-8"?>
<athena xmlns="http://schemas.microsoft.com/edu/athena" version="0.1.1207.0">
  <timings duration="78089">
    <event time="0" type="NextClick" clickIndex="0" wacClickIndex="0"/>
  </timings>
</athena>
</file>

<file path=customXml/item27.xml><?xml version="1.0" encoding="utf-8"?>
<athena xmlns="http://schemas.microsoft.com/edu/athena" version="0.1.1207.0">
  <media embedded="true" start="0" end="251357" audioFormat="{00001610-0000-0010-8000-00AA00389B71}" audioRate="44100" muted="false" volume="0.8" fadeIn="0" fadeOut="0" videoFormat="{34363248-0000-0010-8000-00AA00389B71}" videoRate="30" videoWidth="1280" videoHeight="720"/>
</athena>
</file>

<file path=customXml/item28.xml><?xml version="1.0" encoding="utf-8"?>
<athena xmlns="http://schemas.microsoft.com/edu/athena" version="0.1.1207.0">
  <media embedded="true" start="0" end="541280" audioFormat="{00001610-0000-0010-8000-00AA00389B71}" audioRate="44100" muted="false" volume="0.8" fadeIn="0" fadeOut="0" videoFormat="{34363248-0000-0010-8000-00AA00389B71}" videoRate="30" videoWidth="1280" videoHeight="720"/>
</athena>
</file>

<file path=customXml/item29.xml><?xml version="1.0" encoding="utf-8"?>
<athena xmlns="http://schemas.microsoft.com/edu/athena" version="0.1.1207.0">
  <media embedded="true" start="0" end="69173" audioFormat="{00001610-0000-0010-8000-00AA00389B71}" audioRate="44100" muted="false" volume="0.8" fadeIn="0" fadeOut="0" videoFormat="{34363248-0000-0010-8000-00AA00389B71}" videoRate="25" videoWidth="1280" videoHeight="720"/>
</athena>
</file>

<file path=customXml/item3.xml><?xml version="1.0" encoding="utf-8"?>
<athena xmlns="http://schemas.microsoft.com/edu/athena" version="0.1.1207.0">
  <media embedded="true" start="0" end="33905" audioFormat="{00001610-0000-0010-8000-00AA00389B71}" audioRate="44100" muted="false" volume="0.8" fadeIn="0" fadeOut="0" videoFormat="{34363248-0000-0010-8000-00AA00389B71}" videoRate="30" videoWidth="1280" videoHeight="720"/>
</athena>
</file>

<file path=customXml/item30.xml><?xml version="1.0" encoding="utf-8"?>
<athena xmlns="http://schemas.microsoft.com/edu/athena" version="0.1.1207.0">
  <media embedded="true" start="0" end="243113" audioFormat="{00001610-0000-0010-8000-00AA00389B71}" audioRate="44100" muted="false" volume="0.8" fadeIn="0" fadeOut="0" videoFormat="{34363248-0000-0010-8000-00AA00389B71}" videoRate="30" videoWidth="1280" videoHeight="720"/>
</athena>
</file>

<file path=customXml/item31.xml><?xml version="1.0" encoding="utf-8"?>
<athena xmlns="http://schemas.microsoft.com/edu/athena" version="0.1.1207.0">
  <timings duration="169135">
    <event time="0" type="NextClick" clickIndex="0" wacClickIndex="0"/>
  </timings>
</athena>
</file>

<file path=customXml/item32.xml><?xml version="1.0" encoding="utf-8"?>
<athena xmlns="http://schemas.microsoft.com/edu/athena" version="0.1.1207.0">
  <timings duration="243113">
    <event time="0" type="NextClick" clickIndex="0" wacClickIndex="0"/>
  </timings>
</athena>
</file>

<file path=customXml/item33.xml><?xml version="1.0" encoding="utf-8"?>
<athena xmlns="http://schemas.microsoft.com/edu/athena" version="0.1.1207.0">
  <media embedded="true" start="0" end="169135" audioFormat="{00001610-0000-0010-8000-00AA00389B71}" audioRate="44100" muted="false" volume="0.8" fadeIn="0" fadeOut="0" videoFormat="{34363248-0000-0010-8000-00AA00389B71}" videoRate="25" videoWidth="1280" videoHeight="720"/>
</athena>
</file>

<file path=customXml/item34.xml><?xml version="1.0" encoding="utf-8"?>
<athena xmlns="http://schemas.microsoft.com/edu/athena" version="0.1.1207.0">
  <timings duration="255443">
    <event time="0" type="NextClick" clickIndex="0" wacClickIndex="0"/>
  </timings>
</athena>
</file>

<file path=customXml/item35.xml><?xml version="1.0" encoding="utf-8"?>
<athena xmlns="http://schemas.microsoft.com/edu/athena" version="0.1.1207.0">
  <media embedded="true" start="0" end="95365" audioFormat="{00001610-0000-0010-8000-00AA00389B71}" audioRate="44100" muted="false" volume="0.8" fadeIn="0" fadeOut="0" videoFormat="{34363248-0000-0010-8000-00AA00389B71}" videoRate="30" videoWidth="640" videoHeight="480"/>
</athena>
</file>

<file path=customXml/item36.xml><?xml version="1.0" encoding="utf-8"?>
<athena xmlns="http://schemas.microsoft.com/edu/athena" version="0.1.1207.0">
  <timings duration="33507">
    <event time="0" type="NextClick" clickIndex="0" wacClickIndex="0"/>
  </timings>
</athena>
</file>

<file path=customXml/item4.xml><?xml version="1.0" encoding="utf-8"?>
<athena xmlns="http://schemas.microsoft.com/edu/athena" version="0.1.1207.0">
  <timings duration="406071">
    <event time="0" type="NextClick" clickIndex="0" wacClickIndex="0"/>
  </timings>
</athena>
</file>

<file path=customXml/item5.xml><?xml version="1.0" encoding="utf-8"?>
<athena xmlns="http://schemas.microsoft.com/edu/athena" version="0.1.1207.0">
  <media embedded="true" start="0" end="67245" audioFormat="{00001610-0000-0010-8000-00AA00389B71}" audioRate="44100" muted="false" volume="0.8" fadeIn="0" fadeOut="0" videoFormat="{34363248-0000-0010-8000-00AA00389B71}" videoRate="30" videoWidth="1280" videoHeight="720"/>
</athena>
</file>

<file path=customXml/item6.xml><?xml version="1.0" encoding="utf-8"?>
<athena xmlns="http://schemas.microsoft.com/edu/athena" version="0.1.1207.0">
  <media embedded="true" start="0" end="33507" audioFormat="{00001610-0000-0010-8000-00AA00389B71}" audioRate="44100" muted="false" volume="0.8" fadeIn="0" fadeOut="0" videoFormat="{34363248-0000-0010-8000-00AA00389B71}" videoRate="30" videoWidth="720" videoHeight="480"/>
</athena>
</file>

<file path=customXml/item7.xml><?xml version="1.0" encoding="utf-8"?>
<athena xmlns="http://schemas.microsoft.com/edu/athena" version="0.1.1207.0">
  <media embedded="true" start="0" end="208678" audioFormat="{00001610-0000-0010-8000-00AA00389B71}" audioRate="44100" muted="false" volume="0.8" fadeIn="0" fadeOut="0" videoFormat="{34363248-0000-0010-8000-00AA00389B71}" videoRate="25" videoWidth="1280" videoHeight="720"/>
</athena>
</file>

<file path=customXml/item8.xml><?xml version="1.0" encoding="utf-8"?>
<athena xmlns="http://schemas.microsoft.com/edu/athena" version="0.1.1207.0">
  <timings duration="33905">
    <event time="0" type="NextClick" clickIndex="0" wacClickIndex="0"/>
  </timings>
</athena>
</file>

<file path=customXml/item9.xml><?xml version="1.0" encoding="utf-8"?>
<athena xmlns="http://schemas.microsoft.com/edu/athena" version="0.1.1207.0">
  <timings duration="108925">
    <event time="0" type="NextClick" clickIndex="0" wacClickIndex="0"/>
  </timings>
</athena>
</file>

<file path=customXml/itemProps1.xml><?xml version="1.0" encoding="utf-8"?>
<ds:datastoreItem xmlns:ds="http://schemas.openxmlformats.org/officeDocument/2006/customXml" ds:itemID="{4599DA15-F59F-4BE5-BA38-56D29BC0659B}">
  <ds:schemaRefs>
    <ds:schemaRef ds:uri="http://schemas.microsoft.com/edu/athena"/>
  </ds:schemaRefs>
</ds:datastoreItem>
</file>

<file path=customXml/itemProps10.xml><?xml version="1.0" encoding="utf-8"?>
<ds:datastoreItem xmlns:ds="http://schemas.openxmlformats.org/officeDocument/2006/customXml" ds:itemID="{612BA65D-2644-471D-9858-3D6321120BDB}">
  <ds:schemaRefs>
    <ds:schemaRef ds:uri="http://schemas.microsoft.com/edu/athena"/>
  </ds:schemaRefs>
</ds:datastoreItem>
</file>

<file path=customXml/itemProps11.xml><?xml version="1.0" encoding="utf-8"?>
<ds:datastoreItem xmlns:ds="http://schemas.openxmlformats.org/officeDocument/2006/customXml" ds:itemID="{60DD7110-6B44-4108-93B4-4137F430ED2E}">
  <ds:schemaRefs>
    <ds:schemaRef ds:uri="http://schemas.microsoft.com/edu/athena"/>
  </ds:schemaRefs>
</ds:datastoreItem>
</file>

<file path=customXml/itemProps12.xml><?xml version="1.0" encoding="utf-8"?>
<ds:datastoreItem xmlns:ds="http://schemas.openxmlformats.org/officeDocument/2006/customXml" ds:itemID="{99F983AF-C9B0-4B11-B7D3-E07234C762E9}">
  <ds:schemaRefs>
    <ds:schemaRef ds:uri="http://schemas.microsoft.com/edu/athena"/>
  </ds:schemaRefs>
</ds:datastoreItem>
</file>

<file path=customXml/itemProps13.xml><?xml version="1.0" encoding="utf-8"?>
<ds:datastoreItem xmlns:ds="http://schemas.openxmlformats.org/officeDocument/2006/customXml" ds:itemID="{BA7C27B7-153D-47DB-9B09-CDFB36B3F017}">
  <ds:schemaRefs>
    <ds:schemaRef ds:uri="http://schemas.microsoft.com/edu/athena"/>
  </ds:schemaRefs>
</ds:datastoreItem>
</file>

<file path=customXml/itemProps14.xml><?xml version="1.0" encoding="utf-8"?>
<ds:datastoreItem xmlns:ds="http://schemas.openxmlformats.org/officeDocument/2006/customXml" ds:itemID="{04B9F1BE-42A3-48DE-BD59-20795BD11FAD}">
  <ds:schemaRefs>
    <ds:schemaRef ds:uri="http://schemas.microsoft.com/edu/athena"/>
  </ds:schemaRefs>
</ds:datastoreItem>
</file>

<file path=customXml/itemProps15.xml><?xml version="1.0" encoding="utf-8"?>
<ds:datastoreItem xmlns:ds="http://schemas.openxmlformats.org/officeDocument/2006/customXml" ds:itemID="{C8008ECB-89FA-40B0-A0E2-DF0705C700E9}">
  <ds:schemaRefs>
    <ds:schemaRef ds:uri="http://schemas.microsoft.com/edu/athena"/>
  </ds:schemaRefs>
</ds:datastoreItem>
</file>

<file path=customXml/itemProps16.xml><?xml version="1.0" encoding="utf-8"?>
<ds:datastoreItem xmlns:ds="http://schemas.openxmlformats.org/officeDocument/2006/customXml" ds:itemID="{A2E01DFB-1485-4B55-B14D-F612FF4684A3}">
  <ds:schemaRefs>
    <ds:schemaRef ds:uri="http://schemas.microsoft.com/edu/athena"/>
  </ds:schemaRefs>
</ds:datastoreItem>
</file>

<file path=customXml/itemProps17.xml><?xml version="1.0" encoding="utf-8"?>
<ds:datastoreItem xmlns:ds="http://schemas.openxmlformats.org/officeDocument/2006/customXml" ds:itemID="{4D863B27-6EE2-4481-A993-0F4ECF531801}">
  <ds:schemaRefs>
    <ds:schemaRef ds:uri="http://schemas.microsoft.com/edu/athena"/>
  </ds:schemaRefs>
</ds:datastoreItem>
</file>

<file path=customXml/itemProps18.xml><?xml version="1.0" encoding="utf-8"?>
<ds:datastoreItem xmlns:ds="http://schemas.openxmlformats.org/officeDocument/2006/customXml" ds:itemID="{6F104C24-12E2-4AB4-8052-5A16E70E201D}">
  <ds:schemaRefs>
    <ds:schemaRef ds:uri="http://schemas.microsoft.com/edu/athena"/>
  </ds:schemaRefs>
</ds:datastoreItem>
</file>

<file path=customXml/itemProps19.xml><?xml version="1.0" encoding="utf-8"?>
<ds:datastoreItem xmlns:ds="http://schemas.openxmlformats.org/officeDocument/2006/customXml" ds:itemID="{7DC901D8-541E-4609-85AE-1B50CBC8F894}">
  <ds:schemaRefs>
    <ds:schemaRef ds:uri="http://schemas.microsoft.com/edu/athena"/>
  </ds:schemaRefs>
</ds:datastoreItem>
</file>

<file path=customXml/itemProps2.xml><?xml version="1.0" encoding="utf-8"?>
<ds:datastoreItem xmlns:ds="http://schemas.openxmlformats.org/officeDocument/2006/customXml" ds:itemID="{C7CDFD1A-B7AB-48FB-B465-BFDACA48E313}">
  <ds:schemaRefs>
    <ds:schemaRef ds:uri="http://schemas.microsoft.com/edu/athena"/>
  </ds:schemaRefs>
</ds:datastoreItem>
</file>

<file path=customXml/itemProps20.xml><?xml version="1.0" encoding="utf-8"?>
<ds:datastoreItem xmlns:ds="http://schemas.openxmlformats.org/officeDocument/2006/customXml" ds:itemID="{236A0F9C-8819-48B5-8603-C85BAA59B212}">
  <ds:schemaRefs>
    <ds:schemaRef ds:uri="http://schemas.microsoft.com/edu/athena"/>
  </ds:schemaRefs>
</ds:datastoreItem>
</file>

<file path=customXml/itemProps21.xml><?xml version="1.0" encoding="utf-8"?>
<ds:datastoreItem xmlns:ds="http://schemas.openxmlformats.org/officeDocument/2006/customXml" ds:itemID="{61ED86D4-5BDA-4A0A-AFEA-8B6A1771DFB5}">
  <ds:schemaRefs>
    <ds:schemaRef ds:uri="http://schemas.microsoft.com/edu/athena"/>
  </ds:schemaRefs>
</ds:datastoreItem>
</file>

<file path=customXml/itemProps22.xml><?xml version="1.0" encoding="utf-8"?>
<ds:datastoreItem xmlns:ds="http://schemas.openxmlformats.org/officeDocument/2006/customXml" ds:itemID="{BFFC240B-D268-47CD-9DAE-D9AFE3BED818}">
  <ds:schemaRefs>
    <ds:schemaRef ds:uri="http://schemas.microsoft.com/edu/athena"/>
  </ds:schemaRefs>
</ds:datastoreItem>
</file>

<file path=customXml/itemProps23.xml><?xml version="1.0" encoding="utf-8"?>
<ds:datastoreItem xmlns:ds="http://schemas.openxmlformats.org/officeDocument/2006/customXml" ds:itemID="{32220662-B9AD-47F3-9161-3C7F9E3966CD}">
  <ds:schemaRefs>
    <ds:schemaRef ds:uri="http://schemas.microsoft.com/edu/athena"/>
  </ds:schemaRefs>
</ds:datastoreItem>
</file>

<file path=customXml/itemProps24.xml><?xml version="1.0" encoding="utf-8"?>
<ds:datastoreItem xmlns:ds="http://schemas.openxmlformats.org/officeDocument/2006/customXml" ds:itemID="{C8B8FC7D-635F-4743-886B-E2387677358A}">
  <ds:schemaRefs>
    <ds:schemaRef ds:uri="http://schemas.microsoft.com/edu/athena"/>
  </ds:schemaRefs>
</ds:datastoreItem>
</file>

<file path=customXml/itemProps25.xml><?xml version="1.0" encoding="utf-8"?>
<ds:datastoreItem xmlns:ds="http://schemas.openxmlformats.org/officeDocument/2006/customXml" ds:itemID="{CA1138B9-0352-467D-90DE-E01CDE36DD08}">
  <ds:schemaRefs>
    <ds:schemaRef ds:uri="http://schemas.microsoft.com/edu/athena"/>
  </ds:schemaRefs>
</ds:datastoreItem>
</file>

<file path=customXml/itemProps26.xml><?xml version="1.0" encoding="utf-8"?>
<ds:datastoreItem xmlns:ds="http://schemas.openxmlformats.org/officeDocument/2006/customXml" ds:itemID="{7737EB74-782F-497A-8B86-A2785B5DC0B6}">
  <ds:schemaRefs>
    <ds:schemaRef ds:uri="http://schemas.microsoft.com/edu/athena"/>
  </ds:schemaRefs>
</ds:datastoreItem>
</file>

<file path=customXml/itemProps27.xml><?xml version="1.0" encoding="utf-8"?>
<ds:datastoreItem xmlns:ds="http://schemas.openxmlformats.org/officeDocument/2006/customXml" ds:itemID="{CFEEEEDA-07F4-4C1F-8319-46C5DCF70746}">
  <ds:schemaRefs>
    <ds:schemaRef ds:uri="http://schemas.microsoft.com/edu/athena"/>
  </ds:schemaRefs>
</ds:datastoreItem>
</file>

<file path=customXml/itemProps28.xml><?xml version="1.0" encoding="utf-8"?>
<ds:datastoreItem xmlns:ds="http://schemas.openxmlformats.org/officeDocument/2006/customXml" ds:itemID="{EAD74BEB-0C22-4BEC-BC1C-76FA674FDA01}">
  <ds:schemaRefs>
    <ds:schemaRef ds:uri="http://schemas.microsoft.com/edu/athena"/>
  </ds:schemaRefs>
</ds:datastoreItem>
</file>

<file path=customXml/itemProps29.xml><?xml version="1.0" encoding="utf-8"?>
<ds:datastoreItem xmlns:ds="http://schemas.openxmlformats.org/officeDocument/2006/customXml" ds:itemID="{E78C4B3C-5C98-4A79-A0DC-627FE2224DC8}">
  <ds:schemaRefs>
    <ds:schemaRef ds:uri="http://schemas.microsoft.com/edu/athena"/>
  </ds:schemaRefs>
</ds:datastoreItem>
</file>

<file path=customXml/itemProps3.xml><?xml version="1.0" encoding="utf-8"?>
<ds:datastoreItem xmlns:ds="http://schemas.openxmlformats.org/officeDocument/2006/customXml" ds:itemID="{4FA0EB52-FB72-4A33-9710-8BFE1D0E2509}">
  <ds:schemaRefs>
    <ds:schemaRef ds:uri="http://schemas.microsoft.com/edu/athena"/>
  </ds:schemaRefs>
</ds:datastoreItem>
</file>

<file path=customXml/itemProps30.xml><?xml version="1.0" encoding="utf-8"?>
<ds:datastoreItem xmlns:ds="http://schemas.openxmlformats.org/officeDocument/2006/customXml" ds:itemID="{2814807F-643D-40C1-9EC8-579996765EFB}">
  <ds:schemaRefs>
    <ds:schemaRef ds:uri="http://schemas.microsoft.com/edu/athena"/>
  </ds:schemaRefs>
</ds:datastoreItem>
</file>

<file path=customXml/itemProps31.xml><?xml version="1.0" encoding="utf-8"?>
<ds:datastoreItem xmlns:ds="http://schemas.openxmlformats.org/officeDocument/2006/customXml" ds:itemID="{D9594022-843E-4F04-AA18-8AC7406F1130}">
  <ds:schemaRefs>
    <ds:schemaRef ds:uri="http://schemas.microsoft.com/edu/athena"/>
  </ds:schemaRefs>
</ds:datastoreItem>
</file>

<file path=customXml/itemProps32.xml><?xml version="1.0" encoding="utf-8"?>
<ds:datastoreItem xmlns:ds="http://schemas.openxmlformats.org/officeDocument/2006/customXml" ds:itemID="{50680232-A1C0-4162-B873-8E0F7D095B3C}">
  <ds:schemaRefs>
    <ds:schemaRef ds:uri="http://schemas.microsoft.com/edu/athena"/>
  </ds:schemaRefs>
</ds:datastoreItem>
</file>

<file path=customXml/itemProps33.xml><?xml version="1.0" encoding="utf-8"?>
<ds:datastoreItem xmlns:ds="http://schemas.openxmlformats.org/officeDocument/2006/customXml" ds:itemID="{C659E08E-AB10-442D-B892-BBB8F0D03F27}">
  <ds:schemaRefs>
    <ds:schemaRef ds:uri="http://schemas.microsoft.com/edu/athena"/>
  </ds:schemaRefs>
</ds:datastoreItem>
</file>

<file path=customXml/itemProps34.xml><?xml version="1.0" encoding="utf-8"?>
<ds:datastoreItem xmlns:ds="http://schemas.openxmlformats.org/officeDocument/2006/customXml" ds:itemID="{8E8235FF-AAB5-4E4C-A646-2F1158D4409F}">
  <ds:schemaRefs>
    <ds:schemaRef ds:uri="http://schemas.microsoft.com/edu/athena"/>
  </ds:schemaRefs>
</ds:datastoreItem>
</file>

<file path=customXml/itemProps35.xml><?xml version="1.0" encoding="utf-8"?>
<ds:datastoreItem xmlns:ds="http://schemas.openxmlformats.org/officeDocument/2006/customXml" ds:itemID="{ACD4A5CF-AA07-4E4F-B9F2-6CD0E1683538}">
  <ds:schemaRefs>
    <ds:schemaRef ds:uri="http://schemas.microsoft.com/edu/athena"/>
  </ds:schemaRefs>
</ds:datastoreItem>
</file>

<file path=customXml/itemProps36.xml><?xml version="1.0" encoding="utf-8"?>
<ds:datastoreItem xmlns:ds="http://schemas.openxmlformats.org/officeDocument/2006/customXml" ds:itemID="{9C44E2FE-D896-48D7-9B31-D835F71E45FF}">
  <ds:schemaRefs>
    <ds:schemaRef ds:uri="http://schemas.microsoft.com/edu/athena"/>
  </ds:schemaRefs>
</ds:datastoreItem>
</file>

<file path=customXml/itemProps4.xml><?xml version="1.0" encoding="utf-8"?>
<ds:datastoreItem xmlns:ds="http://schemas.openxmlformats.org/officeDocument/2006/customXml" ds:itemID="{5D31B05A-4313-4BED-97AB-A3282F38EF1C}">
  <ds:schemaRefs>
    <ds:schemaRef ds:uri="http://schemas.microsoft.com/edu/athena"/>
  </ds:schemaRefs>
</ds:datastoreItem>
</file>

<file path=customXml/itemProps5.xml><?xml version="1.0" encoding="utf-8"?>
<ds:datastoreItem xmlns:ds="http://schemas.openxmlformats.org/officeDocument/2006/customXml" ds:itemID="{97B09BBF-E01F-4F5A-A6F9-825A6ABD2479}">
  <ds:schemaRefs>
    <ds:schemaRef ds:uri="http://schemas.microsoft.com/edu/athena"/>
  </ds:schemaRefs>
</ds:datastoreItem>
</file>

<file path=customXml/itemProps6.xml><?xml version="1.0" encoding="utf-8"?>
<ds:datastoreItem xmlns:ds="http://schemas.openxmlformats.org/officeDocument/2006/customXml" ds:itemID="{9DBFAAE5-BF58-47F4-A243-64706F50BAE7}">
  <ds:schemaRefs>
    <ds:schemaRef ds:uri="http://schemas.microsoft.com/edu/athena"/>
  </ds:schemaRefs>
</ds:datastoreItem>
</file>

<file path=customXml/itemProps7.xml><?xml version="1.0" encoding="utf-8"?>
<ds:datastoreItem xmlns:ds="http://schemas.openxmlformats.org/officeDocument/2006/customXml" ds:itemID="{F87CEDDE-8725-44DF-9CFD-C5693B03D752}">
  <ds:schemaRefs>
    <ds:schemaRef ds:uri="http://schemas.microsoft.com/edu/athena"/>
  </ds:schemaRefs>
</ds:datastoreItem>
</file>

<file path=customXml/itemProps8.xml><?xml version="1.0" encoding="utf-8"?>
<ds:datastoreItem xmlns:ds="http://schemas.openxmlformats.org/officeDocument/2006/customXml" ds:itemID="{35CB1C53-1C79-428E-8A87-2FAF3FA00A92}">
  <ds:schemaRefs>
    <ds:schemaRef ds:uri="http://schemas.microsoft.com/edu/athena"/>
  </ds:schemaRefs>
</ds:datastoreItem>
</file>

<file path=customXml/itemProps9.xml><?xml version="1.0" encoding="utf-8"?>
<ds:datastoreItem xmlns:ds="http://schemas.openxmlformats.org/officeDocument/2006/customXml" ds:itemID="{B8186621-35CE-43B7-9EB5-FBE17FE6A73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2550</TotalTime>
  <Words>3123</Words>
  <Application>Microsoft Office PowerPoint</Application>
  <PresentationFormat>On-screen Show (4:3)</PresentationFormat>
  <Paragraphs>474</Paragraphs>
  <Slides>61</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新細明體</vt:lpstr>
      <vt:lpstr>Arial</vt:lpstr>
      <vt:lpstr>Arial Rounded MT Bold</vt:lpstr>
      <vt:lpstr>Calibri</vt:lpstr>
      <vt:lpstr>Cambria Math</vt:lpstr>
      <vt:lpstr>Symbol</vt:lpstr>
      <vt:lpstr>Tahoma</vt:lpstr>
      <vt:lpstr>Times</vt:lpstr>
      <vt:lpstr>Times New Roman</vt:lpstr>
      <vt:lpstr>Wingdings</vt:lpstr>
      <vt:lpstr>Office Theme</vt:lpstr>
      <vt:lpstr>Topic 6 Chemical kinetics</vt:lpstr>
      <vt:lpstr>6.1 Collision theory and rates of reaction</vt:lpstr>
      <vt:lpstr>Collision (kinetic) theory</vt:lpstr>
      <vt:lpstr>Activation energy</vt:lpstr>
      <vt:lpstr>Collision rate vs Activation energy</vt:lpstr>
      <vt:lpstr>1. Concentration - Collision theory</vt:lpstr>
      <vt:lpstr>2. Surface area - Collision theory</vt:lpstr>
      <vt:lpstr>3. Temperature - Collision theory</vt:lpstr>
      <vt:lpstr>Temperature - Maxwell-Boltzmann curve</vt:lpstr>
      <vt:lpstr>4. Catalysts - Collision theory</vt:lpstr>
      <vt:lpstr>Catalysts - Maxwell-Boltzmann curve</vt:lpstr>
      <vt:lpstr>Catalysts – Enthalpy level diagram</vt:lpstr>
      <vt:lpstr>Rate of reaction</vt:lpstr>
      <vt:lpstr>Rate Factors</vt:lpstr>
      <vt:lpstr>What to measure</vt:lpstr>
      <vt:lpstr>Gas collection - syringe</vt:lpstr>
      <vt:lpstr>Gas collection – over water</vt:lpstr>
      <vt:lpstr>Change in mass</vt:lpstr>
      <vt:lpstr>Change in colour</vt:lpstr>
      <vt:lpstr>Change in pH or conductivity</vt:lpstr>
      <vt:lpstr>Change to a point - Clock reactions</vt:lpstr>
      <vt:lpstr>Math revision y=x</vt:lpstr>
      <vt:lpstr>Graphical Interpretation </vt:lpstr>
      <vt:lpstr>16.1 Rate expression and reaction mechanism</vt:lpstr>
      <vt:lpstr>Math revision - powers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Reaction Mechanisms</vt:lpstr>
      <vt:lpstr>Slow Initial Step</vt:lpstr>
      <vt:lpstr>Slow Initial Step</vt:lpstr>
      <vt:lpstr>Molecularity of the reaction mechanism</vt:lpstr>
      <vt:lpstr>Differences between intermediates and transition states</vt:lpstr>
      <vt:lpstr>PowerPoint Presentation</vt:lpstr>
      <vt:lpstr>Determining order of reaction from reaction mechanism</vt:lpstr>
      <vt:lpstr>Determining order of reaction from reaction mechanism</vt:lpstr>
      <vt:lpstr>Determining order of reaction from reaction mechanism</vt:lpstr>
      <vt:lpstr>Determining order of reaction from reaction mechanism</vt:lpstr>
      <vt:lpstr>Determining order of reaction from reaction mechanism</vt:lpstr>
      <vt:lpstr>Determining order of reaction from reaction mechanism</vt:lpstr>
      <vt:lpstr>Guessing the rate determining steps (RDS)</vt:lpstr>
      <vt:lpstr>Problem 1: 2N2O  2N2 + O2 rate = k[N2O]2, what is the RDS?</vt:lpstr>
      <vt:lpstr>16.2 Activation energy</vt:lpstr>
      <vt:lpstr>Math revision logs</vt:lpstr>
      <vt:lpstr>Arrhenius Equation</vt:lpstr>
      <vt:lpstr>PowerPoint Presentation</vt:lpstr>
      <vt:lpstr>Determining Ea</vt:lpstr>
      <vt:lpstr>Rule of thumb</vt:lpstr>
      <vt:lpstr>PowerPoint Presentation</vt:lpstr>
      <vt:lpstr>Answer:</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 Periodicity</dc:title>
  <dc:creator>Dave Paterson</dc:creator>
  <cp:lastModifiedBy>Sep Masoumi</cp:lastModifiedBy>
  <cp:revision>306</cp:revision>
  <cp:lastPrinted>2016-03-23T01:10:58Z</cp:lastPrinted>
  <dcterms:created xsi:type="dcterms:W3CDTF">2008-08-11T16:29:00Z</dcterms:created>
  <dcterms:modified xsi:type="dcterms:W3CDTF">2017-05-16T02:50:34Z</dcterms:modified>
</cp:coreProperties>
</file>